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6" r:id="rId1"/>
  </p:sldMasterIdLst>
  <p:notesMasterIdLst>
    <p:notesMasterId r:id="rId34"/>
  </p:notesMasterIdLst>
  <p:sldIdLst>
    <p:sldId id="337" r:id="rId2"/>
    <p:sldId id="305" r:id="rId3"/>
    <p:sldId id="259" r:id="rId4"/>
    <p:sldId id="260" r:id="rId5"/>
    <p:sldId id="267" r:id="rId6"/>
    <p:sldId id="306" r:id="rId7"/>
    <p:sldId id="307" r:id="rId8"/>
    <p:sldId id="308" r:id="rId9"/>
    <p:sldId id="309" r:id="rId10"/>
    <p:sldId id="277" r:id="rId11"/>
    <p:sldId id="304" r:id="rId12"/>
    <p:sldId id="325" r:id="rId13"/>
    <p:sldId id="311" r:id="rId14"/>
    <p:sldId id="333" r:id="rId15"/>
    <p:sldId id="280" r:id="rId16"/>
    <p:sldId id="312" r:id="rId17"/>
    <p:sldId id="326" r:id="rId18"/>
    <p:sldId id="314" r:id="rId19"/>
    <p:sldId id="335" r:id="rId20"/>
    <p:sldId id="315" r:id="rId21"/>
    <p:sldId id="316" r:id="rId22"/>
    <p:sldId id="317" r:id="rId23"/>
    <p:sldId id="336" r:id="rId24"/>
    <p:sldId id="334" r:id="rId25"/>
    <p:sldId id="320" r:id="rId26"/>
    <p:sldId id="321" r:id="rId27"/>
    <p:sldId id="323" r:id="rId28"/>
    <p:sldId id="324" r:id="rId29"/>
    <p:sldId id="329" r:id="rId30"/>
    <p:sldId id="330" r:id="rId31"/>
    <p:sldId id="331" r:id="rId32"/>
    <p:sldId id="332" r:id="rId33"/>
  </p:sldIdLst>
  <p:sldSz cx="9144000" cy="6858000" type="screen4x3"/>
  <p:notesSz cx="6858000" cy="9144000"/>
  <p:custDataLst>
    <p:tags r:id="rId35"/>
  </p:custDataLst>
  <p:defaultTextStyle>
    <a:defPPr>
      <a:defRPr lang="en-US"/>
    </a:defPPr>
    <a:lvl1pPr algn="l" rtl="0" fontAlgn="base">
      <a:spcBef>
        <a:spcPct val="0"/>
      </a:spcBef>
      <a:spcAft>
        <a:spcPct val="0"/>
      </a:spcAft>
      <a:defRPr b="1"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b="1"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b="1"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b="1"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b="1" kern="1200">
        <a:solidFill>
          <a:schemeClr val="tx1"/>
        </a:solidFill>
        <a:latin typeface="Arial" pitchFamily="34" charset="0"/>
        <a:ea typeface="ＭＳ Ｐゴシック" pitchFamily="34" charset="-128"/>
        <a:cs typeface="+mn-cs"/>
      </a:defRPr>
    </a:lvl5pPr>
    <a:lvl6pPr marL="2286000" algn="l" defTabSz="914400" rtl="0" eaLnBrk="1" latinLnBrk="0" hangingPunct="1">
      <a:defRPr b="1" kern="1200">
        <a:solidFill>
          <a:schemeClr val="tx1"/>
        </a:solidFill>
        <a:latin typeface="Arial" pitchFamily="34" charset="0"/>
        <a:ea typeface="ＭＳ Ｐゴシック" pitchFamily="34" charset="-128"/>
        <a:cs typeface="+mn-cs"/>
      </a:defRPr>
    </a:lvl6pPr>
    <a:lvl7pPr marL="2743200" algn="l" defTabSz="914400" rtl="0" eaLnBrk="1" latinLnBrk="0" hangingPunct="1">
      <a:defRPr b="1" kern="1200">
        <a:solidFill>
          <a:schemeClr val="tx1"/>
        </a:solidFill>
        <a:latin typeface="Arial" pitchFamily="34" charset="0"/>
        <a:ea typeface="ＭＳ Ｐゴシック" pitchFamily="34" charset="-128"/>
        <a:cs typeface="+mn-cs"/>
      </a:defRPr>
    </a:lvl7pPr>
    <a:lvl8pPr marL="3200400" algn="l" defTabSz="914400" rtl="0" eaLnBrk="1" latinLnBrk="0" hangingPunct="1">
      <a:defRPr b="1" kern="1200">
        <a:solidFill>
          <a:schemeClr val="tx1"/>
        </a:solidFill>
        <a:latin typeface="Arial" pitchFamily="34" charset="0"/>
        <a:ea typeface="ＭＳ Ｐゴシック" pitchFamily="34" charset="-128"/>
        <a:cs typeface="+mn-cs"/>
      </a:defRPr>
    </a:lvl8pPr>
    <a:lvl9pPr marL="3657600" algn="l" defTabSz="914400" rtl="0" eaLnBrk="1" latinLnBrk="0" hangingPunct="1">
      <a:defRPr b="1"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a:srgbClr val="E1EEFF"/>
    <a:srgbClr val="FF0000"/>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714" autoAdjust="0"/>
  </p:normalViewPr>
  <p:slideViewPr>
    <p:cSldViewPr>
      <p:cViewPr varScale="1">
        <p:scale>
          <a:sx n="76" d="100"/>
          <a:sy n="76" d="100"/>
        </p:scale>
        <p:origin x="102" y="36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ＭＳ Ｐゴシック" pitchFamily="34"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ＭＳ Ｐゴシック" pitchFamily="34" charset="-128"/>
              </a:defRPr>
            </a:lvl1pPr>
          </a:lstStyle>
          <a:p>
            <a:pPr>
              <a:defRPr/>
            </a:pPr>
            <a:fld id="{9BE75CD8-62C5-452D-9A9F-AC39D73933B3}" type="datetimeFigureOut">
              <a:rPr lang="en-US"/>
              <a:pPr>
                <a:defRPr/>
              </a:pPr>
              <a:t>3/27/2020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ＭＳ Ｐゴシック" pitchFamily="34"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ＭＳ Ｐゴシック" pitchFamily="34" charset="-128"/>
              </a:defRPr>
            </a:lvl1pPr>
          </a:lstStyle>
          <a:p>
            <a:pPr>
              <a:defRPr/>
            </a:pPr>
            <a:fld id="{41CBB5F0-7DE9-4F9C-88BE-DE62FE18ACDC}" type="slidenum">
              <a:rPr lang="en-US"/>
              <a:pPr>
                <a:defRPr/>
              </a:pPr>
              <a:t>‹#›</a:t>
            </a:fld>
            <a:endParaRPr lang="en-US"/>
          </a:p>
        </p:txBody>
      </p:sp>
    </p:spTree>
    <p:extLst>
      <p:ext uri="{BB962C8B-B14F-4D97-AF65-F5344CB8AC3E}">
        <p14:creationId xmlns:p14="http://schemas.microsoft.com/office/powerpoint/2010/main" val="21888160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7A7E9479-1EA2-4DDF-836B-BC691A0B352C}" type="slidenum">
              <a:rPr lang="en-GB" altLang="en-US" smtClean="0">
                <a:latin typeface="Arial" pitchFamily="34" charset="0"/>
              </a:rPr>
              <a:pPr eaLnBrk="1" hangingPunct="1">
                <a:spcBef>
                  <a:spcPct val="0"/>
                </a:spcBef>
              </a:pPr>
              <a:t>1</a:t>
            </a:fld>
            <a:endParaRPr lang="en-GB" altLang="en-US">
              <a:latin typeface="Arial" pitchFamily="34" charset="0"/>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6A21929B-C3AF-4F61-9C4B-9CC4DC7CF142}" type="slidenum">
              <a:rPr lang="en-US" altLang="en-US" smtClean="0"/>
              <a:pPr eaLnBrk="1" hangingPunct="1"/>
              <a:t>10</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6AA5EFAF-359E-4BB2-8C8F-C8B4DA838A31}" type="slidenum">
              <a:rPr lang="en-US" altLang="en-US" smtClean="0"/>
              <a:pPr eaLnBrk="1" hangingPunct="1"/>
              <a:t>11</a:t>
            </a:fld>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EB3AE337-5C64-4E9B-A95D-76B5041AD93C}" type="slidenum">
              <a:rPr lang="en-US" altLang="en-US" smtClean="0"/>
              <a:pPr eaLnBrk="1" hangingPunct="1"/>
              <a:t>12</a:t>
            </a:fld>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2A510AB1-D193-475E-8681-BA4C6138CF84}" type="slidenum">
              <a:rPr lang="en-US" altLang="en-US" smtClean="0"/>
              <a:pPr eaLnBrk="1" hangingPunct="1"/>
              <a:t>13</a:t>
            </a:fld>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8D376D93-FE46-4E99-8D29-C1E99D34D7A0}" type="slidenum">
              <a:rPr lang="en-US" altLang="en-US" smtClean="0"/>
              <a:pPr eaLnBrk="1" hangingPunct="1"/>
              <a:t>14</a:t>
            </a:fld>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74D8CE8E-559C-4F5D-98B0-89ABCEB628A1}" type="slidenum">
              <a:rPr lang="en-US" altLang="en-US" smtClean="0"/>
              <a:pPr eaLnBrk="1" hangingPunct="1"/>
              <a:t>15</a:t>
            </a:fld>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48D4034B-CC89-49AE-A469-6AEF4F081E5F}" type="slidenum">
              <a:rPr lang="en-US" altLang="en-US" smtClean="0"/>
              <a:pPr eaLnBrk="1" hangingPunct="1"/>
              <a:t>16</a:t>
            </a:fld>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D6EEA6BB-E530-460C-AED7-0441A26AF6BB}" type="slidenum">
              <a:rPr lang="en-US" altLang="en-US" smtClean="0"/>
              <a:pPr eaLnBrk="1" hangingPunct="1"/>
              <a:t>17</a:t>
            </a:fld>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9F1AA770-68E7-42FA-97CF-F33EAEC3316B}" type="slidenum">
              <a:rPr lang="en-US" altLang="en-US" smtClean="0"/>
              <a:pPr eaLnBrk="1" hangingPunct="1"/>
              <a:t>18</a:t>
            </a:fld>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1E562BF6-8182-4304-B237-503CB479A73F}" type="slidenum">
              <a:rPr lang="en-US" altLang="en-US" smtClean="0"/>
              <a:pPr eaLnBrk="1" hangingPunct="1"/>
              <a:t>19</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57930476-957D-4E79-9E50-ED4D87208389}" type="slidenum">
              <a:rPr lang="en-US" altLang="en-US" smtClean="0"/>
              <a:pPr eaLnBrk="1" hangingPunct="1"/>
              <a:t>2</a:t>
            </a:fld>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2E8F038A-12C6-4714-8BB1-662B5BBF1FD1}" type="slidenum">
              <a:rPr lang="en-US" altLang="en-US" smtClean="0"/>
              <a:pPr eaLnBrk="1" hangingPunct="1"/>
              <a:t>20</a:t>
            </a:fld>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12273BD8-9D32-4180-A7CF-5302DAD50266}" type="slidenum">
              <a:rPr lang="en-US" altLang="en-US" smtClean="0"/>
              <a:pPr eaLnBrk="1" hangingPunct="1"/>
              <a:t>21</a:t>
            </a:fld>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84452B17-3BD4-4BA5-AFFF-A44962466589}" type="slidenum">
              <a:rPr lang="en-US" altLang="en-US" smtClean="0"/>
              <a:pPr eaLnBrk="1" hangingPunct="1"/>
              <a:t>22</a:t>
            </a:fld>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120000"/>
              </a:lnSpc>
              <a:spcBef>
                <a:spcPct val="0"/>
              </a:spcBef>
            </a:pPr>
            <a:endParaRPr lang="en-US" alt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12049998-A558-48A5-8770-5540DD3D99B3}" type="slidenum">
              <a:rPr lang="en-US" altLang="en-US" smtClean="0">
                <a:latin typeface="Arial" pitchFamily="34" charset="0"/>
              </a:rPr>
              <a:pPr eaLnBrk="1" hangingPunct="1">
                <a:spcBef>
                  <a:spcPct val="0"/>
                </a:spcBef>
              </a:pPr>
              <a:t>23</a:t>
            </a:fld>
            <a:endParaRPr lang="en-US" altLang="en-US">
              <a:latin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D70220A0-ADC7-48F2-95AE-2617448C0EFB}" type="slidenum">
              <a:rPr lang="en-US" altLang="en-US" smtClean="0"/>
              <a:pPr eaLnBrk="1" hangingPunct="1"/>
              <a:t>24</a:t>
            </a:fld>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C0AAF4C3-94C4-4606-8CDA-D3605D85695A}" type="slidenum">
              <a:rPr lang="en-US" altLang="en-US" smtClean="0"/>
              <a:pPr eaLnBrk="1" hangingPunct="1"/>
              <a:t>25</a:t>
            </a:fld>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907F0885-C663-4131-8A8F-704D6144138E}" type="slidenum">
              <a:rPr lang="en-US" altLang="en-US" smtClean="0"/>
              <a:pPr eaLnBrk="1" hangingPunct="1"/>
              <a:t>26</a:t>
            </a:fld>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82D07F1C-BB39-4C31-BC21-2CE055C9C5D4}" type="slidenum">
              <a:rPr lang="en-US" altLang="en-US" smtClean="0"/>
              <a:pPr eaLnBrk="1" hangingPunct="1"/>
              <a:t>27</a:t>
            </a:fld>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6E7C2A58-B3C8-4996-B0E0-726FBABDD8A2}" type="slidenum">
              <a:rPr lang="en-US" altLang="en-US" smtClean="0"/>
              <a:pPr eaLnBrk="1" hangingPunct="1"/>
              <a:t>28</a:t>
            </a:fld>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17EC448E-EA3A-49D3-BDD9-845435209A8F}" type="slidenum">
              <a:rPr lang="en-US" altLang="en-US" smtClean="0"/>
              <a:pPr eaLnBrk="1" hangingPunct="1"/>
              <a:t>29</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D1C95D19-E034-49BA-A243-CFAF514EFC4F}" type="slidenum">
              <a:rPr lang="en-US" altLang="en-US" smtClean="0"/>
              <a:pPr eaLnBrk="1" hangingPunct="1"/>
              <a:t>3</a:t>
            </a:fld>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AE6C52F6-E157-4282-8551-938F8DD8BC52}" type="slidenum">
              <a:rPr lang="en-US" altLang="en-US" smtClean="0"/>
              <a:pPr eaLnBrk="1" hangingPunct="1"/>
              <a:t>30</a:t>
            </a:fld>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FE9D9F1D-98BC-4BFB-AC17-80F0CE2A3615}" type="slidenum">
              <a:rPr lang="en-US" altLang="en-US" smtClean="0"/>
              <a:pPr eaLnBrk="1" hangingPunct="1"/>
              <a:t>31</a:t>
            </a:fld>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68AA6DCF-C764-4F1C-89D3-4BA9466A12B1}" type="slidenum">
              <a:rPr lang="en-US" altLang="en-US" smtClean="0"/>
              <a:pPr eaLnBrk="1" hangingPunct="1"/>
              <a:t>32</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8A4073DE-EC22-4724-A237-81A68B0088A8}" type="slidenum">
              <a:rPr lang="en-US" altLang="en-US" smtClean="0"/>
              <a:pPr eaLnBrk="1" hangingPunct="1"/>
              <a:t>4</a:t>
            </a:fld>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9B51C182-32F2-4AEE-B183-121BF50A2FA0}" type="slidenum">
              <a:rPr lang="en-US" altLang="en-US" smtClean="0"/>
              <a:pPr eaLnBrk="1" hangingPunct="1"/>
              <a:t>5</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4F0B89C0-3E6F-4BD4-A4A7-836F91CB59A4}" type="slidenum">
              <a:rPr lang="en-US" altLang="en-US" smtClean="0"/>
              <a:pPr eaLnBrk="1" hangingPunct="1"/>
              <a:t>6</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40F860EC-027C-42BF-862D-5D2633FC1073}" type="slidenum">
              <a:rPr lang="en-US" altLang="en-US" smtClean="0"/>
              <a:pPr eaLnBrk="1" hangingPunct="1"/>
              <a:t>7</a:t>
            </a:fld>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2B814D70-5241-42F2-8CA4-3D365A83C791}" type="slidenum">
              <a:rPr lang="en-US" altLang="en-US" smtClean="0"/>
              <a:pPr eaLnBrk="1" hangingPunct="1"/>
              <a:t>8</a:t>
            </a:fld>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fld id="{1C26DA97-2BF6-48A8-87A3-CE38E9C83539}" type="slidenum">
              <a:rPr lang="en-US" altLang="en-US" smtClean="0"/>
              <a:pPr eaLnBrk="1" hangingPunct="1"/>
              <a:t>9</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a:ln>
            <a:noFill/>
          </a:ln>
        </p:spPr>
      </p:pic>
      <p:sp>
        <p:nvSpPr>
          <p:cNvPr id="4" name="Title 1"/>
          <p:cNvSpPr>
            <a:spLocks noGrp="1"/>
          </p:cNvSpPr>
          <p:nvPr>
            <p:ph type="ctrTitle"/>
          </p:nvPr>
        </p:nvSpPr>
        <p:spPr>
          <a:xfrm>
            <a:off x="323527" y="1772816"/>
            <a:ext cx="8568953" cy="1080120"/>
          </a:xfrm>
        </p:spPr>
        <p:txBody>
          <a:bodyPr/>
          <a:lstStyle>
            <a:lvl1pPr algn="l">
              <a:defRPr>
                <a:solidFill>
                  <a:schemeClr val="tx2"/>
                </a:solidFill>
              </a:defRPr>
            </a:lvl1pPr>
          </a:lstStyle>
          <a:p>
            <a:r>
              <a:rPr lang="en-US" dirty="0"/>
              <a:t>Click to edit Master title style</a:t>
            </a:r>
            <a:endParaRPr lang="en-GB" dirty="0"/>
          </a:p>
        </p:txBody>
      </p:sp>
      <p:sp>
        <p:nvSpPr>
          <p:cNvPr id="5" name="Subtitle 2"/>
          <p:cNvSpPr>
            <a:spLocks noGrp="1"/>
          </p:cNvSpPr>
          <p:nvPr>
            <p:ph type="subTitle" idx="1"/>
          </p:nvPr>
        </p:nvSpPr>
        <p:spPr>
          <a:xfrm>
            <a:off x="323527" y="3573016"/>
            <a:ext cx="8568953" cy="1608584"/>
          </a:xfrm>
        </p:spPr>
        <p:txBody>
          <a:bodyPr>
            <a:normAutofit/>
          </a:bodyPr>
          <a:lstStyle>
            <a:lvl1pPr marL="0" indent="0" algn="l">
              <a:buNone/>
              <a:defRPr sz="2800" b="1">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pic>
        <p:nvPicPr>
          <p:cNvPr id="3074" name="Picture 2" descr="\\iaea.org\Secretariat\MTCD\PublishingCurrent\2017\IAEA\17-42841_LOGO_IAEA_update\Design\Presentation_IAEA\IAEA_Logo_E_horizontal_Blue.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11369" y="247450"/>
            <a:ext cx="2520280" cy="555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9971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dirty="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Date Placeholder 12"/>
          <p:cNvSpPr>
            <a:spLocks noGrp="1"/>
          </p:cNvSpPr>
          <p:nvPr>
            <p:ph type="dt" sz="half" idx="10"/>
          </p:nvPr>
        </p:nvSpPr>
        <p:spPr/>
        <p:txBody>
          <a:bodyPr/>
          <a:lstStyle/>
          <a:p>
            <a:endParaRPr lang="en-US" dirty="0"/>
          </a:p>
        </p:txBody>
      </p:sp>
      <p:sp>
        <p:nvSpPr>
          <p:cNvPr id="14" name="Footer Placeholder 13"/>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36944503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4099" name="Rectangle 3"/>
          <p:cNvSpPr>
            <a:spLocks noGrp="1" noChangeArrowheads="1"/>
          </p:cNvSpPr>
          <p:nvPr>
            <p:ph type="ctrTitle"/>
          </p:nvPr>
        </p:nvSpPr>
        <p:spPr bwMode="gray">
          <a:xfrm>
            <a:off x="0" y="1000125"/>
            <a:ext cx="9144000" cy="1771650"/>
          </a:xfrm>
        </p:spPr>
        <p:txBody>
          <a:bodyPr/>
          <a:lstStyle>
            <a:lvl1pPr>
              <a:defRPr/>
            </a:lvl1pPr>
          </a:lstStyle>
          <a:p>
            <a:pPr lvl="0"/>
            <a:r>
              <a:rPr lang="en-GB" noProof="0"/>
              <a:t>Click to edit Master title style</a:t>
            </a:r>
          </a:p>
        </p:txBody>
      </p:sp>
      <p:sp>
        <p:nvSpPr>
          <p:cNvPr id="4100" name="Rectangle 4"/>
          <p:cNvSpPr>
            <a:spLocks noGrp="1" noChangeArrowheads="1"/>
          </p:cNvSpPr>
          <p:nvPr>
            <p:ph type="subTitle" idx="1"/>
          </p:nvPr>
        </p:nvSpPr>
        <p:spPr>
          <a:xfrm>
            <a:off x="0" y="2797175"/>
            <a:ext cx="9144000" cy="1727200"/>
          </a:xfrm>
        </p:spPr>
        <p:txBody>
          <a:bodyPr anchor="ctr" anchorCtr="1"/>
          <a:lstStyle>
            <a:lvl1pPr marL="0" indent="0" algn="ctr">
              <a:buFontTx/>
              <a:buNone/>
              <a:defRPr/>
            </a:lvl1pPr>
          </a:lstStyle>
          <a:p>
            <a:pPr lvl="0"/>
            <a:r>
              <a:rPr lang="en-GB" noProof="0"/>
              <a:t>Click to edit Master subtitle style</a:t>
            </a:r>
          </a:p>
        </p:txBody>
      </p:sp>
    </p:spTree>
    <p:extLst>
      <p:ext uri="{BB962C8B-B14F-4D97-AF65-F5344CB8AC3E}">
        <p14:creationId xmlns:p14="http://schemas.microsoft.com/office/powerpoint/2010/main" val="40783374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70C0"/>
                </a:solidFill>
              </a:defRPr>
            </a:lvl1p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Date Placeholder 12"/>
          <p:cNvSpPr>
            <a:spLocks noGrp="1"/>
          </p:cNvSpPr>
          <p:nvPr>
            <p:ph type="dt" sz="half" idx="10"/>
          </p:nvPr>
        </p:nvSpPr>
        <p:spPr/>
        <p:txBody>
          <a:bodyPr/>
          <a:lstStyle/>
          <a:p>
            <a:endParaRPr lang="en-US" dirty="0"/>
          </a:p>
        </p:txBody>
      </p:sp>
      <p:sp>
        <p:nvSpPr>
          <p:cNvPr id="14" name="Footer Placeholder 13"/>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811084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13" name="Date Placeholder 12"/>
          <p:cNvSpPr>
            <a:spLocks noGrp="1"/>
          </p:cNvSpPr>
          <p:nvPr>
            <p:ph type="dt" sz="half" idx="10"/>
          </p:nvPr>
        </p:nvSpPr>
        <p:spPr/>
        <p:txBody>
          <a:bodyPr/>
          <a:lstStyle/>
          <a:p>
            <a:endParaRPr lang="en-US" dirty="0"/>
          </a:p>
        </p:txBody>
      </p:sp>
      <p:sp>
        <p:nvSpPr>
          <p:cNvPr id="14" name="Footer Placeholder 13"/>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4051030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Date Placeholder 13"/>
          <p:cNvSpPr>
            <a:spLocks noGrp="1"/>
          </p:cNvSpPr>
          <p:nvPr>
            <p:ph type="dt" sz="half" idx="10"/>
          </p:nvPr>
        </p:nvSpPr>
        <p:spPr/>
        <p:txBody>
          <a:bodyPr/>
          <a:lstStyle/>
          <a:p>
            <a:endParaRPr lang="en-US" dirty="0"/>
          </a:p>
        </p:txBody>
      </p:sp>
      <p:sp>
        <p:nvSpPr>
          <p:cNvPr id="15" name="Footer Placeholder 14"/>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3122730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Date Placeholder 15"/>
          <p:cNvSpPr>
            <a:spLocks noGrp="1"/>
          </p:cNvSpPr>
          <p:nvPr>
            <p:ph type="dt" sz="half" idx="10"/>
          </p:nvPr>
        </p:nvSpPr>
        <p:spPr/>
        <p:txBody>
          <a:bodyPr/>
          <a:lstStyle/>
          <a:p>
            <a:endParaRPr lang="en-US" dirty="0"/>
          </a:p>
        </p:txBody>
      </p:sp>
      <p:sp>
        <p:nvSpPr>
          <p:cNvPr id="17" name="Footer Placeholder 16"/>
          <p:cNvSpPr>
            <a:spLocks noGrp="1"/>
          </p:cNvSpPr>
          <p:nvPr>
            <p:ph type="ftr" sz="quarter" idx="11"/>
          </p:nvPr>
        </p:nvSpPr>
        <p:spPr/>
        <p:txBody>
          <a:bodyPr/>
          <a:lstStyle/>
          <a:p>
            <a:endParaRPr lang="en-US" dirty="0"/>
          </a:p>
        </p:txBody>
      </p:sp>
      <p:sp>
        <p:nvSpPr>
          <p:cNvPr id="18" name="Slide Number Placeholder 17"/>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3067713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9" name="Date Placeholder 8"/>
          <p:cNvSpPr>
            <a:spLocks noGrp="1"/>
          </p:cNvSpPr>
          <p:nvPr>
            <p:ph type="dt" sz="half" idx="10"/>
          </p:nvPr>
        </p:nvSpPr>
        <p:spPr/>
        <p:txBody>
          <a:bodyPr/>
          <a:lstStyle/>
          <a:p>
            <a:endParaRPr lang="en-US" dirty="0"/>
          </a:p>
        </p:txBody>
      </p:sp>
      <p:sp>
        <p:nvSpPr>
          <p:cNvPr id="10" name="Footer Placeholder 9"/>
          <p:cNvSpPr>
            <a:spLocks noGrp="1"/>
          </p:cNvSpPr>
          <p:nvPr>
            <p:ph type="ftr" sz="quarter" idx="11"/>
          </p:nvPr>
        </p:nvSpPr>
        <p:spPr/>
        <p:txBody>
          <a:bodyPr/>
          <a:lstStyle/>
          <a:p>
            <a:endParaRPr lang="en-US" dirty="0"/>
          </a:p>
        </p:txBody>
      </p:sp>
      <p:sp>
        <p:nvSpPr>
          <p:cNvPr id="11" name="Slide Number Placeholder 10"/>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40826838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1" name="Date Placeholder 10"/>
          <p:cNvSpPr>
            <a:spLocks noGrp="1"/>
          </p:cNvSpPr>
          <p:nvPr>
            <p:ph type="dt" sz="half" idx="10"/>
          </p:nvPr>
        </p:nvSpPr>
        <p:spPr/>
        <p:txBody>
          <a:bodyPr/>
          <a:lstStyle/>
          <a:p>
            <a:endParaRPr lang="en-US" dirty="0"/>
          </a:p>
        </p:txBody>
      </p:sp>
      <p:sp>
        <p:nvSpPr>
          <p:cNvPr id="12" name="Footer Placeholder 11"/>
          <p:cNvSpPr>
            <a:spLocks noGrp="1"/>
          </p:cNvSpPr>
          <p:nvPr>
            <p:ph type="ftr" sz="quarter" idx="11"/>
          </p:nvPr>
        </p:nvSpPr>
        <p:spPr/>
        <p:txBody>
          <a:bodyPr/>
          <a:lstStyle/>
          <a:p>
            <a:endParaRPr lang="en-US" dirty="0"/>
          </a:p>
        </p:txBody>
      </p:sp>
      <p:sp>
        <p:nvSpPr>
          <p:cNvPr id="13" name="Slide Number Placeholder 12"/>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3061502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Date Placeholder 13"/>
          <p:cNvSpPr>
            <a:spLocks noGrp="1"/>
          </p:cNvSpPr>
          <p:nvPr>
            <p:ph type="dt" sz="half" idx="10"/>
          </p:nvPr>
        </p:nvSpPr>
        <p:spPr/>
        <p:txBody>
          <a:bodyPr/>
          <a:lstStyle/>
          <a:p>
            <a:endParaRPr lang="en-US" dirty="0"/>
          </a:p>
        </p:txBody>
      </p:sp>
      <p:sp>
        <p:nvSpPr>
          <p:cNvPr id="15" name="Footer Placeholder 14"/>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21460159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2"/>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1792288" y="1124743"/>
            <a:ext cx="5486400" cy="360283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rgbClr val="00000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14" name="Date Placeholder 13"/>
          <p:cNvSpPr>
            <a:spLocks noGrp="1"/>
          </p:cNvSpPr>
          <p:nvPr>
            <p:ph type="dt" sz="half" idx="10"/>
          </p:nvPr>
        </p:nvSpPr>
        <p:spPr/>
        <p:txBody>
          <a:bodyPr/>
          <a:lstStyle/>
          <a:p>
            <a:endParaRPr lang="en-US" dirty="0"/>
          </a:p>
        </p:txBody>
      </p:sp>
      <p:sp>
        <p:nvSpPr>
          <p:cNvPr id="15" name="Footer Placeholder 14"/>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1228445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Rectangle 16"/>
          <p:cNvSpPr/>
          <p:nvPr userDrawn="1"/>
        </p:nvSpPr>
        <p:spPr>
          <a:xfrm flipH="1" flipV="1">
            <a:off x="0" y="5301208"/>
            <a:ext cx="6372200" cy="1556792"/>
          </a:xfrm>
          <a:prstGeom prst="rect">
            <a:avLst/>
          </a:prstGeom>
          <a:gradFill flip="none" rotWithShape="1">
            <a:gsLst>
              <a:gs pos="48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p:cNvSpPr/>
          <p:nvPr userDrawn="1"/>
        </p:nvSpPr>
        <p:spPr>
          <a:xfrm>
            <a:off x="0" y="0"/>
            <a:ext cx="9143999" cy="2132856"/>
          </a:xfrm>
          <a:prstGeom prst="rect">
            <a:avLst/>
          </a:prstGeom>
          <a:gradFill flip="none" rotWithShape="1">
            <a:gsLst>
              <a:gs pos="56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5"/>
          <p:cNvSpPr>
            <a:spLocks noGrp="1" noChangeArrowheads="1"/>
          </p:cNvSpPr>
          <p:nvPr>
            <p:ph type="dt" sz="half" idx="2"/>
          </p:nvPr>
        </p:nvSpPr>
        <p:spPr bwMode="white">
          <a:xfrm>
            <a:off x="7524328" y="6482725"/>
            <a:ext cx="935460"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endParaRPr lang="en-US" dirty="0"/>
          </a:p>
        </p:txBody>
      </p:sp>
      <p:sp>
        <p:nvSpPr>
          <p:cNvPr id="9" name="Rectangle 6"/>
          <p:cNvSpPr>
            <a:spLocks noGrp="1" noChangeArrowheads="1"/>
          </p:cNvSpPr>
          <p:nvPr>
            <p:ph type="ftr" sz="quarter" idx="3"/>
          </p:nvPr>
        </p:nvSpPr>
        <p:spPr bwMode="white">
          <a:xfrm>
            <a:off x="5868144" y="6482725"/>
            <a:ext cx="1616025"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endParaRPr lang="en-US" dirty="0"/>
          </a:p>
        </p:txBody>
      </p:sp>
      <p:sp>
        <p:nvSpPr>
          <p:cNvPr id="10" name="Rectangle 7"/>
          <p:cNvSpPr>
            <a:spLocks noGrp="1" noChangeArrowheads="1"/>
          </p:cNvSpPr>
          <p:nvPr>
            <p:ph type="sldNum" sz="quarter" idx="4"/>
          </p:nvPr>
        </p:nvSpPr>
        <p:spPr bwMode="white">
          <a:xfrm>
            <a:off x="8472488" y="6482725"/>
            <a:ext cx="50958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23A0628E-C12F-4F8C-9895-BCD5E30100D3}" type="slidenum">
              <a:rPr lang="en-US" smtClean="0"/>
              <a:pPr/>
              <a:t>‹#›</a:t>
            </a:fld>
            <a:endParaRPr lang="en-US" dirty="0"/>
          </a:p>
        </p:txBody>
      </p:sp>
      <p:sp>
        <p:nvSpPr>
          <p:cNvPr id="2" name="Title Placeholder 1"/>
          <p:cNvSpPr>
            <a:spLocks noGrp="1"/>
          </p:cNvSpPr>
          <p:nvPr>
            <p:ph type="title"/>
          </p:nvPr>
        </p:nvSpPr>
        <p:spPr>
          <a:xfrm>
            <a:off x="251519" y="116632"/>
            <a:ext cx="8060511" cy="864096"/>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251520" y="1160782"/>
            <a:ext cx="8712968" cy="532194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026" name="Picture 2" descr="\\iaea.org\Secretariat\MTCD\PublishingCurrent\2017\IAEA\17-42841_LOGO_IAEA_update\Design\Presentation_IAEA\IAEA_Logo_SHORT_vertical_white.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8312031" y="180054"/>
            <a:ext cx="592928" cy="72866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9D19C68B-1D44-42DE-B834-346A16229DB3}"/>
              </a:ext>
            </a:extLst>
          </p:cNvPr>
          <p:cNvSpPr/>
          <p:nvPr userDrawn="1"/>
        </p:nvSpPr>
        <p:spPr>
          <a:xfrm>
            <a:off x="258411" y="6540207"/>
            <a:ext cx="7995956" cy="276999"/>
          </a:xfrm>
          <a:prstGeom prst="rect">
            <a:avLst/>
          </a:prstGeom>
        </p:spPr>
        <p:txBody>
          <a:bodyPr wrap="square">
            <a:spAutoFit/>
          </a:bodyPr>
          <a:lstStyle/>
          <a:p>
            <a:r>
              <a:rPr lang="en-GB" sz="1200" b="0" baseline="0" dirty="0">
                <a:latin typeface="Calibri Light" panose="020F0302020204030204" pitchFamily="34" charset="0"/>
                <a:cs typeface="Calibri Light" panose="020F0302020204030204" pitchFamily="34" charset="0"/>
              </a:rPr>
              <a:t>L11 Strategies for CT Dose Optimization in Pregnant patients</a:t>
            </a:r>
          </a:p>
        </p:txBody>
      </p:sp>
    </p:spTree>
    <p:extLst>
      <p:ext uri="{BB962C8B-B14F-4D97-AF65-F5344CB8AC3E}">
        <p14:creationId xmlns:p14="http://schemas.microsoft.com/office/powerpoint/2010/main" val="3027466688"/>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l" defTabSz="914400" rtl="0" eaLnBrk="1" latinLnBrk="0" hangingPunct="1">
        <a:spcBef>
          <a:spcPct val="0"/>
        </a:spcBef>
        <a:buNone/>
        <a:defRPr sz="3600" b="1" kern="1200">
          <a:solidFill>
            <a:srgbClr val="0070C0"/>
          </a:solidFill>
          <a:latin typeface="Arial "/>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noAutofit/>
          </a:bodyPr>
          <a:lstStyle/>
          <a:p>
            <a:pPr algn="ctr" eaLnBrk="1" hangingPunct="1"/>
            <a:r>
              <a:rPr lang="en-GB" altLang="en-US" dirty="0">
                <a:solidFill>
                  <a:srgbClr val="0070C0"/>
                </a:solidFill>
              </a:rPr>
              <a:t>Radiation Dose Management in </a:t>
            </a:r>
            <a:br>
              <a:rPr lang="en-GB" altLang="en-US" dirty="0">
                <a:solidFill>
                  <a:srgbClr val="0070C0"/>
                </a:solidFill>
              </a:rPr>
            </a:br>
            <a:r>
              <a:rPr lang="en-GB" altLang="en-US" dirty="0">
                <a:solidFill>
                  <a:srgbClr val="0070C0"/>
                </a:solidFill>
              </a:rPr>
              <a:t>Computed Tomography</a:t>
            </a:r>
          </a:p>
        </p:txBody>
      </p:sp>
      <p:sp>
        <p:nvSpPr>
          <p:cNvPr id="3075" name="Rectangle 3"/>
          <p:cNvSpPr>
            <a:spLocks noGrp="1" noChangeArrowheads="1"/>
          </p:cNvSpPr>
          <p:nvPr>
            <p:ph type="subTitle" idx="1"/>
          </p:nvPr>
        </p:nvSpPr>
        <p:spPr/>
        <p:txBody>
          <a:bodyPr/>
          <a:lstStyle/>
          <a:p>
            <a:pPr algn="ctr"/>
            <a:r>
              <a:rPr lang="en-GB" altLang="en-US" sz="3200" b="0" dirty="0">
                <a:ea typeface="Arial Unicode MS" pitchFamily="34" charset="-128"/>
              </a:rPr>
              <a:t>L11</a:t>
            </a:r>
          </a:p>
          <a:p>
            <a:pPr algn="ctr"/>
            <a:r>
              <a:rPr lang="en-GB" altLang="en-US" sz="3200" b="0" dirty="0">
                <a:ea typeface="Arial Unicode MS" pitchFamily="34" charset="-128"/>
              </a:rPr>
              <a:t>Strategies for CT in Pregnant Patients</a:t>
            </a:r>
          </a:p>
        </p:txBody>
      </p:sp>
      <p:sp>
        <p:nvSpPr>
          <p:cNvPr id="4" name="TextBox 3">
            <a:extLst>
              <a:ext uri="{FF2B5EF4-FFF2-40B4-BE49-F238E27FC236}">
                <a16:creationId xmlns:a16="http://schemas.microsoft.com/office/drawing/2014/main" id="{065EB25B-D73C-498B-B5B0-036D83F69B2B}"/>
              </a:ext>
            </a:extLst>
          </p:cNvPr>
          <p:cNvSpPr txBox="1"/>
          <p:nvPr/>
        </p:nvSpPr>
        <p:spPr>
          <a:xfrm>
            <a:off x="2300140" y="6042581"/>
            <a:ext cx="4892511" cy="646331"/>
          </a:xfrm>
          <a:prstGeom prst="rect">
            <a:avLst/>
          </a:prstGeom>
          <a:noFill/>
        </p:spPr>
        <p:txBody>
          <a:bodyPr wrap="square" rtlCol="0">
            <a:spAutoFit/>
          </a:bodyPr>
          <a:lstStyle/>
          <a:p>
            <a:pPr algn="ctr"/>
            <a:r>
              <a:rPr lang="en-US" b="0" dirty="0">
                <a:solidFill>
                  <a:srgbClr val="0070C0"/>
                </a:solidFill>
                <a:latin typeface="Calibri Light" panose="020F0302020204030204" pitchFamily="34" charset="0"/>
                <a:cs typeface="Calibri Light" panose="020F0302020204030204" pitchFamily="34" charset="0"/>
              </a:rPr>
              <a:t>Material of the e-learning program</a:t>
            </a:r>
          </a:p>
          <a:p>
            <a:pPr algn="ctr"/>
            <a:r>
              <a:rPr lang="en-US" b="0" dirty="0">
                <a:solidFill>
                  <a:srgbClr val="0070C0"/>
                </a:solidFill>
                <a:latin typeface="Calibri Light" panose="020F0302020204030204" pitchFamily="34" charset="0"/>
                <a:cs typeface="Calibri Light" panose="020F0302020204030204" pitchFamily="34" charset="0"/>
              </a:rPr>
              <a:t>IAEA, 2017</a:t>
            </a:r>
          </a:p>
        </p:txBody>
      </p:sp>
    </p:spTree>
    <p:extLst>
      <p:ext uri="{BB962C8B-B14F-4D97-AF65-F5344CB8AC3E}">
        <p14:creationId xmlns:p14="http://schemas.microsoft.com/office/powerpoint/2010/main" val="25672829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51519" y="25400"/>
            <a:ext cx="8060511" cy="864096"/>
          </a:xfrm>
          <a:noFill/>
          <a:ln w="9525">
            <a:noFill/>
            <a:miter lim="800000"/>
            <a:headEnd/>
            <a:tailEnd/>
          </a:ln>
          <a:effectLst/>
        </p:spPr>
        <p:txBody>
          <a:bodyPr vert="horz" wrap="square" lIns="91440" tIns="45720" rIns="91440" bIns="45720" numCol="1" anchor="ctr" anchorCtr="0" compatLnSpc="1">
            <a:prstTxWarp prst="textNoShape">
              <a:avLst/>
            </a:prstTxWarp>
          </a:bodyPr>
          <a:lstStyle/>
          <a:p>
            <a:pPr>
              <a:spcAft>
                <a:spcPts val="300"/>
              </a:spcAft>
            </a:pPr>
            <a:r>
              <a:rPr lang="en-US" altLang="en-US" dirty="0">
                <a:latin typeface="Arial Unicode MS" pitchFamily="34" charset="-128"/>
                <a:ea typeface="Arial Unicode MS" pitchFamily="34" charset="-128"/>
                <a:cs typeface="Arial Unicode MS" pitchFamily="34" charset="-128"/>
              </a:rPr>
              <a:t>Radiation </a:t>
            </a:r>
            <a:r>
              <a:rPr lang="en-US" altLang="en-US" dirty="0" err="1">
                <a:latin typeface="Arial Unicode MS" pitchFamily="34" charset="-128"/>
                <a:ea typeface="Arial Unicode MS" pitchFamily="34" charset="-128"/>
                <a:cs typeface="Arial Unicode MS" pitchFamily="34" charset="-128"/>
              </a:rPr>
              <a:t>Teratogenesis</a:t>
            </a:r>
            <a:endParaRPr lang="en-US" altLang="en-US" dirty="0">
              <a:latin typeface="Arial Unicode MS" pitchFamily="34" charset="-128"/>
              <a:ea typeface="Arial Unicode MS" pitchFamily="34" charset="-128"/>
              <a:cs typeface="Arial Unicode MS" pitchFamily="34" charset="-128"/>
            </a:endParaRPr>
          </a:p>
        </p:txBody>
      </p:sp>
      <p:sp>
        <p:nvSpPr>
          <p:cNvPr id="11267" name="Rectangle 3"/>
          <p:cNvSpPr>
            <a:spLocks noGrp="1" noChangeArrowheads="1"/>
          </p:cNvSpPr>
          <p:nvPr>
            <p:ph idx="1"/>
          </p:nvPr>
        </p:nvSpPr>
        <p:spPr>
          <a:xfrm>
            <a:off x="251519" y="1104900"/>
            <a:ext cx="8593137" cy="4648200"/>
          </a:xfrm>
          <a:solidFill>
            <a:schemeClr val="bg1"/>
          </a:solidFill>
          <a:ln>
            <a:solidFill>
              <a:schemeClr val="tx2"/>
            </a:solidFill>
          </a:ln>
        </p:spPr>
        <p:txBody>
          <a:bodyPr>
            <a:normAutofit/>
          </a:bodyPr>
          <a:lstStyle/>
          <a:p>
            <a:pPr eaLnBrk="1" hangingPunct="1">
              <a:lnSpc>
                <a:spcPct val="90000"/>
              </a:lnSpc>
              <a:spcAft>
                <a:spcPts val="1200"/>
              </a:spcAft>
              <a:buFontTx/>
              <a:buNone/>
            </a:pPr>
            <a:r>
              <a:rPr lang="en-US" altLang="en-US" sz="2000" b="1" dirty="0">
                <a:latin typeface="Arial Unicode MS" panose="020B0604020202020204" pitchFamily="34" charset="-128"/>
                <a:ea typeface="Arial Unicode MS" panose="020B0604020202020204" pitchFamily="34" charset="-128"/>
                <a:cs typeface="Arial Unicode MS" panose="020B0604020202020204" pitchFamily="34" charset="-128"/>
              </a:rPr>
              <a:t>Gestation weeks 	Embryonic and Fetal Effects</a:t>
            </a:r>
          </a:p>
          <a:p>
            <a:pPr eaLnBrk="1" hangingPunct="1">
              <a:lnSpc>
                <a:spcPct val="90000"/>
              </a:lnSpc>
              <a:spcAft>
                <a:spcPts val="300"/>
              </a:spcAft>
              <a:buFontTx/>
              <a:buNone/>
            </a:pPr>
            <a:r>
              <a:rPr lang="en-US" altLang="en-US" sz="1800" dirty="0">
                <a:latin typeface="Arial Unicode MS" panose="020B0604020202020204" pitchFamily="34" charset="-128"/>
                <a:ea typeface="Arial Unicode MS" panose="020B0604020202020204" pitchFamily="34" charset="-128"/>
                <a:cs typeface="Arial Unicode MS" panose="020B0604020202020204" pitchFamily="34" charset="-128"/>
              </a:rPr>
              <a:t>First week 		Most sensitive period for prenatal death</a:t>
            </a:r>
          </a:p>
          <a:p>
            <a:pPr eaLnBrk="1" hangingPunct="1">
              <a:lnSpc>
                <a:spcPct val="90000"/>
              </a:lnSpc>
              <a:spcAft>
                <a:spcPts val="1200"/>
              </a:spcAft>
              <a:buFontTx/>
              <a:buNone/>
            </a:pPr>
            <a:r>
              <a:rPr lang="en-US" altLang="en-US" sz="1800" dirty="0">
                <a:latin typeface="Arial Unicode MS" panose="020B0604020202020204" pitchFamily="34" charset="-128"/>
                <a:ea typeface="Arial Unicode MS" panose="020B0604020202020204" pitchFamily="34" charset="-128"/>
                <a:cs typeface="Arial Unicode MS" panose="020B0604020202020204" pitchFamily="34" charset="-128"/>
              </a:rPr>
              <a:t>				Failure to implant and conceptus death</a:t>
            </a:r>
          </a:p>
          <a:p>
            <a:pPr eaLnBrk="1" hangingPunct="1">
              <a:lnSpc>
                <a:spcPct val="90000"/>
              </a:lnSpc>
              <a:spcAft>
                <a:spcPts val="300"/>
              </a:spcAft>
              <a:buFontTx/>
              <a:buNone/>
            </a:pPr>
            <a:r>
              <a:rPr lang="en-US" altLang="en-US" sz="1800" dirty="0">
                <a:latin typeface="Arial Unicode MS" panose="020B0604020202020204" pitchFamily="34" charset="-128"/>
                <a:ea typeface="Arial Unicode MS" panose="020B0604020202020204" pitchFamily="34" charset="-128"/>
                <a:cs typeface="Arial Unicode MS" panose="020B0604020202020204" pitchFamily="34" charset="-128"/>
              </a:rPr>
              <a:t>2 - 8 weeks 		</a:t>
            </a:r>
            <a:r>
              <a:rPr lang="en-US" altLang="en-US" sz="1800" dirty="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Most sensitive period for IUGR</a:t>
            </a:r>
          </a:p>
          <a:p>
            <a:pPr eaLnBrk="1" hangingPunct="1">
              <a:lnSpc>
                <a:spcPct val="90000"/>
              </a:lnSpc>
              <a:spcAft>
                <a:spcPts val="1200"/>
              </a:spcAft>
              <a:buFontTx/>
              <a:buNone/>
            </a:pPr>
            <a:r>
              <a:rPr lang="en-US" altLang="en-US" sz="1800" dirty="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				Embryo is also predisposed to </a:t>
            </a:r>
            <a:r>
              <a:rPr lang="en-US" altLang="en-US" sz="1800" dirty="0" err="1">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teratogenesis</a:t>
            </a:r>
            <a:endParaRPr lang="en-US" altLang="en-US" sz="1800" dirty="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eaLnBrk="1" hangingPunct="1">
              <a:lnSpc>
                <a:spcPct val="90000"/>
              </a:lnSpc>
              <a:spcAft>
                <a:spcPts val="300"/>
              </a:spcAft>
              <a:buFontTx/>
              <a:buNone/>
            </a:pPr>
            <a:r>
              <a:rPr lang="en-US" altLang="en-US" sz="1800" dirty="0">
                <a:latin typeface="Arial Unicode MS" panose="020B0604020202020204" pitchFamily="34" charset="-128"/>
                <a:ea typeface="Arial Unicode MS" panose="020B0604020202020204" pitchFamily="34" charset="-128"/>
                <a:cs typeface="Arial Unicode MS" panose="020B0604020202020204" pitchFamily="34" charset="-128"/>
              </a:rPr>
              <a:t>2 - 5 weeks 		Most sensitive period for small head size</a:t>
            </a:r>
          </a:p>
          <a:p>
            <a:pPr eaLnBrk="1" hangingPunct="1">
              <a:lnSpc>
                <a:spcPct val="90000"/>
              </a:lnSpc>
              <a:spcAft>
                <a:spcPts val="300"/>
              </a:spcAft>
              <a:buFontTx/>
              <a:buNone/>
            </a:pPr>
            <a:r>
              <a:rPr lang="en-US" altLang="en-US" sz="1800" dirty="0">
                <a:latin typeface="Arial Unicode MS" panose="020B0604020202020204" pitchFamily="34" charset="-128"/>
                <a:ea typeface="Arial Unicode MS" panose="020B0604020202020204" pitchFamily="34" charset="-128"/>
                <a:cs typeface="Arial Unicode MS" panose="020B0604020202020204" pitchFamily="34" charset="-128"/>
              </a:rPr>
              <a:t>				Low Dose: Small head size </a:t>
            </a:r>
          </a:p>
          <a:p>
            <a:pPr eaLnBrk="1" hangingPunct="1">
              <a:lnSpc>
                <a:spcPct val="90000"/>
              </a:lnSpc>
              <a:spcAft>
                <a:spcPts val="1200"/>
              </a:spcAft>
              <a:buFontTx/>
              <a:buNone/>
            </a:pPr>
            <a:r>
              <a:rPr lang="en-US" altLang="en-US" sz="1800" dirty="0">
                <a:latin typeface="Arial Unicode MS" panose="020B0604020202020204" pitchFamily="34" charset="-128"/>
                <a:ea typeface="Arial Unicode MS" panose="020B0604020202020204" pitchFamily="34" charset="-128"/>
                <a:cs typeface="Arial Unicode MS" panose="020B0604020202020204" pitchFamily="34" charset="-128"/>
              </a:rPr>
              <a:t>				Higher doses: small head with severe MR</a:t>
            </a:r>
          </a:p>
          <a:p>
            <a:pPr eaLnBrk="1" hangingPunct="1">
              <a:lnSpc>
                <a:spcPct val="90000"/>
              </a:lnSpc>
              <a:spcAft>
                <a:spcPts val="300"/>
              </a:spcAft>
              <a:buFontTx/>
              <a:buNone/>
            </a:pPr>
            <a:r>
              <a:rPr lang="en-US" altLang="en-US" sz="1800" dirty="0">
                <a:latin typeface="Arial Unicode MS" panose="020B0604020202020204" pitchFamily="34" charset="-128"/>
                <a:ea typeface="Arial Unicode MS" panose="020B0604020202020204" pitchFamily="34" charset="-128"/>
                <a:cs typeface="Arial Unicode MS" panose="020B0604020202020204" pitchFamily="34" charset="-128"/>
              </a:rPr>
              <a:t>8 -15 weeks 		No severe </a:t>
            </a:r>
            <a:r>
              <a:rPr lang="en-US" altLang="en-US" sz="1800" dirty="0" err="1">
                <a:latin typeface="Arial Unicode MS" panose="020B0604020202020204" pitchFamily="34" charset="-128"/>
                <a:ea typeface="Arial Unicode MS" panose="020B0604020202020204" pitchFamily="34" charset="-128"/>
                <a:cs typeface="Arial Unicode MS" panose="020B0604020202020204" pitchFamily="34" charset="-128"/>
              </a:rPr>
              <a:t>teratogenesis</a:t>
            </a:r>
            <a:r>
              <a:rPr lang="en-US" altLang="en-US" sz="1800" dirty="0">
                <a:latin typeface="Arial Unicode MS" panose="020B0604020202020204" pitchFamily="34" charset="-128"/>
                <a:ea typeface="Arial Unicode MS" panose="020B0604020202020204" pitchFamily="34" charset="-128"/>
                <a:cs typeface="Arial Unicode MS" panose="020B0604020202020204" pitchFamily="34" charset="-128"/>
              </a:rPr>
              <a:t> except GU and organ 				hypoplasia (brain and testis)</a:t>
            </a:r>
          </a:p>
          <a:p>
            <a:pPr eaLnBrk="1" hangingPunct="1">
              <a:lnSpc>
                <a:spcPct val="90000"/>
              </a:lnSpc>
              <a:spcAft>
                <a:spcPts val="1200"/>
              </a:spcAft>
              <a:buFontTx/>
              <a:buNone/>
            </a:pPr>
            <a:r>
              <a:rPr lang="en-US" altLang="en-US" sz="1800" dirty="0">
                <a:latin typeface="Arial Unicode MS" panose="020B0604020202020204" pitchFamily="34" charset="-128"/>
                <a:ea typeface="Arial Unicode MS" panose="020B0604020202020204" pitchFamily="34" charset="-128"/>
                <a:cs typeface="Arial Unicode MS" panose="020B0604020202020204" pitchFamily="34" charset="-128"/>
              </a:rPr>
              <a:t>				Most sensitive period for severe MR</a:t>
            </a:r>
          </a:p>
          <a:p>
            <a:pPr eaLnBrk="1" hangingPunct="1">
              <a:lnSpc>
                <a:spcPct val="90000"/>
              </a:lnSpc>
              <a:spcAft>
                <a:spcPts val="1200"/>
              </a:spcAft>
              <a:buFontTx/>
              <a:buNone/>
            </a:pPr>
            <a:r>
              <a:rPr lang="en-US" altLang="en-US" sz="1800" dirty="0">
                <a:latin typeface="Arial Unicode MS" panose="020B0604020202020204" pitchFamily="34" charset="-128"/>
                <a:ea typeface="Arial Unicode MS" panose="020B0604020202020204" pitchFamily="34" charset="-128"/>
                <a:cs typeface="Arial Unicode MS" panose="020B0604020202020204" pitchFamily="34" charset="-128"/>
              </a:rPr>
              <a:t>15 weeks - term 		No documented risk for teratogenesis</a:t>
            </a:r>
          </a:p>
        </p:txBody>
      </p:sp>
      <p:sp>
        <p:nvSpPr>
          <p:cNvPr id="2" name="Rectangle 1"/>
          <p:cNvSpPr/>
          <p:nvPr/>
        </p:nvSpPr>
        <p:spPr>
          <a:xfrm>
            <a:off x="251518" y="5877272"/>
            <a:ext cx="7825681" cy="707886"/>
          </a:xfrm>
          <a:prstGeom prst="rect">
            <a:avLst/>
          </a:prstGeom>
          <a:noFill/>
        </p:spPr>
        <p:txBody>
          <a:bodyPr wrap="square">
            <a:spAutoFit/>
          </a:bodyPr>
          <a:lstStyle/>
          <a:p>
            <a:pPr eaLnBrk="1" hangingPunct="1">
              <a:buFontTx/>
              <a:buNone/>
            </a:pPr>
            <a:r>
              <a:rPr lang="en-US" altLang="en-US" sz="2000" b="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In most sensitive period of </a:t>
            </a:r>
            <a:r>
              <a:rPr lang="en-US" altLang="en-US" sz="2000" b="0" dirty="0" err="1">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teratogenesis</a:t>
            </a:r>
            <a:r>
              <a:rPr lang="en-US" altLang="en-US" sz="2000" b="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 no evidence of adverse effects &lt; 100 - 200 </a:t>
            </a:r>
            <a:r>
              <a:rPr lang="en-US" altLang="en-US" sz="2000" b="0" dirty="0" err="1">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mGy</a:t>
            </a:r>
            <a:r>
              <a:rPr lang="en-US" altLang="en-US" sz="2000" b="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269875" y="12700"/>
            <a:ext cx="8534400" cy="762000"/>
          </a:xfrm>
          <a:noFill/>
          <a:ln w="9525">
            <a:noFill/>
            <a:miter lim="800000"/>
            <a:headEnd/>
            <a:tailEnd/>
          </a:ln>
          <a:effectLst/>
        </p:spPr>
        <p:txBody>
          <a:bodyPr vert="horz" wrap="square" lIns="91440" tIns="45720" rIns="91440" bIns="45720" numCol="1" anchor="ctr" anchorCtr="0" compatLnSpc="1">
            <a:prstTxWarp prst="textNoShape">
              <a:avLst/>
            </a:prstTxWarp>
          </a:bodyPr>
          <a:lstStyle/>
          <a:p>
            <a:pPr>
              <a:spcAft>
                <a:spcPts val="300"/>
              </a:spcAft>
            </a:pPr>
            <a:r>
              <a:rPr lang="en-US" altLang="en-US" dirty="0">
                <a:latin typeface="Arial Unicode MS" pitchFamily="34" charset="-128"/>
                <a:ea typeface="Arial Unicode MS" pitchFamily="34" charset="-128"/>
                <a:cs typeface="Arial Unicode MS" pitchFamily="34" charset="-128"/>
              </a:rPr>
              <a:t>Radiation and birth defects </a:t>
            </a:r>
          </a:p>
        </p:txBody>
      </p:sp>
      <p:pic>
        <p:nvPicPr>
          <p:cNvPr id="12291"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4365300"/>
            <a:ext cx="8534400" cy="5877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2" name="Table 1"/>
          <p:cNvGraphicFramePr>
            <a:graphicFrameLocks noGrp="1"/>
          </p:cNvGraphicFramePr>
          <p:nvPr>
            <p:extLst>
              <p:ext uri="{D42A27DB-BD31-4B8C-83A1-F6EECF244321}">
                <p14:modId xmlns:p14="http://schemas.microsoft.com/office/powerpoint/2010/main" val="3591137081"/>
              </p:ext>
            </p:extLst>
          </p:nvPr>
        </p:nvGraphicFramePr>
        <p:xfrm>
          <a:off x="282575" y="1321918"/>
          <a:ext cx="8534400" cy="2341564"/>
        </p:xfrm>
        <a:graphic>
          <a:graphicData uri="http://schemas.openxmlformats.org/drawingml/2006/table">
            <a:tbl>
              <a:tblPr firstRow="1" bandRow="1">
                <a:tableStyleId>{5C22544A-7EE6-4342-B048-85BDC9FD1C3A}</a:tableStyleId>
              </a:tblPr>
              <a:tblGrid>
                <a:gridCol w="2133600">
                  <a:extLst>
                    <a:ext uri="{9D8B030D-6E8A-4147-A177-3AD203B41FA5}">
                      <a16:colId xmlns:a16="http://schemas.microsoft.com/office/drawing/2014/main" val="20000"/>
                    </a:ext>
                  </a:extLst>
                </a:gridCol>
                <a:gridCol w="2133600">
                  <a:extLst>
                    <a:ext uri="{9D8B030D-6E8A-4147-A177-3AD203B41FA5}">
                      <a16:colId xmlns:a16="http://schemas.microsoft.com/office/drawing/2014/main" val="20001"/>
                    </a:ext>
                  </a:extLst>
                </a:gridCol>
                <a:gridCol w="2133600">
                  <a:extLst>
                    <a:ext uri="{9D8B030D-6E8A-4147-A177-3AD203B41FA5}">
                      <a16:colId xmlns:a16="http://schemas.microsoft.com/office/drawing/2014/main" val="20002"/>
                    </a:ext>
                  </a:extLst>
                </a:gridCol>
                <a:gridCol w="2133600">
                  <a:extLst>
                    <a:ext uri="{9D8B030D-6E8A-4147-A177-3AD203B41FA5}">
                      <a16:colId xmlns:a16="http://schemas.microsoft.com/office/drawing/2014/main" val="20003"/>
                    </a:ext>
                  </a:extLst>
                </a:gridCol>
              </a:tblGrid>
              <a:tr h="1079314">
                <a:tc>
                  <a:txBody>
                    <a:bodyPr/>
                    <a:lstStyle/>
                    <a:p>
                      <a:pPr algn="ctr">
                        <a:lnSpc>
                          <a:spcPct val="120000"/>
                        </a:lnSpc>
                      </a:pPr>
                      <a:r>
                        <a:rPr lang="en-US" sz="1800" b="1" dirty="0" err="1">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Conceptus</a:t>
                      </a:r>
                      <a:r>
                        <a:rPr lang="en-US" sz="1800" b="1"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 radiation</a:t>
                      </a:r>
                      <a:r>
                        <a:rPr lang="en-US" sz="1800" b="1" baseline="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 dose</a:t>
                      </a:r>
                      <a:endParaRPr lang="en-US" sz="1800" b="1"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34" marB="45734"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a:lnSpc>
                          <a:spcPct val="120000"/>
                        </a:lnSpc>
                      </a:pPr>
                      <a:r>
                        <a:rPr lang="en-US" sz="1800" b="1"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Child</a:t>
                      </a:r>
                      <a:r>
                        <a:rPr lang="en-US" sz="1800" b="1" baseline="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 without malformations</a:t>
                      </a:r>
                      <a:endParaRPr lang="en-US" sz="1800" b="1"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34" marB="45734"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a:lnSpc>
                          <a:spcPct val="120000"/>
                        </a:lnSpc>
                      </a:pPr>
                      <a:r>
                        <a:rPr lang="en-US" sz="1800" b="1"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Child</a:t>
                      </a:r>
                      <a:r>
                        <a:rPr lang="en-US" sz="1800" b="1" baseline="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 will not develop cancer </a:t>
                      </a:r>
                      <a:endParaRPr lang="en-US" sz="1800" b="1"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34" marB="45734"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a:lnSpc>
                          <a:spcPct val="120000"/>
                        </a:lnSpc>
                      </a:pPr>
                      <a:r>
                        <a:rPr lang="en-US" sz="1800" b="1"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Child without malformations</a:t>
                      </a:r>
                      <a:r>
                        <a:rPr lang="en-US" sz="1800" b="1" baseline="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 and cancer</a:t>
                      </a:r>
                      <a:endParaRPr lang="en-US" sz="1800" b="1"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34" marB="45734"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extLst>
                  <a:ext uri="{0D108BD9-81ED-4DB2-BD59-A6C34878D82A}">
                    <a16:rowId xmlns:a16="http://schemas.microsoft.com/office/drawing/2014/main" val="10000"/>
                  </a:ext>
                </a:extLst>
              </a:tr>
              <a:tr h="420750">
                <a:tc>
                  <a:txBody>
                    <a:bodyPr/>
                    <a:lstStyle/>
                    <a:p>
                      <a:pPr algn="ctr">
                        <a:lnSpc>
                          <a:spcPct val="120000"/>
                        </a:lnSpc>
                      </a:pPr>
                      <a:r>
                        <a:rPr lang="en-US" sz="18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0 </a:t>
                      </a:r>
                      <a:r>
                        <a:rPr lang="en-US" sz="1800" dirty="0" err="1">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mGy</a:t>
                      </a:r>
                      <a:endParaRPr lang="en-US" sz="18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34" marB="45734"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a:lnSpc>
                          <a:spcPct val="120000"/>
                        </a:lnSpc>
                      </a:pPr>
                      <a:r>
                        <a:rPr lang="en-US" sz="18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96.00%</a:t>
                      </a:r>
                    </a:p>
                  </a:txBody>
                  <a:tcPr marT="45734" marB="45734"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a:lnSpc>
                          <a:spcPct val="120000"/>
                        </a:lnSpc>
                      </a:pPr>
                      <a:r>
                        <a:rPr lang="en-US" sz="18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99.93%</a:t>
                      </a:r>
                    </a:p>
                  </a:txBody>
                  <a:tcPr marT="45734" marB="45734"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a:lnSpc>
                          <a:spcPct val="120000"/>
                        </a:lnSpc>
                      </a:pPr>
                      <a:r>
                        <a:rPr lang="en-US" sz="18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95.93%</a:t>
                      </a:r>
                    </a:p>
                  </a:txBody>
                  <a:tcPr marT="45734" marB="45734"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extLst>
                  <a:ext uri="{0D108BD9-81ED-4DB2-BD59-A6C34878D82A}">
                    <a16:rowId xmlns:a16="http://schemas.microsoft.com/office/drawing/2014/main" val="10001"/>
                  </a:ext>
                </a:extLst>
              </a:tr>
              <a:tr h="420750">
                <a:tc>
                  <a:txBody>
                    <a:bodyPr/>
                    <a:lstStyle/>
                    <a:p>
                      <a:pPr algn="ctr">
                        <a:lnSpc>
                          <a:spcPct val="120000"/>
                        </a:lnSpc>
                      </a:pPr>
                      <a:r>
                        <a:rPr lang="en-US" sz="18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50 </a:t>
                      </a:r>
                      <a:r>
                        <a:rPr lang="en-US" sz="1800" dirty="0" err="1">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mGy</a:t>
                      </a:r>
                      <a:endParaRPr lang="en-US" sz="18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34" marB="45734"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a:lnSpc>
                          <a:spcPct val="120000"/>
                        </a:lnSpc>
                      </a:pPr>
                      <a:r>
                        <a:rPr lang="en-US" sz="18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95.90%</a:t>
                      </a:r>
                    </a:p>
                  </a:txBody>
                  <a:tcPr marT="45734" marB="45734"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a:lnSpc>
                          <a:spcPct val="120000"/>
                        </a:lnSpc>
                      </a:pPr>
                      <a:r>
                        <a:rPr lang="en-US" sz="18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99.51%</a:t>
                      </a:r>
                    </a:p>
                  </a:txBody>
                  <a:tcPr marT="45734" marB="45734"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a:lnSpc>
                          <a:spcPct val="120000"/>
                        </a:lnSpc>
                      </a:pPr>
                      <a:r>
                        <a:rPr lang="en-US" sz="18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95.43%</a:t>
                      </a:r>
                    </a:p>
                  </a:txBody>
                  <a:tcPr marT="45734" marB="45734"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extLst>
                  <a:ext uri="{0D108BD9-81ED-4DB2-BD59-A6C34878D82A}">
                    <a16:rowId xmlns:a16="http://schemas.microsoft.com/office/drawing/2014/main" val="10002"/>
                  </a:ext>
                </a:extLst>
              </a:tr>
              <a:tr h="420750">
                <a:tc>
                  <a:txBody>
                    <a:bodyPr/>
                    <a:lstStyle/>
                    <a:p>
                      <a:pPr algn="ctr">
                        <a:lnSpc>
                          <a:spcPct val="120000"/>
                        </a:lnSpc>
                      </a:pPr>
                      <a:r>
                        <a:rPr lang="en-US" sz="18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100 </a:t>
                      </a:r>
                      <a:r>
                        <a:rPr lang="en-US" sz="1800" dirty="0" err="1">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mGy</a:t>
                      </a:r>
                      <a:endParaRPr lang="en-US" sz="18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endParaRPr>
                    </a:p>
                  </a:txBody>
                  <a:tcPr marT="45734" marB="45734"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a:lnSpc>
                          <a:spcPct val="120000"/>
                        </a:lnSpc>
                      </a:pPr>
                      <a:r>
                        <a:rPr lang="en-US" sz="18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95.80%</a:t>
                      </a:r>
                    </a:p>
                  </a:txBody>
                  <a:tcPr marT="45734" marB="45734"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a:lnSpc>
                          <a:spcPct val="120000"/>
                        </a:lnSpc>
                      </a:pPr>
                      <a:r>
                        <a:rPr lang="en-US" sz="18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99.07%</a:t>
                      </a:r>
                    </a:p>
                  </a:txBody>
                  <a:tcPr marT="45734" marB="45734"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algn="ctr">
                        <a:lnSpc>
                          <a:spcPct val="120000"/>
                        </a:lnSpc>
                      </a:pPr>
                      <a:r>
                        <a:rPr lang="en-US" sz="1800" dirty="0">
                          <a:solidFill>
                            <a:srgbClr val="000000"/>
                          </a:solidFill>
                          <a:latin typeface="Arial Unicode MS" panose="020B0604020202020204" pitchFamily="34" charset="-128"/>
                          <a:ea typeface="Arial Unicode MS" panose="020B0604020202020204" pitchFamily="34" charset="-128"/>
                          <a:cs typeface="Arial Unicode MS" panose="020B0604020202020204" pitchFamily="34" charset="-128"/>
                        </a:rPr>
                        <a:t>94.91%</a:t>
                      </a:r>
                    </a:p>
                  </a:txBody>
                  <a:tcPr marT="45734" marB="45734"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264220" y="0"/>
            <a:ext cx="8060511" cy="864096"/>
          </a:xfrm>
          <a:noFill/>
          <a:ln w="9525">
            <a:noFill/>
            <a:miter lim="800000"/>
            <a:headEnd/>
            <a:tailEnd/>
          </a:ln>
          <a:effectLst/>
        </p:spPr>
        <p:txBody>
          <a:bodyPr vert="horz" wrap="square" lIns="91440" tIns="45720" rIns="91440" bIns="45720" numCol="1" anchor="ctr" anchorCtr="0" compatLnSpc="1">
            <a:prstTxWarp prst="textNoShape">
              <a:avLst/>
            </a:prstTxWarp>
          </a:bodyPr>
          <a:lstStyle/>
          <a:p>
            <a:pPr>
              <a:spcAft>
                <a:spcPts val="300"/>
              </a:spcAft>
            </a:pPr>
            <a:r>
              <a:rPr lang="en-US" altLang="en-US" dirty="0">
                <a:latin typeface="Arial Unicode MS" pitchFamily="34" charset="-128"/>
                <a:ea typeface="Arial Unicode MS" pitchFamily="34" charset="-128"/>
                <a:cs typeface="Arial Unicode MS" pitchFamily="34" charset="-128"/>
              </a:rPr>
              <a:t>Radiation and birth defects</a:t>
            </a:r>
          </a:p>
        </p:txBody>
      </p:sp>
      <p:sp>
        <p:nvSpPr>
          <p:cNvPr id="3" name="Content Placeholder 2"/>
          <p:cNvSpPr>
            <a:spLocks noGrp="1"/>
          </p:cNvSpPr>
          <p:nvPr>
            <p:ph idx="1"/>
          </p:nvPr>
        </p:nvSpPr>
        <p:spPr/>
        <p:txBody>
          <a:bodyPr/>
          <a:lstStyle/>
          <a:p>
            <a:pPr marL="0" indent="0">
              <a:spcAft>
                <a:spcPts val="1800"/>
              </a:spcAft>
              <a:buFontTx/>
              <a:buNone/>
              <a:defRPr/>
            </a:pPr>
            <a:r>
              <a:rPr lang="en-US" altLang="en-US" sz="2200" dirty="0">
                <a:latin typeface="Arial Unicode MS" pitchFamily="34" charset="-128"/>
                <a:ea typeface="Arial Unicode MS" pitchFamily="34" charset="-128"/>
                <a:cs typeface="Arial Unicode MS" pitchFamily="34" charset="-128"/>
              </a:rPr>
              <a:t>Question: 	My patient had abdominal CT in first trimester of 			pregnancy. Will the child have malformations?</a:t>
            </a:r>
            <a:r>
              <a:rPr lang="en-US" sz="2200" dirty="0">
                <a:latin typeface="Arial Unicode MS" panose="020B0604020202020204" pitchFamily="34" charset="-128"/>
                <a:ea typeface="Arial Unicode MS" panose="020B0604020202020204" pitchFamily="34" charset="-128"/>
                <a:cs typeface="Arial Unicode MS" panose="020B0604020202020204" pitchFamily="34" charset="-128"/>
              </a:rPr>
              <a:t>   </a:t>
            </a:r>
          </a:p>
          <a:p>
            <a:pPr marL="0" indent="0">
              <a:buFontTx/>
              <a:buNone/>
              <a:defRPr/>
            </a:pPr>
            <a:r>
              <a:rPr lang="en-US" sz="2200" b="1" dirty="0">
                <a:latin typeface="Arial Unicode MS" panose="020B0604020202020204" pitchFamily="34" charset="-128"/>
                <a:ea typeface="Arial Unicode MS" panose="020B0604020202020204" pitchFamily="34" charset="-128"/>
                <a:cs typeface="Arial Unicode MS" panose="020B0604020202020204" pitchFamily="34" charset="-128"/>
              </a:rPr>
              <a:t>First estimate the radiation dose to conceptus</a:t>
            </a:r>
          </a:p>
          <a:p>
            <a:pPr marL="0" indent="0">
              <a:spcAft>
                <a:spcPts val="1800"/>
              </a:spcAft>
              <a:buFontTx/>
              <a:buNone/>
              <a:defRPr/>
            </a:pPr>
            <a:r>
              <a:rPr lang="en-US" sz="2200" b="1" dirty="0">
                <a:latin typeface="Arial Unicode MS" panose="020B0604020202020204" pitchFamily="34" charset="-128"/>
                <a:ea typeface="Arial Unicode MS" panose="020B0604020202020204" pitchFamily="34" charset="-128"/>
                <a:cs typeface="Arial Unicode MS" panose="020B0604020202020204" pitchFamily="34" charset="-128"/>
              </a:rPr>
              <a:t>(Generally &lt;&lt; 50 </a:t>
            </a:r>
            <a:r>
              <a:rPr lang="en-US" sz="2200" b="1" dirty="0" err="1">
                <a:latin typeface="Arial Unicode MS" panose="020B0604020202020204" pitchFamily="34" charset="-128"/>
                <a:ea typeface="Arial Unicode MS" panose="020B0604020202020204" pitchFamily="34" charset="-128"/>
                <a:cs typeface="Arial Unicode MS" panose="020B0604020202020204" pitchFamily="34" charset="-128"/>
              </a:rPr>
              <a:t>mGy</a:t>
            </a:r>
            <a:r>
              <a:rPr lang="en-US" sz="2200" b="1" dirty="0">
                <a:latin typeface="Arial Unicode MS" panose="020B0604020202020204" pitchFamily="34" charset="-128"/>
                <a:ea typeface="Arial Unicode MS" panose="020B0604020202020204" pitchFamily="34" charset="-128"/>
                <a:cs typeface="Arial Unicode MS" panose="020B0604020202020204" pitchFamily="34" charset="-128"/>
              </a:rPr>
              <a:t>: Let us say 10 </a:t>
            </a:r>
            <a:r>
              <a:rPr lang="en-US" sz="2200" b="1" dirty="0" err="1">
                <a:latin typeface="Arial Unicode MS" panose="020B0604020202020204" pitchFamily="34" charset="-128"/>
                <a:ea typeface="Arial Unicode MS" panose="020B0604020202020204" pitchFamily="34" charset="-128"/>
                <a:cs typeface="Arial Unicode MS" panose="020B0604020202020204" pitchFamily="34" charset="-128"/>
              </a:rPr>
              <a:t>mGy</a:t>
            </a:r>
            <a:r>
              <a:rPr lang="en-US" sz="2200" b="1" dirty="0">
                <a:latin typeface="Arial Unicode MS" panose="020B0604020202020204" pitchFamily="34" charset="-128"/>
                <a:ea typeface="Arial Unicode MS" panose="020B0604020202020204" pitchFamily="34" charset="-128"/>
                <a:cs typeface="Arial Unicode MS" panose="020B0604020202020204" pitchFamily="34" charset="-128"/>
              </a:rPr>
              <a:t>)</a:t>
            </a:r>
            <a:endParaRPr lang="en-US" sz="22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0" indent="0">
              <a:buFontTx/>
              <a:buNone/>
              <a:defRPr/>
            </a:pPr>
            <a:r>
              <a:rPr lang="en-US" sz="2200" dirty="0">
                <a:latin typeface="Arial Unicode MS" panose="020B0604020202020204" pitchFamily="34" charset="-128"/>
                <a:ea typeface="Arial Unicode MS" panose="020B0604020202020204" pitchFamily="34" charset="-128"/>
                <a:cs typeface="Arial Unicode MS" panose="020B0604020202020204" pitchFamily="34" charset="-128"/>
              </a:rPr>
              <a:t>Answer: 	About 4-6% children have malformations in absence 		of radiation exposure (baseline risk). Radiation dose 		(when &lt; 100 </a:t>
            </a:r>
            <a:r>
              <a:rPr lang="en-US" sz="2200" dirty="0" err="1">
                <a:latin typeface="Arial Unicode MS" panose="020B0604020202020204" pitchFamily="34" charset="-128"/>
                <a:ea typeface="Arial Unicode MS" panose="020B0604020202020204" pitchFamily="34" charset="-128"/>
                <a:cs typeface="Arial Unicode MS" panose="020B0604020202020204" pitchFamily="34" charset="-128"/>
              </a:rPr>
              <a:t>mGy</a:t>
            </a:r>
            <a:r>
              <a:rPr lang="en-US" sz="2200" dirty="0">
                <a:latin typeface="Arial Unicode MS" panose="020B0604020202020204" pitchFamily="34" charset="-128"/>
                <a:ea typeface="Arial Unicode MS" panose="020B0604020202020204" pitchFamily="34" charset="-128"/>
                <a:cs typeface="Arial Unicode MS" panose="020B0604020202020204" pitchFamily="34" charset="-128"/>
              </a:rPr>
              <a:t>) to conceptus has not been shown 		to significantly increase the risk of malformations 			above the baseline risk. </a:t>
            </a:r>
          </a:p>
          <a:p>
            <a:pPr>
              <a:defRPr/>
            </a:pPr>
            <a:endParaRPr lang="en-US" sz="2200" dirty="0">
              <a:latin typeface="Arial Unicode MS" panose="020B0604020202020204" pitchFamily="34" charset="-128"/>
              <a:ea typeface="Arial Unicode MS" panose="020B0604020202020204" pitchFamily="34" charset="-128"/>
              <a:cs typeface="Arial Unicode MS" panose="020B0604020202020204" pitchFamily="34" charset="-128"/>
            </a:endParaRPr>
          </a:p>
          <a:p>
            <a:pPr>
              <a:defRPr/>
            </a:pPr>
            <a:endParaRPr lang="en-US" sz="22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51520" y="0"/>
            <a:ext cx="8060511" cy="864096"/>
          </a:xfrm>
          <a:noFill/>
          <a:ln w="9525">
            <a:noFill/>
            <a:miter lim="800000"/>
            <a:headEnd/>
            <a:tailEnd/>
          </a:ln>
          <a:effectLst/>
        </p:spPr>
        <p:txBody>
          <a:bodyPr vert="horz" wrap="square" lIns="91440" tIns="45720" rIns="91440" bIns="45720" numCol="1" anchor="ctr" anchorCtr="0" compatLnSpc="1">
            <a:prstTxWarp prst="textNoShape">
              <a:avLst/>
            </a:prstTxWarp>
          </a:bodyPr>
          <a:lstStyle/>
          <a:p>
            <a:pPr>
              <a:spcAft>
                <a:spcPts val="300"/>
              </a:spcAft>
            </a:pPr>
            <a:r>
              <a:rPr lang="en-US" dirty="0">
                <a:latin typeface="Arial Unicode MS" pitchFamily="34" charset="-128"/>
                <a:ea typeface="Arial Unicode MS" pitchFamily="34" charset="-128"/>
                <a:cs typeface="Arial Unicode MS" pitchFamily="34" charset="-128"/>
              </a:rPr>
              <a:t>Radiation Carcinogenesis</a:t>
            </a:r>
          </a:p>
        </p:txBody>
      </p:sp>
      <p:sp>
        <p:nvSpPr>
          <p:cNvPr id="14339" name="Rectangle 3"/>
          <p:cNvSpPr>
            <a:spLocks noGrp="1" noChangeArrowheads="1"/>
          </p:cNvSpPr>
          <p:nvPr>
            <p:ph idx="1"/>
          </p:nvPr>
        </p:nvSpPr>
        <p:spPr>
          <a:noFill/>
          <a:ln w="9525">
            <a:noFill/>
            <a:miter lim="800000"/>
            <a:headEnd/>
            <a:tailEnd/>
          </a:ln>
          <a:effectLst/>
        </p:spPr>
        <p:txBody>
          <a:bodyPr vert="horz" wrap="square" lIns="91440" tIns="45720" rIns="91440" bIns="45720" numCol="1" anchor="t" anchorCtr="0" compatLnSpc="1">
            <a:prstTxWarp prst="textNoShape">
              <a:avLst/>
            </a:prstTxWarp>
          </a:bodyPr>
          <a:lstStyle/>
          <a:p>
            <a:pPr>
              <a:spcAft>
                <a:spcPts val="1200"/>
              </a:spcAft>
            </a:pPr>
            <a:r>
              <a:rPr lang="en-US" altLang="en-US" sz="2400" kern="1200" dirty="0">
                <a:latin typeface="Arial Unicode MS" pitchFamily="34" charset="-128"/>
                <a:ea typeface="Arial Unicode MS" pitchFamily="34" charset="-128"/>
                <a:cs typeface="Arial Unicode MS" pitchFamily="34" charset="-128"/>
              </a:rPr>
              <a:t>Slight rise in background leukemia rate from 3.6/10000 to 5/10000 after in utero dose to 1-2 </a:t>
            </a:r>
            <a:r>
              <a:rPr lang="en-US" altLang="en-US" sz="2400" kern="1200" dirty="0" err="1">
                <a:latin typeface="Arial Unicode MS" pitchFamily="34" charset="-128"/>
                <a:ea typeface="Arial Unicode MS" pitchFamily="34" charset="-128"/>
                <a:cs typeface="Arial Unicode MS" pitchFamily="34" charset="-128"/>
              </a:rPr>
              <a:t>mGy</a:t>
            </a:r>
            <a:endParaRPr lang="en-US" altLang="en-US" sz="2400" kern="1200" dirty="0">
              <a:latin typeface="Arial Unicode MS" pitchFamily="34" charset="-128"/>
              <a:ea typeface="Arial Unicode MS" pitchFamily="34" charset="-128"/>
              <a:cs typeface="Arial Unicode MS" pitchFamily="34" charset="-128"/>
            </a:endParaRPr>
          </a:p>
          <a:p>
            <a:pPr>
              <a:spcAft>
                <a:spcPts val="1200"/>
              </a:spcAft>
            </a:pPr>
            <a:r>
              <a:rPr lang="en-US" altLang="en-US" sz="2400" kern="1200" dirty="0">
                <a:latin typeface="Arial Unicode MS" pitchFamily="34" charset="-128"/>
                <a:ea typeface="Arial Unicode MS" pitchFamily="34" charset="-128"/>
                <a:cs typeface="Arial Unicode MS" pitchFamily="34" charset="-128"/>
              </a:rPr>
              <a:t>While an association between risk for cancer and prenatal radiation exposure is not questioned, etiologic significance of radiation remains unresolved</a:t>
            </a:r>
          </a:p>
        </p:txBody>
      </p:sp>
      <p:sp>
        <p:nvSpPr>
          <p:cNvPr id="14340" name="Text Box 4"/>
          <p:cNvSpPr txBox="1">
            <a:spLocks noChangeArrowheads="1"/>
          </p:cNvSpPr>
          <p:nvPr/>
        </p:nvSpPr>
        <p:spPr bwMode="auto">
          <a:xfrm>
            <a:off x="5509947" y="5697218"/>
            <a:ext cx="336983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eaLnBrk="1" hangingPunct="1">
              <a:defRPr sz="1400" b="0">
                <a:solidFill>
                  <a:schemeClr val="tx2"/>
                </a:solidFill>
                <a:latin typeface="Arial Unicode MS" panose="020B0604020202020204" pitchFamily="34" charset="-128"/>
                <a:ea typeface="Arial Unicode MS" panose="020B0604020202020204" pitchFamily="34" charset="-128"/>
                <a:cs typeface="Arial Unicode MS" panose="020B0604020202020204" pitchFamily="34" charset="-128"/>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r>
              <a:rPr lang="en-US" altLang="en-US" dirty="0" err="1"/>
              <a:t>Boice</a:t>
            </a:r>
            <a:r>
              <a:rPr lang="en-US" altLang="en-US" dirty="0"/>
              <a:t> JD Jr, Miller RW. Teratology 1999</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238820" y="0"/>
            <a:ext cx="8060511" cy="864096"/>
          </a:xfrm>
          <a:noFill/>
          <a:ln w="9525">
            <a:noFill/>
            <a:miter lim="800000"/>
            <a:headEnd/>
            <a:tailEnd/>
          </a:ln>
          <a:effectLst/>
        </p:spPr>
        <p:txBody>
          <a:bodyPr vert="horz" wrap="square" lIns="91440" tIns="45720" rIns="91440" bIns="45720" numCol="1" anchor="ctr" anchorCtr="0" compatLnSpc="1">
            <a:prstTxWarp prst="textNoShape">
              <a:avLst/>
            </a:prstTxWarp>
          </a:bodyPr>
          <a:lstStyle/>
          <a:p>
            <a:pPr>
              <a:spcAft>
                <a:spcPts val="300"/>
              </a:spcAft>
            </a:pPr>
            <a:r>
              <a:rPr lang="en-US" dirty="0">
                <a:latin typeface="Arial Unicode MS" pitchFamily="34" charset="-128"/>
                <a:ea typeface="Arial Unicode MS" pitchFamily="34" charset="-128"/>
                <a:cs typeface="Arial Unicode MS" pitchFamily="34" charset="-128"/>
              </a:rPr>
              <a:t>When to do CT?  </a:t>
            </a:r>
          </a:p>
        </p:txBody>
      </p:sp>
      <p:sp>
        <p:nvSpPr>
          <p:cNvPr id="15363" name="Rectangle 3"/>
          <p:cNvSpPr>
            <a:spLocks noGrp="1" noChangeArrowheads="1"/>
          </p:cNvSpPr>
          <p:nvPr>
            <p:ph idx="1"/>
          </p:nvPr>
        </p:nvSpPr>
        <p:spPr>
          <a:noFill/>
          <a:ln w="9525">
            <a:noFill/>
            <a:miter lim="800000"/>
            <a:headEnd/>
            <a:tailEnd/>
          </a:ln>
          <a:effectLst/>
        </p:spPr>
        <p:txBody>
          <a:bodyPr vert="horz" wrap="square" lIns="91440" tIns="45720" rIns="91440" bIns="45720" numCol="1" anchor="t" anchorCtr="0" compatLnSpc="1">
            <a:prstTxWarp prst="textNoShape">
              <a:avLst/>
            </a:prstTxWarp>
          </a:bodyPr>
          <a:lstStyle/>
          <a:p>
            <a:pPr>
              <a:spcAft>
                <a:spcPts val="1200"/>
              </a:spcAft>
            </a:pPr>
            <a:r>
              <a:rPr lang="en-US" altLang="en-US" sz="2400" kern="1200" dirty="0">
                <a:latin typeface="Arial Unicode MS" pitchFamily="34" charset="-128"/>
                <a:ea typeface="Arial Unicode MS" pitchFamily="34" charset="-128"/>
                <a:cs typeface="Arial Unicode MS" pitchFamily="34" charset="-128"/>
              </a:rPr>
              <a:t>CT must be performed only if information is imp. for care and not obtainable by other means</a:t>
            </a:r>
          </a:p>
          <a:p>
            <a:pPr>
              <a:spcAft>
                <a:spcPts val="1200"/>
              </a:spcAft>
            </a:pPr>
            <a:r>
              <a:rPr lang="en-US" altLang="en-US" sz="2400" kern="1200" dirty="0">
                <a:latin typeface="Arial Unicode MS" pitchFamily="34" charset="-128"/>
                <a:ea typeface="Arial Unicode MS" pitchFamily="34" charset="-128"/>
                <a:cs typeface="Arial Unicode MS" pitchFamily="34" charset="-128"/>
              </a:rPr>
              <a:t>Informed decision: Radiologist, Physician, Patient </a:t>
            </a:r>
          </a:p>
          <a:p>
            <a:pPr>
              <a:spcAft>
                <a:spcPts val="1200"/>
              </a:spcAft>
            </a:pPr>
            <a:r>
              <a:rPr lang="en-US" altLang="en-US" sz="2400" kern="1200" dirty="0">
                <a:latin typeface="Arial Unicode MS" pitchFamily="34" charset="-128"/>
                <a:ea typeface="Arial Unicode MS" pitchFamily="34" charset="-128"/>
                <a:cs typeface="Arial Unicode MS" pitchFamily="34" charset="-128"/>
              </a:rPr>
              <a:t>Life threatening conditions: image without delay </a:t>
            </a:r>
          </a:p>
          <a:p>
            <a:pPr>
              <a:spcAft>
                <a:spcPts val="1200"/>
              </a:spcAft>
            </a:pPr>
            <a:r>
              <a:rPr lang="en-US" altLang="en-US" sz="2400" kern="1200" dirty="0">
                <a:latin typeface="Arial Unicode MS" pitchFamily="34" charset="-128"/>
                <a:ea typeface="Arial Unicode MS" pitchFamily="34" charset="-128"/>
                <a:cs typeface="Arial Unicode MS" pitchFamily="34" charset="-128"/>
              </a:rPr>
              <a:t>Non-emergent: pregnancy testing–if uterus will get irradiated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261938" y="0"/>
            <a:ext cx="8060511" cy="864096"/>
          </a:xfrm>
          <a:noFill/>
          <a:ln w="9525">
            <a:noFill/>
            <a:miter lim="800000"/>
            <a:headEnd/>
            <a:tailEnd/>
          </a:ln>
          <a:effectLst/>
        </p:spPr>
        <p:txBody>
          <a:bodyPr vert="horz" wrap="square" lIns="91440" tIns="45720" rIns="91440" bIns="45720" numCol="1" anchor="ctr" anchorCtr="0" compatLnSpc="1">
            <a:prstTxWarp prst="textNoShape">
              <a:avLst/>
            </a:prstTxWarp>
          </a:bodyPr>
          <a:lstStyle/>
          <a:p>
            <a:pPr>
              <a:spcAft>
                <a:spcPts val="300"/>
              </a:spcAft>
            </a:pPr>
            <a:r>
              <a:rPr lang="en-US" altLang="en-US" dirty="0">
                <a:latin typeface="Arial Unicode MS" pitchFamily="34" charset="-128"/>
                <a:ea typeface="Arial Unicode MS" pitchFamily="34" charset="-128"/>
                <a:cs typeface="Arial Unicode MS" pitchFamily="34" charset="-128"/>
              </a:rPr>
              <a:t>Use of CT in pregnancy</a:t>
            </a:r>
          </a:p>
        </p:txBody>
      </p:sp>
      <p:sp>
        <p:nvSpPr>
          <p:cNvPr id="16387" name="Rectangle 3"/>
          <p:cNvSpPr>
            <a:spLocks noGrp="1" noChangeArrowheads="1"/>
          </p:cNvSpPr>
          <p:nvPr>
            <p:ph idx="1"/>
          </p:nvPr>
        </p:nvSpPr>
        <p:spPr>
          <a:xfrm>
            <a:off x="274638" y="1447800"/>
            <a:ext cx="8593137" cy="4572000"/>
          </a:xfrm>
          <a:noFill/>
          <a:ln w="9525">
            <a:noFill/>
            <a:miter lim="800000"/>
            <a:headEnd/>
            <a:tailEnd/>
          </a:ln>
          <a:effectLst/>
        </p:spPr>
        <p:txBody>
          <a:bodyPr vert="horz" wrap="square" lIns="91440" tIns="45720" rIns="91440" bIns="45720" numCol="1" anchor="t" anchorCtr="0" compatLnSpc="1">
            <a:prstTxWarp prst="textNoShape">
              <a:avLst/>
            </a:prstTxWarp>
          </a:bodyPr>
          <a:lstStyle/>
          <a:p>
            <a:pPr marL="0" indent="0">
              <a:spcAft>
                <a:spcPts val="0"/>
              </a:spcAft>
              <a:buNone/>
            </a:pPr>
            <a:r>
              <a:rPr lang="en-US" altLang="en-US" sz="2400" b="1" kern="1200" dirty="0">
                <a:latin typeface="Arial Unicode MS" pitchFamily="34" charset="-128"/>
                <a:ea typeface="Arial Unicode MS" pitchFamily="34" charset="-128"/>
                <a:cs typeface="Arial Unicode MS" pitchFamily="34" charset="-128"/>
              </a:rPr>
              <a:t>Golden Rule 1: </a:t>
            </a:r>
          </a:p>
          <a:p>
            <a:pPr>
              <a:spcAft>
                <a:spcPts val="1200"/>
              </a:spcAft>
            </a:pPr>
            <a:r>
              <a:rPr lang="en-US" altLang="en-US" sz="2200" kern="1200" dirty="0">
                <a:latin typeface="Arial Unicode MS" pitchFamily="34" charset="-128"/>
                <a:ea typeface="Arial Unicode MS" pitchFamily="34" charset="-128"/>
                <a:cs typeface="Arial Unicode MS" pitchFamily="34" charset="-128"/>
              </a:rPr>
              <a:t>Use of CT for Appropriate indications in pregnancy must NOT be restricted.</a:t>
            </a:r>
          </a:p>
          <a:p>
            <a:pPr marL="0" indent="0">
              <a:spcAft>
                <a:spcPts val="0"/>
              </a:spcAft>
              <a:buNone/>
            </a:pPr>
            <a:r>
              <a:rPr lang="en-US" altLang="en-US" sz="2400" b="1" kern="1200" dirty="0">
                <a:latin typeface="Arial Unicode MS" pitchFamily="34" charset="-128"/>
                <a:ea typeface="Arial Unicode MS" pitchFamily="34" charset="-128"/>
                <a:cs typeface="Arial Unicode MS" pitchFamily="34" charset="-128"/>
              </a:rPr>
              <a:t>Golden rule 2:</a:t>
            </a:r>
          </a:p>
          <a:p>
            <a:pPr>
              <a:spcAft>
                <a:spcPts val="1200"/>
              </a:spcAft>
            </a:pPr>
            <a:r>
              <a:rPr lang="en-US" altLang="en-US" sz="2200" kern="1200" dirty="0">
                <a:latin typeface="Arial Unicode MS" pitchFamily="34" charset="-128"/>
                <a:ea typeface="Arial Unicode MS" pitchFamily="34" charset="-128"/>
                <a:cs typeface="Arial Unicode MS" pitchFamily="34" charset="-128"/>
              </a:rPr>
              <a:t>When possible and timely, try non-ionizing radiation or lower dose imaging tests in pregnancy.</a:t>
            </a:r>
          </a:p>
          <a:p>
            <a:pPr marL="0" indent="0">
              <a:spcAft>
                <a:spcPts val="0"/>
              </a:spcAft>
              <a:buNone/>
            </a:pPr>
            <a:r>
              <a:rPr lang="en-US" altLang="en-US" sz="2400" b="1" kern="1200" dirty="0">
                <a:latin typeface="Arial Unicode MS" pitchFamily="34" charset="-128"/>
                <a:ea typeface="Arial Unicode MS" pitchFamily="34" charset="-128"/>
                <a:cs typeface="Arial Unicode MS" pitchFamily="34" charset="-128"/>
              </a:rPr>
              <a:t>Golden rule 3:</a:t>
            </a:r>
          </a:p>
          <a:p>
            <a:pPr>
              <a:spcAft>
                <a:spcPts val="1200"/>
              </a:spcAft>
            </a:pPr>
            <a:r>
              <a:rPr lang="en-US" altLang="en-US" sz="2200" kern="1200" dirty="0">
                <a:latin typeface="Arial Unicode MS" pitchFamily="34" charset="-128"/>
                <a:ea typeface="Arial Unicode MS" pitchFamily="34" charset="-128"/>
                <a:cs typeface="Arial Unicode MS" pitchFamily="34" charset="-128"/>
              </a:rPr>
              <a:t>While more than necessary radiation should be avoided, use of less than necessary radiation resulting in suboptimal information content should be strongly discouraged!</a:t>
            </a:r>
          </a:p>
          <a:p>
            <a:pPr>
              <a:spcAft>
                <a:spcPts val="1200"/>
              </a:spcAft>
            </a:pPr>
            <a:endParaRPr lang="en-US" altLang="en-US" sz="2400" kern="12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251519" y="116632"/>
            <a:ext cx="8060511" cy="1044150"/>
          </a:xfrm>
          <a:noFill/>
          <a:ln w="9525">
            <a:noFill/>
            <a:miter lim="800000"/>
            <a:headEnd/>
            <a:tailEnd/>
          </a:ln>
          <a:effectLst/>
        </p:spPr>
        <p:txBody>
          <a:bodyPr vert="horz" wrap="square" lIns="91440" tIns="45720" rIns="91440" bIns="45720" numCol="1" anchor="ctr" anchorCtr="0" compatLnSpc="1">
            <a:prstTxWarp prst="textNoShape">
              <a:avLst/>
            </a:prstTxWarp>
            <a:noAutofit/>
          </a:bodyPr>
          <a:lstStyle/>
          <a:p>
            <a:pPr>
              <a:spcAft>
                <a:spcPts val="300"/>
              </a:spcAft>
            </a:pPr>
            <a:r>
              <a:rPr lang="en-US" altLang="en-US" dirty="0">
                <a:latin typeface="Arial Unicode MS" pitchFamily="34" charset="-128"/>
                <a:ea typeface="Arial Unicode MS" pitchFamily="34" charset="-128"/>
                <a:cs typeface="Arial Unicode MS" pitchFamily="34" charset="-128"/>
              </a:rPr>
              <a:t>Common indications for CT in pregnancy</a:t>
            </a:r>
          </a:p>
        </p:txBody>
      </p:sp>
      <p:sp>
        <p:nvSpPr>
          <p:cNvPr id="17411" name="Content Placeholder 2"/>
          <p:cNvSpPr>
            <a:spLocks noGrp="1"/>
          </p:cNvSpPr>
          <p:nvPr>
            <p:ph idx="1"/>
          </p:nvPr>
        </p:nvSpPr>
        <p:spPr>
          <a:xfrm>
            <a:off x="251520" y="1447800"/>
            <a:ext cx="8712968" cy="5034925"/>
          </a:xfrm>
          <a:noFill/>
          <a:ln w="9525">
            <a:noFill/>
            <a:miter lim="800000"/>
            <a:headEnd/>
            <a:tailEnd/>
          </a:ln>
          <a:effectLst/>
        </p:spPr>
        <p:txBody>
          <a:bodyPr vert="horz" wrap="square" lIns="91440" tIns="45720" rIns="91440" bIns="45720" numCol="1" anchor="t" anchorCtr="0" compatLnSpc="1">
            <a:prstTxWarp prst="textNoShape">
              <a:avLst/>
            </a:prstTxWarp>
          </a:bodyPr>
          <a:lstStyle/>
          <a:p>
            <a:pPr marL="0" indent="0">
              <a:spcAft>
                <a:spcPts val="600"/>
              </a:spcAft>
              <a:buNone/>
            </a:pPr>
            <a:r>
              <a:rPr lang="en-US" altLang="en-US" sz="2400" kern="1200" dirty="0">
                <a:latin typeface="Arial Unicode MS" panose="020B0604020202020204" pitchFamily="34" charset="-128"/>
                <a:ea typeface="Arial Unicode MS" panose="020B0604020202020204" pitchFamily="34" charset="-128"/>
                <a:cs typeface="Arial Unicode MS" panose="020B0604020202020204" pitchFamily="34" charset="-128"/>
              </a:rPr>
              <a:t>Chest CT: </a:t>
            </a:r>
          </a:p>
          <a:p>
            <a:pPr>
              <a:spcAft>
                <a:spcPts val="1200"/>
              </a:spcAft>
            </a:pPr>
            <a:r>
              <a:rPr lang="en-US" altLang="en-US" sz="2200" dirty="0">
                <a:latin typeface="Arial Unicode MS" panose="020B0604020202020204" pitchFamily="34" charset="-128"/>
                <a:ea typeface="Arial Unicode MS" panose="020B0604020202020204" pitchFamily="34" charset="-128"/>
                <a:cs typeface="Arial Unicode MS" panose="020B0604020202020204" pitchFamily="34" charset="-128"/>
              </a:rPr>
              <a:t>Pulmonary embolism</a:t>
            </a:r>
          </a:p>
          <a:p>
            <a:pPr>
              <a:spcAft>
                <a:spcPts val="1200"/>
              </a:spcAft>
            </a:pPr>
            <a:endParaRPr lang="en-US" altLang="en-US" sz="500" kern="1200" dirty="0">
              <a:latin typeface="Arial Unicode MS" pitchFamily="34" charset="-128"/>
              <a:ea typeface="Arial Unicode MS" pitchFamily="34" charset="-128"/>
              <a:cs typeface="Arial Unicode MS" pitchFamily="34" charset="-128"/>
            </a:endParaRPr>
          </a:p>
          <a:p>
            <a:pPr marL="0" indent="0">
              <a:spcAft>
                <a:spcPts val="600"/>
              </a:spcAft>
              <a:buNone/>
            </a:pPr>
            <a:r>
              <a:rPr lang="en-US" altLang="en-US" sz="2400" kern="1200" dirty="0">
                <a:latin typeface="Arial Unicode MS" pitchFamily="34" charset="-128"/>
                <a:ea typeface="Arial Unicode MS" pitchFamily="34" charset="-128"/>
                <a:cs typeface="Arial Unicode MS" pitchFamily="34" charset="-128"/>
              </a:rPr>
              <a:t>Abdominal CT:</a:t>
            </a:r>
          </a:p>
          <a:p>
            <a:pPr>
              <a:spcAft>
                <a:spcPts val="0"/>
              </a:spcAft>
            </a:pPr>
            <a:r>
              <a:rPr lang="en-US" altLang="en-US" sz="2200" dirty="0">
                <a:latin typeface="Arial Unicode MS" panose="020B0604020202020204" pitchFamily="34" charset="-128"/>
                <a:ea typeface="Arial Unicode MS" panose="020B0604020202020204" pitchFamily="34" charset="-128"/>
                <a:cs typeface="Arial Unicode MS" panose="020B0604020202020204" pitchFamily="34" charset="-128"/>
              </a:rPr>
              <a:t>Renal colic</a:t>
            </a:r>
          </a:p>
          <a:p>
            <a:pPr>
              <a:spcAft>
                <a:spcPts val="0"/>
              </a:spcAft>
            </a:pPr>
            <a:r>
              <a:rPr lang="en-US" altLang="en-US" sz="2200" dirty="0">
                <a:latin typeface="Arial Unicode MS" panose="020B0604020202020204" pitchFamily="34" charset="-128"/>
                <a:ea typeface="Arial Unicode MS" panose="020B0604020202020204" pitchFamily="34" charset="-128"/>
                <a:cs typeface="Arial Unicode MS" panose="020B0604020202020204" pitchFamily="34" charset="-128"/>
              </a:rPr>
              <a:t>Appendicitis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74638" y="0"/>
            <a:ext cx="8534400" cy="1295400"/>
          </a:xfrm>
          <a:noFill/>
          <a:ln w="9525">
            <a:noFill/>
            <a:miter lim="800000"/>
            <a:headEnd/>
            <a:tailEnd/>
          </a:ln>
          <a:effectLst/>
        </p:spPr>
        <p:txBody>
          <a:bodyPr vert="horz" wrap="square" lIns="91440" tIns="45720" rIns="91440" bIns="45720" numCol="1" anchor="ctr" anchorCtr="0" compatLnSpc="1">
            <a:prstTxWarp prst="textNoShape">
              <a:avLst/>
            </a:prstTxWarp>
            <a:normAutofit/>
          </a:bodyPr>
          <a:lstStyle/>
          <a:p>
            <a:pPr>
              <a:spcAft>
                <a:spcPts val="300"/>
              </a:spcAft>
            </a:pPr>
            <a:r>
              <a:rPr lang="en-US" altLang="en-US" dirty="0">
                <a:latin typeface="Arial Unicode MS" pitchFamily="34" charset="-128"/>
                <a:ea typeface="Arial Unicode MS" pitchFamily="34" charset="-128"/>
                <a:cs typeface="Arial Unicode MS" pitchFamily="34" charset="-128"/>
              </a:rPr>
              <a:t>Strategies for CT Dose Optimization in pregnancy</a:t>
            </a:r>
          </a:p>
        </p:txBody>
      </p:sp>
      <p:sp>
        <p:nvSpPr>
          <p:cNvPr id="18435" name="Rectangle 3"/>
          <p:cNvSpPr>
            <a:spLocks noGrp="1" noChangeArrowheads="1"/>
          </p:cNvSpPr>
          <p:nvPr>
            <p:ph idx="1"/>
          </p:nvPr>
        </p:nvSpPr>
        <p:spPr>
          <a:xfrm>
            <a:off x="274638" y="1524000"/>
            <a:ext cx="8593137" cy="4953000"/>
          </a:xfrm>
          <a:noFill/>
          <a:ln w="9525">
            <a:noFill/>
            <a:miter lim="800000"/>
            <a:headEnd/>
            <a:tailEnd/>
          </a:ln>
          <a:effectLst/>
        </p:spPr>
        <p:txBody>
          <a:bodyPr vert="horz" wrap="square" lIns="91440" tIns="45720" rIns="91440" bIns="45720" numCol="1" anchor="t" anchorCtr="0" compatLnSpc="1">
            <a:prstTxWarp prst="textNoShape">
              <a:avLst/>
            </a:prstTxWarp>
            <a:normAutofit fontScale="92500"/>
          </a:bodyPr>
          <a:lstStyle/>
          <a:p>
            <a:pPr>
              <a:spcAft>
                <a:spcPts val="1200"/>
              </a:spcAft>
            </a:pPr>
            <a:r>
              <a:rPr lang="en-US" altLang="en-US" sz="2400" kern="1200" dirty="0">
                <a:latin typeface="Arial Unicode MS" panose="020B0604020202020204" pitchFamily="34" charset="-128"/>
                <a:ea typeface="Arial Unicode MS" panose="020B0604020202020204" pitchFamily="34" charset="-128"/>
                <a:cs typeface="Arial Unicode MS" panose="020B0604020202020204" pitchFamily="34" charset="-128"/>
              </a:rPr>
              <a:t>Use AEC to adapt </a:t>
            </a:r>
            <a:r>
              <a:rPr lang="en-US" altLang="en-US" sz="2400" kern="1200" dirty="0" err="1">
                <a:latin typeface="Arial Unicode MS" panose="020B0604020202020204" pitchFamily="34" charset="-128"/>
                <a:ea typeface="Arial Unicode MS" panose="020B0604020202020204" pitchFamily="34" charset="-128"/>
                <a:cs typeface="Arial Unicode MS" panose="020B0604020202020204" pitchFamily="34" charset="-128"/>
              </a:rPr>
              <a:t>mAs</a:t>
            </a:r>
            <a:r>
              <a:rPr lang="en-US" altLang="en-US" sz="2400" kern="1200" dirty="0">
                <a:latin typeface="Arial Unicode MS" pitchFamily="34" charset="-128"/>
                <a:ea typeface="Arial Unicode MS" pitchFamily="34" charset="-128"/>
                <a:cs typeface="Arial Unicode MS" pitchFamily="34" charset="-128"/>
              </a:rPr>
              <a:t> to patient size</a:t>
            </a:r>
          </a:p>
          <a:p>
            <a:pPr>
              <a:spcAft>
                <a:spcPts val="600"/>
              </a:spcAft>
            </a:pPr>
            <a:r>
              <a:rPr lang="en-US" altLang="en-US" sz="2400" kern="1200" dirty="0">
                <a:latin typeface="Arial Unicode MS" pitchFamily="34" charset="-128"/>
                <a:ea typeface="Arial Unicode MS" pitchFamily="34" charset="-128"/>
                <a:cs typeface="Arial Unicode MS" pitchFamily="34" charset="-128"/>
              </a:rPr>
              <a:t>Use appropriate kV based on clinical indication</a:t>
            </a:r>
          </a:p>
          <a:p>
            <a:pPr lvl="1">
              <a:spcAft>
                <a:spcPts val="1200"/>
              </a:spcAft>
            </a:pPr>
            <a:r>
              <a:rPr lang="en-US" altLang="en-US" dirty="0">
                <a:latin typeface="Arial Unicode MS" panose="020B0604020202020204" pitchFamily="34" charset="-128"/>
                <a:ea typeface="Arial Unicode MS" panose="020B0604020202020204" pitchFamily="34" charset="-128"/>
                <a:cs typeface="Arial Unicode MS" panose="020B0604020202020204" pitchFamily="34" charset="-128"/>
              </a:rPr>
              <a:t>Lower KV for CT pulmonary embolism than for kidney stones</a:t>
            </a:r>
          </a:p>
          <a:p>
            <a:pPr>
              <a:spcAft>
                <a:spcPts val="1200"/>
              </a:spcAft>
            </a:pPr>
            <a:r>
              <a:rPr lang="en-US" altLang="en-US" sz="2400" kern="1200" dirty="0">
                <a:latin typeface="Arial Unicode MS" pitchFamily="34" charset="-128"/>
                <a:ea typeface="Arial Unicode MS" pitchFamily="34" charset="-128"/>
                <a:cs typeface="Arial Unicode MS" pitchFamily="34" charset="-128"/>
              </a:rPr>
              <a:t>Prefer wider beam collimation to improve dose efficiency</a:t>
            </a:r>
          </a:p>
          <a:p>
            <a:pPr>
              <a:spcAft>
                <a:spcPts val="1200"/>
              </a:spcAft>
            </a:pPr>
            <a:r>
              <a:rPr lang="en-US" altLang="en-US" sz="2400" kern="1200" dirty="0">
                <a:latin typeface="Arial Unicode MS" pitchFamily="34" charset="-128"/>
                <a:ea typeface="Arial Unicode MS" pitchFamily="34" charset="-128"/>
                <a:cs typeface="Arial Unicode MS" pitchFamily="34" charset="-128"/>
              </a:rPr>
              <a:t>Use non-overlapping pitch (≥ 1:1 but not 0.5:1) to minimize motion artifacts </a:t>
            </a:r>
          </a:p>
          <a:p>
            <a:pPr>
              <a:spcAft>
                <a:spcPts val="1200"/>
              </a:spcAft>
            </a:pPr>
            <a:r>
              <a:rPr lang="en-US" altLang="en-US" sz="2400" kern="1200" dirty="0">
                <a:latin typeface="Arial Unicode MS" pitchFamily="34" charset="-128"/>
                <a:ea typeface="Arial Unicode MS" pitchFamily="34" charset="-128"/>
                <a:cs typeface="Arial Unicode MS" pitchFamily="34" charset="-128"/>
              </a:rPr>
              <a:t>Restrict scan range to what is absolutely necessary </a:t>
            </a:r>
          </a:p>
          <a:p>
            <a:pPr>
              <a:spcAft>
                <a:spcPts val="1200"/>
              </a:spcAft>
            </a:pPr>
            <a:r>
              <a:rPr lang="en-US" altLang="en-US" sz="2400" kern="1200" dirty="0">
                <a:latin typeface="Arial Unicode MS" pitchFamily="34" charset="-128"/>
                <a:ea typeface="Arial Unicode MS" pitchFamily="34" charset="-128"/>
                <a:cs typeface="Arial Unicode MS" pitchFamily="34" charset="-128"/>
              </a:rPr>
              <a:t>Use lead shielding (External scatter - decrease anxiety)</a:t>
            </a:r>
          </a:p>
          <a:p>
            <a:pPr>
              <a:spcAft>
                <a:spcPts val="1200"/>
              </a:spcAft>
            </a:pPr>
            <a:r>
              <a:rPr lang="en-US" altLang="en-US" sz="2400" kern="1200" dirty="0">
                <a:latin typeface="Arial Unicode MS" pitchFamily="34" charset="-128"/>
                <a:ea typeface="Arial Unicode MS" pitchFamily="34" charset="-128"/>
                <a:cs typeface="Arial Unicode MS" pitchFamily="34" charset="-128"/>
              </a:rPr>
              <a:t>Give oral contrast agent for internal shielding - better!</a:t>
            </a:r>
          </a:p>
          <a:p>
            <a:pPr lvl="1"/>
            <a:endParaRPr lang="en-US" altLang="en-US" sz="28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82575" y="152400"/>
            <a:ext cx="8534400" cy="1150832"/>
          </a:xfrm>
          <a:noFill/>
          <a:ln w="9525">
            <a:noFill/>
            <a:miter lim="800000"/>
            <a:headEnd/>
            <a:tailEnd/>
          </a:ln>
          <a:effectLst/>
        </p:spPr>
        <p:txBody>
          <a:bodyPr vert="horz" wrap="square" lIns="91440" tIns="45720" rIns="91440" bIns="45720" numCol="1" anchor="ctr" anchorCtr="0" compatLnSpc="1">
            <a:prstTxWarp prst="textNoShape">
              <a:avLst/>
            </a:prstTxWarp>
            <a:noAutofit/>
          </a:bodyPr>
          <a:lstStyle/>
          <a:p>
            <a:pPr>
              <a:spcAft>
                <a:spcPts val="300"/>
              </a:spcAft>
            </a:pPr>
            <a:r>
              <a:rPr lang="en-US" altLang="en-US" dirty="0">
                <a:latin typeface="Arial Unicode MS" pitchFamily="34" charset="-128"/>
                <a:ea typeface="Arial Unicode MS" pitchFamily="34" charset="-128"/>
                <a:cs typeface="Arial Unicode MS" pitchFamily="34" charset="-128"/>
              </a:rPr>
              <a:t>CT pulmonary embolism in pregnancy: The Algorithm </a:t>
            </a:r>
          </a:p>
        </p:txBody>
      </p:sp>
      <p:sp>
        <p:nvSpPr>
          <p:cNvPr id="19460" name="Rectangle 3"/>
          <p:cNvSpPr>
            <a:spLocks noGrp="1" noChangeArrowheads="1"/>
          </p:cNvSpPr>
          <p:nvPr>
            <p:ph idx="1"/>
          </p:nvPr>
        </p:nvSpPr>
        <p:spPr>
          <a:xfrm>
            <a:off x="2120769" y="1528200"/>
            <a:ext cx="6642231" cy="4644000"/>
          </a:xfrm>
        </p:spPr>
        <p:txBody>
          <a:bodyPr/>
          <a:lstStyle/>
          <a:p>
            <a:pPr algn="r" eaLnBrk="1" hangingPunct="1">
              <a:lnSpc>
                <a:spcPct val="110000"/>
              </a:lnSpc>
              <a:buFontTx/>
              <a:buNone/>
            </a:pPr>
            <a:r>
              <a:rPr lang="en-US" altLang="en-US" sz="2400" kern="1200" dirty="0">
                <a:latin typeface="Arial Unicode MS" pitchFamily="34" charset="-128"/>
                <a:ea typeface="Arial Unicode MS" pitchFamily="34" charset="-128"/>
                <a:cs typeface="Arial Unicode MS" pitchFamily="34" charset="-128"/>
              </a:rPr>
              <a:t>Suspicion of PE</a:t>
            </a:r>
          </a:p>
          <a:p>
            <a:pPr algn="r" eaLnBrk="1" hangingPunct="1">
              <a:lnSpc>
                <a:spcPct val="110000"/>
              </a:lnSpc>
              <a:buFontTx/>
              <a:buNone/>
            </a:pPr>
            <a:endParaRPr lang="en-US" altLang="en-US" sz="1400" dirty="0">
              <a:latin typeface="Arial Unicode MS" panose="020B0604020202020204" pitchFamily="34" charset="-128"/>
              <a:ea typeface="Arial Unicode MS" panose="020B0604020202020204" pitchFamily="34" charset="-128"/>
              <a:cs typeface="Arial Unicode MS" panose="020B0604020202020204" pitchFamily="34" charset="-128"/>
            </a:endParaRPr>
          </a:p>
          <a:p>
            <a:pPr algn="r" eaLnBrk="1" hangingPunct="1">
              <a:lnSpc>
                <a:spcPct val="110000"/>
              </a:lnSpc>
              <a:buNone/>
            </a:pPr>
            <a:endParaRPr lang="en-US" altLang="en-US" sz="1600" kern="1200" dirty="0">
              <a:latin typeface="Arial Unicode MS" pitchFamily="34" charset="-128"/>
              <a:ea typeface="Arial Unicode MS" pitchFamily="34" charset="-128"/>
              <a:cs typeface="Arial Unicode MS" pitchFamily="34" charset="-128"/>
            </a:endParaRPr>
          </a:p>
          <a:p>
            <a:pPr algn="r" eaLnBrk="1" hangingPunct="1">
              <a:lnSpc>
                <a:spcPct val="110000"/>
              </a:lnSpc>
              <a:buNone/>
            </a:pPr>
            <a:r>
              <a:rPr lang="en-US" altLang="en-US" sz="2400" kern="1200" dirty="0">
                <a:latin typeface="Arial Unicode MS" pitchFamily="34" charset="-128"/>
                <a:ea typeface="Arial Unicode MS" pitchFamily="34" charset="-128"/>
                <a:cs typeface="Arial Unicode MS" pitchFamily="34" charset="-128"/>
              </a:rPr>
              <a:t>Doppler US of bilateral lower limbs</a:t>
            </a:r>
          </a:p>
          <a:p>
            <a:pPr algn="r" eaLnBrk="1" hangingPunct="1">
              <a:lnSpc>
                <a:spcPct val="110000"/>
              </a:lnSpc>
              <a:buNone/>
            </a:pPr>
            <a:endParaRPr lang="en-US" altLang="en-US" sz="2000" kern="1200" dirty="0">
              <a:latin typeface="Arial Unicode MS" pitchFamily="34" charset="-128"/>
              <a:ea typeface="Arial Unicode MS" pitchFamily="34" charset="-128"/>
              <a:cs typeface="Arial Unicode MS" pitchFamily="34" charset="-128"/>
            </a:endParaRPr>
          </a:p>
          <a:p>
            <a:pPr algn="r" eaLnBrk="1" hangingPunct="1">
              <a:lnSpc>
                <a:spcPct val="110000"/>
              </a:lnSpc>
              <a:buNone/>
            </a:pPr>
            <a:endParaRPr lang="en-US" altLang="en-US" sz="1600" kern="1200" dirty="0">
              <a:latin typeface="Arial Unicode MS" pitchFamily="34" charset="-128"/>
              <a:ea typeface="Arial Unicode MS" pitchFamily="34" charset="-128"/>
              <a:cs typeface="Arial Unicode MS" pitchFamily="34" charset="-128"/>
            </a:endParaRPr>
          </a:p>
          <a:p>
            <a:pPr algn="r" eaLnBrk="1" hangingPunct="1">
              <a:lnSpc>
                <a:spcPct val="110000"/>
              </a:lnSpc>
              <a:buNone/>
            </a:pPr>
            <a:r>
              <a:rPr lang="en-US" altLang="en-US" sz="2400" kern="1200" dirty="0">
                <a:latin typeface="Arial Unicode MS" pitchFamily="34" charset="-128"/>
                <a:ea typeface="Arial Unicode MS" pitchFamily="34" charset="-128"/>
                <a:cs typeface="Arial Unicode MS" pitchFamily="34" charset="-128"/>
              </a:rPr>
              <a:t>Chest PA radiograph - Normal lungs: V:Q</a:t>
            </a:r>
          </a:p>
          <a:p>
            <a:pPr algn="r" eaLnBrk="1" hangingPunct="1">
              <a:lnSpc>
                <a:spcPct val="110000"/>
              </a:lnSpc>
              <a:buNone/>
            </a:pPr>
            <a:endParaRPr lang="en-US" altLang="en-US" sz="1600" kern="1200" dirty="0">
              <a:latin typeface="Arial Unicode MS" pitchFamily="34" charset="-128"/>
              <a:ea typeface="Arial Unicode MS" pitchFamily="34" charset="-128"/>
              <a:cs typeface="Arial Unicode MS" pitchFamily="34" charset="-128"/>
            </a:endParaRPr>
          </a:p>
          <a:p>
            <a:pPr algn="r" eaLnBrk="1" hangingPunct="1">
              <a:lnSpc>
                <a:spcPct val="110000"/>
              </a:lnSpc>
              <a:buNone/>
            </a:pPr>
            <a:r>
              <a:rPr lang="en-US" altLang="en-US" sz="2400" kern="1200" dirty="0">
                <a:latin typeface="Arial Unicode MS" pitchFamily="34" charset="-128"/>
                <a:ea typeface="Arial Unicode MS" pitchFamily="34" charset="-128"/>
                <a:cs typeface="Arial Unicode MS" pitchFamily="34" charset="-128"/>
              </a:rPr>
              <a:t>Abnormal lungs: CTA chest w/o lower limbs</a:t>
            </a:r>
          </a:p>
          <a:p>
            <a:pPr algn="r" eaLnBrk="1" hangingPunct="1">
              <a:lnSpc>
                <a:spcPct val="110000"/>
              </a:lnSpc>
              <a:buNone/>
            </a:pPr>
            <a:endParaRPr lang="en-US" altLang="en-US" kern="1200" dirty="0">
              <a:latin typeface="Arial Unicode MS" pitchFamily="34" charset="-128"/>
              <a:ea typeface="Arial Unicode MS" pitchFamily="34" charset="-128"/>
              <a:cs typeface="Arial Unicode MS" pitchFamily="34" charset="-128"/>
            </a:endParaRPr>
          </a:p>
          <a:p>
            <a:pPr algn="r" eaLnBrk="1" hangingPunct="1">
              <a:lnSpc>
                <a:spcPct val="110000"/>
              </a:lnSpc>
              <a:buNone/>
            </a:pPr>
            <a:r>
              <a:rPr lang="en-US" altLang="en-US" sz="2400" kern="1200" dirty="0">
                <a:latin typeface="Arial Unicode MS" pitchFamily="34" charset="-128"/>
                <a:ea typeface="Arial Unicode MS" pitchFamily="34" charset="-128"/>
                <a:cs typeface="Arial Unicode MS" pitchFamily="34" charset="-128"/>
              </a:rPr>
              <a:t>Pulmonary embolism excluded </a:t>
            </a:r>
          </a:p>
          <a:p>
            <a:pPr algn="r" eaLnBrk="1" hangingPunct="1">
              <a:lnSpc>
                <a:spcPct val="110000"/>
              </a:lnSpc>
              <a:buFontTx/>
              <a:buNone/>
            </a:pPr>
            <a:endParaRPr lang="en-US" altLang="en-US" sz="2400" dirty="0">
              <a:latin typeface="Arial Unicode MS" panose="020B0604020202020204" pitchFamily="34" charset="-128"/>
              <a:ea typeface="Arial Unicode MS" panose="020B0604020202020204" pitchFamily="34" charset="-128"/>
              <a:cs typeface="Arial Unicode MS" panose="020B0604020202020204" pitchFamily="34" charset="-128"/>
            </a:endParaRPr>
          </a:p>
          <a:p>
            <a:pPr algn="r" eaLnBrk="1" hangingPunct="1">
              <a:lnSpc>
                <a:spcPct val="110000"/>
              </a:lnSpc>
              <a:buFontTx/>
              <a:buNone/>
            </a:pPr>
            <a:endParaRPr lang="en-US" altLang="en-US" sz="20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9459" name="Text Box 6"/>
          <p:cNvSpPr txBox="1">
            <a:spLocks noChangeArrowheads="1"/>
          </p:cNvSpPr>
          <p:nvPr/>
        </p:nvSpPr>
        <p:spPr bwMode="auto">
          <a:xfrm>
            <a:off x="6402301" y="6428601"/>
            <a:ext cx="258929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r>
              <a:rPr lang="en-US" altLang="en-US" sz="1200" b="0" dirty="0">
                <a:solidFill>
                  <a:srgbClr val="0070C0"/>
                </a:solidFill>
                <a:latin typeface="Verdana" pitchFamily="34" charset="0"/>
              </a:rPr>
              <a:t>Patel et al. </a:t>
            </a:r>
            <a:r>
              <a:rPr lang="en-US" altLang="en-US" sz="1200" b="0" dirty="0" err="1">
                <a:solidFill>
                  <a:srgbClr val="0070C0"/>
                </a:solidFill>
                <a:latin typeface="Verdana" pitchFamily="34" charset="0"/>
              </a:rPr>
              <a:t>Radiographics</a:t>
            </a:r>
            <a:r>
              <a:rPr lang="en-US" altLang="en-US" sz="1200" b="0" dirty="0">
                <a:solidFill>
                  <a:srgbClr val="0070C0"/>
                </a:solidFill>
                <a:latin typeface="Verdana" pitchFamily="34" charset="0"/>
              </a:rPr>
              <a:t> 2007</a:t>
            </a:r>
          </a:p>
        </p:txBody>
      </p:sp>
      <p:sp>
        <p:nvSpPr>
          <p:cNvPr id="6" name="Rectangle 5"/>
          <p:cNvSpPr/>
          <p:nvPr/>
        </p:nvSpPr>
        <p:spPr>
          <a:xfrm>
            <a:off x="6937407" y="5109600"/>
            <a:ext cx="1741182" cy="467051"/>
          </a:xfrm>
          <a:prstGeom prst="rect">
            <a:avLst/>
          </a:prstGeom>
          <a:solidFill>
            <a:srgbClr val="0070C0"/>
          </a:solidFill>
          <a:ln>
            <a:solidFill>
              <a:srgbClr val="FFFFFF"/>
            </a:solidFill>
          </a:ln>
        </p:spPr>
        <p:style>
          <a:lnRef idx="2">
            <a:schemeClr val="accent2"/>
          </a:lnRef>
          <a:fillRef idx="1">
            <a:schemeClr val="lt1"/>
          </a:fillRef>
          <a:effectRef idx="0">
            <a:schemeClr val="accent2"/>
          </a:effectRef>
          <a:fontRef idx="minor">
            <a:schemeClr val="dk1"/>
          </a:fontRef>
        </p:style>
        <p:txBody>
          <a:bodyPr wrap="none">
            <a:spAutoFit/>
          </a:bodyPr>
          <a:lstStyle/>
          <a:p>
            <a:pPr marL="342900" indent="-342900" algn="ctr">
              <a:lnSpc>
                <a:spcPct val="110000"/>
              </a:lnSpc>
              <a:spcBef>
                <a:spcPct val="20000"/>
              </a:spcBef>
              <a:defRPr/>
            </a:pPr>
            <a:r>
              <a:rPr lang="en-US" sz="2400" dirty="0">
                <a:solidFill>
                  <a:schemeClr val="bg1"/>
                </a:solidFill>
              </a:rPr>
              <a:t>If Negative</a:t>
            </a:r>
          </a:p>
        </p:txBody>
      </p:sp>
      <p:sp>
        <p:nvSpPr>
          <p:cNvPr id="7" name="Rectangle 6"/>
          <p:cNvSpPr/>
          <p:nvPr/>
        </p:nvSpPr>
        <p:spPr>
          <a:xfrm>
            <a:off x="6881262" y="3165340"/>
            <a:ext cx="1741182" cy="467051"/>
          </a:xfrm>
          <a:prstGeom prst="rect">
            <a:avLst/>
          </a:prstGeom>
          <a:solidFill>
            <a:srgbClr val="0070C0"/>
          </a:solidFill>
          <a:ln>
            <a:solidFill>
              <a:srgbClr val="FFFFFF"/>
            </a:solidFill>
          </a:ln>
        </p:spPr>
        <p:style>
          <a:lnRef idx="2">
            <a:schemeClr val="accent2"/>
          </a:lnRef>
          <a:fillRef idx="1">
            <a:schemeClr val="lt1"/>
          </a:fillRef>
          <a:effectRef idx="0">
            <a:schemeClr val="accent2"/>
          </a:effectRef>
          <a:fontRef idx="minor">
            <a:schemeClr val="dk1"/>
          </a:fontRef>
        </p:style>
        <p:txBody>
          <a:bodyPr wrap="none">
            <a:spAutoFit/>
          </a:bodyPr>
          <a:lstStyle/>
          <a:p>
            <a:pPr marL="342900" indent="-342900" algn="ctr">
              <a:lnSpc>
                <a:spcPct val="110000"/>
              </a:lnSpc>
              <a:spcBef>
                <a:spcPct val="20000"/>
              </a:spcBef>
              <a:defRPr/>
            </a:pPr>
            <a:r>
              <a:rPr lang="en-US" sz="2400" dirty="0">
                <a:solidFill>
                  <a:schemeClr val="bg1"/>
                </a:solidFill>
              </a:rPr>
              <a:t>If Negative</a:t>
            </a:r>
          </a:p>
        </p:txBody>
      </p:sp>
      <p:sp>
        <p:nvSpPr>
          <p:cNvPr id="10" name="Down Arrow 9"/>
          <p:cNvSpPr/>
          <p:nvPr/>
        </p:nvSpPr>
        <p:spPr>
          <a:xfrm>
            <a:off x="6221413" y="3128400"/>
            <a:ext cx="484187" cy="648000"/>
          </a:xfrm>
          <a:prstGeom prst="downArrow">
            <a:avLst/>
          </a:prstGeom>
          <a:solidFill>
            <a:srgbClr val="0070C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13" name="Bent-Up Arrow 12"/>
          <p:cNvSpPr/>
          <p:nvPr/>
        </p:nvSpPr>
        <p:spPr>
          <a:xfrm flipH="1" flipV="1">
            <a:off x="838070" y="2782200"/>
            <a:ext cx="1974815" cy="684000"/>
          </a:xfrm>
          <a:prstGeom prst="bentUpArrow">
            <a:avLst/>
          </a:prstGeom>
          <a:solidFill>
            <a:srgbClr val="0070C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14" name="Bent-Up Arrow 13"/>
          <p:cNvSpPr/>
          <p:nvPr/>
        </p:nvSpPr>
        <p:spPr>
          <a:xfrm flipH="1">
            <a:off x="838069" y="4296232"/>
            <a:ext cx="1974815" cy="684000"/>
          </a:xfrm>
          <a:prstGeom prst="bentUpArrow">
            <a:avLst/>
          </a:prstGeom>
          <a:solidFill>
            <a:srgbClr val="0070C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15" name="Rectangle 14"/>
          <p:cNvSpPr/>
          <p:nvPr/>
        </p:nvSpPr>
        <p:spPr>
          <a:xfrm>
            <a:off x="1234609" y="2214000"/>
            <a:ext cx="1181734" cy="460832"/>
          </a:xfrm>
          <a:prstGeom prst="rect">
            <a:avLst/>
          </a:prstGeom>
          <a:solidFill>
            <a:srgbClr val="0070C0"/>
          </a:solidFill>
          <a:ln>
            <a:solidFill>
              <a:schemeClr val="tx1"/>
            </a:solidFill>
          </a:ln>
        </p:spPr>
        <p:style>
          <a:lnRef idx="2">
            <a:schemeClr val="accent2"/>
          </a:lnRef>
          <a:fillRef idx="1">
            <a:schemeClr val="lt1"/>
          </a:fillRef>
          <a:effectRef idx="0">
            <a:schemeClr val="accent2"/>
          </a:effectRef>
          <a:fontRef idx="minor">
            <a:schemeClr val="dk1"/>
          </a:fontRef>
        </p:style>
        <p:txBody>
          <a:bodyPr wrap="none">
            <a:spAutoFit/>
          </a:bodyPr>
          <a:lstStyle/>
          <a:p>
            <a:pPr marL="342900" indent="-342900" algn="ctr">
              <a:lnSpc>
                <a:spcPct val="110000"/>
              </a:lnSpc>
              <a:spcBef>
                <a:spcPct val="20000"/>
              </a:spcBef>
              <a:defRPr/>
            </a:pPr>
            <a:r>
              <a:rPr lang="en-US" sz="2400" b="0" dirty="0">
                <a:solidFill>
                  <a:schemeClr val="bg1"/>
                </a:solidFill>
                <a:latin typeface="Verdana" pitchFamily="34" charset="0"/>
              </a:rPr>
              <a:t>DVT +</a:t>
            </a:r>
          </a:p>
        </p:txBody>
      </p:sp>
      <p:sp>
        <p:nvSpPr>
          <p:cNvPr id="16" name="Rectangle 15"/>
          <p:cNvSpPr/>
          <p:nvPr/>
        </p:nvSpPr>
        <p:spPr>
          <a:xfrm>
            <a:off x="1307215" y="5052600"/>
            <a:ext cx="925253" cy="460832"/>
          </a:xfrm>
          <a:prstGeom prst="rect">
            <a:avLst/>
          </a:prstGeom>
          <a:solidFill>
            <a:srgbClr val="0070C0"/>
          </a:solidFill>
          <a:ln>
            <a:solidFill>
              <a:schemeClr val="tx1"/>
            </a:solidFill>
          </a:ln>
        </p:spPr>
        <p:style>
          <a:lnRef idx="2">
            <a:schemeClr val="accent2"/>
          </a:lnRef>
          <a:fillRef idx="1">
            <a:schemeClr val="lt1"/>
          </a:fillRef>
          <a:effectRef idx="0">
            <a:schemeClr val="accent2"/>
          </a:effectRef>
          <a:fontRef idx="minor">
            <a:schemeClr val="dk1"/>
          </a:fontRef>
        </p:style>
        <p:txBody>
          <a:bodyPr wrap="none">
            <a:spAutoFit/>
          </a:bodyPr>
          <a:lstStyle/>
          <a:p>
            <a:pPr marL="342900" indent="-342900" algn="ctr">
              <a:lnSpc>
                <a:spcPct val="110000"/>
              </a:lnSpc>
              <a:spcBef>
                <a:spcPct val="20000"/>
              </a:spcBef>
              <a:defRPr/>
            </a:pPr>
            <a:r>
              <a:rPr lang="en-US" sz="2400" b="0" dirty="0">
                <a:solidFill>
                  <a:schemeClr val="bg1"/>
                </a:solidFill>
                <a:latin typeface="Verdana" pitchFamily="34" charset="0"/>
              </a:rPr>
              <a:t>PE +</a:t>
            </a:r>
          </a:p>
        </p:txBody>
      </p:sp>
      <p:sp>
        <p:nvSpPr>
          <p:cNvPr id="17" name="Rectangle 16"/>
          <p:cNvSpPr/>
          <p:nvPr/>
        </p:nvSpPr>
        <p:spPr>
          <a:xfrm>
            <a:off x="521873" y="3619500"/>
            <a:ext cx="2291012" cy="460832"/>
          </a:xfrm>
          <a:prstGeom prst="rect">
            <a:avLst/>
          </a:prstGeom>
          <a:solidFill>
            <a:srgbClr val="FFFFFF"/>
          </a:solidFill>
          <a:ln>
            <a:solidFill>
              <a:schemeClr val="tx1"/>
            </a:solidFill>
          </a:ln>
        </p:spPr>
        <p:style>
          <a:lnRef idx="2">
            <a:schemeClr val="accent2"/>
          </a:lnRef>
          <a:fillRef idx="1">
            <a:schemeClr val="lt1"/>
          </a:fillRef>
          <a:effectRef idx="0">
            <a:schemeClr val="accent2"/>
          </a:effectRef>
          <a:fontRef idx="minor">
            <a:schemeClr val="dk1"/>
          </a:fontRef>
        </p:style>
        <p:txBody>
          <a:bodyPr wrap="none">
            <a:spAutoFit/>
          </a:bodyPr>
          <a:lstStyle/>
          <a:p>
            <a:pPr marL="342900" indent="-342900" algn="ctr">
              <a:lnSpc>
                <a:spcPct val="110000"/>
              </a:lnSpc>
              <a:spcBef>
                <a:spcPct val="20000"/>
              </a:spcBef>
              <a:defRPr/>
            </a:pPr>
            <a:r>
              <a:rPr lang="en-US" sz="2400" b="0" dirty="0" err="1">
                <a:solidFill>
                  <a:srgbClr val="000000"/>
                </a:solidFill>
                <a:latin typeface="Verdana" pitchFamily="34" charset="0"/>
              </a:rPr>
              <a:t>Anticoagulate</a:t>
            </a:r>
            <a:endParaRPr lang="en-US" sz="2400" b="0" dirty="0">
              <a:solidFill>
                <a:srgbClr val="000000"/>
              </a:solidFill>
              <a:latin typeface="Verdana" pitchFamily="34" charset="0"/>
            </a:endParaRPr>
          </a:p>
        </p:txBody>
      </p:sp>
      <p:sp>
        <p:nvSpPr>
          <p:cNvPr id="20" name="Down Arrow 19"/>
          <p:cNvSpPr/>
          <p:nvPr/>
        </p:nvSpPr>
        <p:spPr>
          <a:xfrm>
            <a:off x="6244371" y="5052600"/>
            <a:ext cx="484187" cy="648000"/>
          </a:xfrm>
          <a:prstGeom prst="downArrow">
            <a:avLst/>
          </a:prstGeom>
          <a:solidFill>
            <a:srgbClr val="0070C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21" name="Down Arrow 20"/>
          <p:cNvSpPr/>
          <p:nvPr/>
        </p:nvSpPr>
        <p:spPr>
          <a:xfrm>
            <a:off x="7565905" y="1985400"/>
            <a:ext cx="484187" cy="648000"/>
          </a:xfrm>
          <a:prstGeom prst="downArrow">
            <a:avLst/>
          </a:prstGeom>
          <a:solidFill>
            <a:srgbClr val="0070C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1143000"/>
            <a:ext cx="9144000" cy="5334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20482" name="Title 1"/>
          <p:cNvSpPr>
            <a:spLocks noGrp="1"/>
          </p:cNvSpPr>
          <p:nvPr>
            <p:ph type="title"/>
          </p:nvPr>
        </p:nvSpPr>
        <p:spPr>
          <a:xfrm>
            <a:off x="282575" y="152400"/>
            <a:ext cx="8534400" cy="762000"/>
          </a:xfrm>
          <a:noFill/>
          <a:ln w="9525">
            <a:noFill/>
            <a:miter lim="800000"/>
            <a:headEnd/>
            <a:tailEnd/>
          </a:ln>
          <a:effectLst/>
        </p:spPr>
        <p:txBody>
          <a:bodyPr vert="horz" wrap="square" lIns="91440" tIns="45720" rIns="91440" bIns="45720" numCol="1" anchor="ctr" anchorCtr="0" compatLnSpc="1">
            <a:prstTxWarp prst="textNoShape">
              <a:avLst/>
            </a:prstTxWarp>
          </a:bodyPr>
          <a:lstStyle/>
          <a:p>
            <a:pPr>
              <a:spcAft>
                <a:spcPts val="300"/>
              </a:spcAft>
            </a:pPr>
            <a:r>
              <a:rPr lang="en-US" altLang="en-US" dirty="0">
                <a:latin typeface="Arial Unicode MS" pitchFamily="34" charset="-128"/>
                <a:ea typeface="Arial Unicode MS" pitchFamily="34" charset="-128"/>
                <a:cs typeface="Arial Unicode MS" pitchFamily="34" charset="-128"/>
              </a:rPr>
              <a:t>CT pulmonary embolism </a:t>
            </a:r>
            <a:endParaRPr lang="en-US" altLang="en-US" sz="3200" dirty="0">
              <a:latin typeface="Arial Unicode MS" pitchFamily="34" charset="-128"/>
              <a:ea typeface="Arial Unicode MS" pitchFamily="34" charset="-128"/>
              <a:cs typeface="Arial Unicode MS" pitchFamily="34" charset="-128"/>
            </a:endParaRPr>
          </a:p>
        </p:txBody>
      </p:sp>
      <p:pic>
        <p:nvPicPr>
          <p:cNvPr id="20483"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447800"/>
            <a:ext cx="5486400" cy="493226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20484" name="Left Arrow 5"/>
          <p:cNvSpPr>
            <a:spLocks noChangeArrowheads="1"/>
          </p:cNvSpPr>
          <p:nvPr/>
        </p:nvSpPr>
        <p:spPr bwMode="auto">
          <a:xfrm>
            <a:off x="4648200" y="3103463"/>
            <a:ext cx="2133600" cy="1093788"/>
          </a:xfrm>
          <a:prstGeom prst="leftArrow">
            <a:avLst>
              <a:gd name="adj1" fmla="val 50000"/>
              <a:gd name="adj2" fmla="val 50022"/>
            </a:avLst>
          </a:prstGeom>
          <a:solidFill>
            <a:schemeClr val="accent1">
              <a:lumMod val="90000"/>
            </a:schemeClr>
          </a:solidFill>
          <a:ln w="19050">
            <a:solidFill>
              <a:schemeClr val="tx1"/>
            </a:solidFill>
            <a:round/>
            <a:headEnd/>
            <a:tailEnd/>
          </a:ln>
        </p:spPr>
        <p:txBody>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endParaRPr lang="en-US" altLang="en-US"/>
          </a:p>
        </p:txBody>
      </p:sp>
      <p:sp>
        <p:nvSpPr>
          <p:cNvPr id="20485" name="TextBox 7"/>
          <p:cNvSpPr txBox="1">
            <a:spLocks noChangeArrowheads="1"/>
          </p:cNvSpPr>
          <p:nvPr/>
        </p:nvSpPr>
        <p:spPr bwMode="auto">
          <a:xfrm>
            <a:off x="6248400" y="4170263"/>
            <a:ext cx="2406443" cy="1600200"/>
          </a:xfrm>
          <a:prstGeom prst="rect">
            <a:avLst/>
          </a:prstGeom>
          <a:solidFill>
            <a:srgbClr val="E1F0FF"/>
          </a:solidFill>
          <a:ln w="9525">
            <a:solidFill>
              <a:schemeClr val="tx2"/>
            </a:solidFill>
            <a:miter lim="800000"/>
            <a:headEnd/>
            <a:tailEnd/>
          </a:ln>
        </p:spPr>
        <p:txBody>
          <a:bodyPr/>
          <a:lstStyle>
            <a:defPPr>
              <a:defRPr lang="en-US"/>
            </a:defPPr>
            <a:lvl1pPr algn="ctr" eaLnBrk="0" hangingPunct="0">
              <a:spcBef>
                <a:spcPct val="20000"/>
              </a:spcBef>
              <a:defRPr sz="1800">
                <a:solidFill>
                  <a:schemeClr val="tx2"/>
                </a:solidFill>
                <a:latin typeface="Arial Unicode MS" panose="020B0604020202020204" pitchFamily="34" charset="-128"/>
                <a:ea typeface="Arial Unicode MS" panose="020B0604020202020204" pitchFamily="34" charset="-128"/>
                <a:cs typeface="Arial Unicode MS" panose="020B0604020202020204" pitchFamily="34" charset="-128"/>
              </a:defRPr>
            </a:lvl1pPr>
          </a:lstStyle>
          <a:p>
            <a:pPr>
              <a:spcAft>
                <a:spcPts val="600"/>
              </a:spcAft>
            </a:pPr>
            <a:r>
              <a:rPr lang="en-US" altLang="en-US" b="0" dirty="0">
                <a:solidFill>
                  <a:srgbClr val="000000"/>
                </a:solidFill>
              </a:rPr>
              <a:t>Positive Doppler for DVT implies anticoagulation. </a:t>
            </a:r>
          </a:p>
          <a:p>
            <a:r>
              <a:rPr lang="en-US" altLang="en-US" b="0" dirty="0">
                <a:solidFill>
                  <a:srgbClr val="000000"/>
                </a:solidFill>
              </a:rPr>
              <a:t>No CT is needed in this case. </a:t>
            </a:r>
          </a:p>
        </p:txBody>
      </p:sp>
      <p:sp>
        <p:nvSpPr>
          <p:cNvPr id="3" name="Rectangle 2"/>
          <p:cNvSpPr/>
          <p:nvPr/>
        </p:nvSpPr>
        <p:spPr>
          <a:xfrm>
            <a:off x="6018237" y="2061488"/>
            <a:ext cx="2887362" cy="584775"/>
          </a:xfrm>
          <a:prstGeom prst="rect">
            <a:avLst/>
          </a:prstGeom>
        </p:spPr>
        <p:txBody>
          <a:bodyPr wrap="square">
            <a:spAutoFit/>
          </a:bodyPr>
          <a:lstStyle/>
          <a:p>
            <a:pPr algn="ctr"/>
            <a:r>
              <a:rPr lang="en-US" altLang="en-US" sz="1600" b="0" dirty="0">
                <a:solidFill>
                  <a:srgbClr val="FFFFFF"/>
                </a:solidFill>
                <a:latin typeface="Arial Unicode MS" pitchFamily="34" charset="-128"/>
                <a:ea typeface="Arial Unicode MS" pitchFamily="34" charset="-128"/>
                <a:cs typeface="Arial Unicode MS" pitchFamily="34" charset="-128"/>
              </a:rPr>
              <a:t>First Consider Doppler for Deep Vein Thrombosis (DVT)</a:t>
            </a:r>
            <a:endParaRPr lang="en-GB" sz="1600" b="0" dirty="0">
              <a:solidFill>
                <a:srgbClr val="FFFF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txBox="1">
            <a:spLocks noChangeArrowheads="1"/>
          </p:cNvSpPr>
          <p:nvPr/>
        </p:nvSpPr>
        <p:spPr bwMode="auto">
          <a:xfrm>
            <a:off x="242888" y="1447800"/>
            <a:ext cx="8824912"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eaLnBrk="0" hangingPunct="0">
              <a:spcBef>
                <a:spcPct val="20000"/>
              </a:spcBef>
              <a:spcAft>
                <a:spcPts val="1200"/>
              </a:spcAft>
              <a:buClr>
                <a:schemeClr val="folHlink"/>
              </a:buClr>
              <a:buSzPct val="110000"/>
              <a:buChar char="•"/>
              <a:defRPr sz="2400">
                <a:solidFill>
                  <a:schemeClr val="tx2"/>
                </a:solidFill>
                <a:latin typeface="Arial Unicode MS" pitchFamily="34" charset="-128"/>
                <a:ea typeface="Arial Unicode MS" pitchFamily="34" charset="-128"/>
                <a:cs typeface="Arial Unicode MS" pitchFamily="34" charset="-128"/>
              </a:defRPr>
            </a:lvl1pPr>
            <a:lvl2pPr marL="742950" lvl="1" indent="-285750" eaLnBrk="0" hangingPunct="0">
              <a:spcBef>
                <a:spcPct val="20000"/>
              </a:spcBef>
              <a:buClr>
                <a:schemeClr val="folHlink"/>
              </a:buClr>
              <a:buSzPct val="110000"/>
              <a:buChar char="•"/>
              <a:defRPr sz="2200">
                <a:solidFill>
                  <a:schemeClr val="tx2"/>
                </a:solidFill>
                <a:latin typeface="Arial Unicode MS" pitchFamily="34" charset="-128"/>
                <a:ea typeface="Arial Unicode MS" pitchFamily="34" charset="-128"/>
                <a:cs typeface="Arial Unicode MS" pitchFamily="34" charset="-128"/>
              </a:defRPr>
            </a:lvl2pPr>
            <a:lvl3pPr marL="1143000" indent="-228600" eaLnBrk="0" hangingPunct="0">
              <a:spcBef>
                <a:spcPct val="20000"/>
              </a:spcBef>
              <a:buClr>
                <a:schemeClr val="folHlink"/>
              </a:buClr>
              <a:buSzPct val="110000"/>
              <a:buChar char="•"/>
              <a:defRPr sz="2400">
                <a:solidFill>
                  <a:schemeClr val="tx2"/>
                </a:solidFill>
                <a:latin typeface="+mn-lt"/>
              </a:defRPr>
            </a:lvl3pPr>
            <a:lvl4pPr marL="1600200" indent="-228600" eaLnBrk="0" hangingPunct="0">
              <a:spcBef>
                <a:spcPct val="20000"/>
              </a:spcBef>
              <a:buClr>
                <a:schemeClr val="folHlink"/>
              </a:buClr>
              <a:buSzPct val="110000"/>
              <a:buChar char="•"/>
              <a:defRPr sz="2400">
                <a:solidFill>
                  <a:schemeClr val="tx2"/>
                </a:solidFill>
                <a:latin typeface="+mn-lt"/>
              </a:defRPr>
            </a:lvl4pPr>
            <a:lvl5pPr marL="2057400" indent="-228600" eaLnBrk="0" hangingPunct="0">
              <a:spcBef>
                <a:spcPct val="20000"/>
              </a:spcBef>
              <a:buClr>
                <a:schemeClr val="folHlink"/>
              </a:buClr>
              <a:buSzPct val="110000"/>
              <a:buChar char="•"/>
              <a:defRPr sz="2400">
                <a:solidFill>
                  <a:schemeClr val="tx2"/>
                </a:solidFill>
                <a:latin typeface="+mn-lt"/>
              </a:defRPr>
            </a:lvl5pPr>
            <a:lvl6pPr marL="2514600" indent="-228600" fontAlgn="base">
              <a:spcBef>
                <a:spcPct val="20000"/>
              </a:spcBef>
              <a:spcAft>
                <a:spcPct val="0"/>
              </a:spcAft>
              <a:buClr>
                <a:schemeClr val="folHlink"/>
              </a:buClr>
              <a:buSzPct val="110000"/>
              <a:buChar char="•"/>
              <a:defRPr sz="2400">
                <a:solidFill>
                  <a:schemeClr val="tx2"/>
                </a:solidFill>
                <a:latin typeface="+mn-lt"/>
              </a:defRPr>
            </a:lvl6pPr>
            <a:lvl7pPr marL="2971800" indent="-228600" fontAlgn="base">
              <a:spcBef>
                <a:spcPct val="20000"/>
              </a:spcBef>
              <a:spcAft>
                <a:spcPct val="0"/>
              </a:spcAft>
              <a:buClr>
                <a:schemeClr val="folHlink"/>
              </a:buClr>
              <a:buSzPct val="110000"/>
              <a:buChar char="•"/>
              <a:defRPr sz="2400">
                <a:solidFill>
                  <a:schemeClr val="tx2"/>
                </a:solidFill>
                <a:latin typeface="+mn-lt"/>
              </a:defRPr>
            </a:lvl7pPr>
            <a:lvl8pPr marL="3429000" indent="-228600" fontAlgn="base">
              <a:spcBef>
                <a:spcPct val="20000"/>
              </a:spcBef>
              <a:spcAft>
                <a:spcPct val="0"/>
              </a:spcAft>
              <a:buClr>
                <a:schemeClr val="folHlink"/>
              </a:buClr>
              <a:buSzPct val="110000"/>
              <a:buChar char="•"/>
              <a:defRPr sz="2400">
                <a:solidFill>
                  <a:schemeClr val="tx2"/>
                </a:solidFill>
                <a:latin typeface="+mn-lt"/>
              </a:defRPr>
            </a:lvl8pPr>
            <a:lvl9pPr marL="3886200" indent="-228600" fontAlgn="base">
              <a:spcBef>
                <a:spcPct val="20000"/>
              </a:spcBef>
              <a:spcAft>
                <a:spcPct val="0"/>
              </a:spcAft>
              <a:buClr>
                <a:schemeClr val="folHlink"/>
              </a:buClr>
              <a:buSzPct val="110000"/>
              <a:buChar char="•"/>
              <a:defRPr sz="2400">
                <a:solidFill>
                  <a:schemeClr val="tx2"/>
                </a:solidFill>
                <a:latin typeface="+mn-lt"/>
              </a:defRPr>
            </a:lvl9pPr>
          </a:lstStyle>
          <a:p>
            <a:r>
              <a:rPr lang="en-US" altLang="en-US" sz="2800" b="0" dirty="0">
                <a:solidFill>
                  <a:srgbClr val="000000"/>
                </a:solidFill>
              </a:rPr>
              <a:t>Understanding risk of CT radiation exposure in pregnancy</a:t>
            </a:r>
          </a:p>
          <a:p>
            <a:pPr>
              <a:spcAft>
                <a:spcPts val="600"/>
              </a:spcAft>
            </a:pPr>
            <a:r>
              <a:rPr lang="en-US" altLang="en-US" sz="2800" b="0" dirty="0">
                <a:solidFill>
                  <a:srgbClr val="000000"/>
                </a:solidFill>
              </a:rPr>
              <a:t>Steps to cut unnecessary radiation dose from CT</a:t>
            </a:r>
          </a:p>
          <a:p>
            <a:pPr lvl="1"/>
            <a:r>
              <a:rPr lang="en-US" altLang="en-US" sz="2400" b="0" dirty="0">
                <a:solidFill>
                  <a:srgbClr val="000000"/>
                </a:solidFill>
              </a:rPr>
              <a:t>Appropriate indications </a:t>
            </a:r>
          </a:p>
          <a:p>
            <a:pPr lvl="1"/>
            <a:r>
              <a:rPr lang="en-US" altLang="en-US" sz="2400" b="0" dirty="0">
                <a:solidFill>
                  <a:srgbClr val="000000"/>
                </a:solidFill>
              </a:rPr>
              <a:t>Reduce scan length</a:t>
            </a:r>
          </a:p>
          <a:p>
            <a:pPr lvl="1"/>
            <a:r>
              <a:rPr lang="en-US" altLang="en-US" sz="2400" b="0" dirty="0">
                <a:solidFill>
                  <a:srgbClr val="000000"/>
                </a:solidFill>
              </a:rPr>
              <a:t>Optimize scan parameters</a:t>
            </a:r>
          </a:p>
          <a:p>
            <a:pPr lvl="1"/>
            <a:r>
              <a:rPr lang="en-US" altLang="en-US" sz="2400" b="0" dirty="0">
                <a:solidFill>
                  <a:srgbClr val="000000"/>
                </a:solidFill>
              </a:rPr>
              <a:t>Use of shielding</a:t>
            </a:r>
          </a:p>
          <a:p>
            <a:endParaRPr lang="en-US" altLang="en-US" sz="2800" b="0" dirty="0">
              <a:solidFill>
                <a:srgbClr val="000000"/>
              </a:solidFill>
            </a:endParaRPr>
          </a:p>
        </p:txBody>
      </p:sp>
      <p:sp>
        <p:nvSpPr>
          <p:cNvPr id="6" name="Rectangle 2"/>
          <p:cNvSpPr>
            <a:spLocks noGrp="1" noChangeArrowheads="1"/>
          </p:cNvSpPr>
          <p:nvPr>
            <p:ph type="title"/>
          </p:nvPr>
        </p:nvSpPr>
        <p:spPr/>
        <p:txBody>
          <a:bodyPr/>
          <a:lstStyle/>
          <a:p>
            <a:r>
              <a:rPr lang="en-US" altLang="en-US" dirty="0">
                <a:latin typeface="Arial Unicode MS" pitchFamily="34" charset="-128"/>
                <a:ea typeface="Arial Unicode MS" pitchFamily="34" charset="-128"/>
                <a:cs typeface="Arial Unicode MS" pitchFamily="34" charset="-128"/>
              </a:rPr>
              <a:t>Objectives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82575" y="152400"/>
            <a:ext cx="8534400" cy="762000"/>
          </a:xfrm>
          <a:noFill/>
          <a:ln w="9525">
            <a:noFill/>
            <a:miter lim="800000"/>
            <a:headEnd/>
            <a:tailEnd/>
          </a:ln>
          <a:effectLst/>
        </p:spPr>
        <p:txBody>
          <a:bodyPr vert="horz" wrap="square" lIns="91440" tIns="45720" rIns="91440" bIns="45720" numCol="1" anchor="ctr" anchorCtr="0" compatLnSpc="1">
            <a:prstTxWarp prst="textNoShape">
              <a:avLst/>
            </a:prstTxWarp>
          </a:bodyPr>
          <a:lstStyle/>
          <a:p>
            <a:pPr>
              <a:spcAft>
                <a:spcPts val="300"/>
              </a:spcAft>
            </a:pPr>
            <a:r>
              <a:rPr lang="en-US" altLang="en-US" dirty="0">
                <a:latin typeface="Arial Unicode MS" pitchFamily="34" charset="-128"/>
                <a:ea typeface="Arial Unicode MS" pitchFamily="34" charset="-128"/>
                <a:cs typeface="Arial Unicode MS" pitchFamily="34" charset="-128"/>
              </a:rPr>
              <a:t>CTPE in pregnancy: The Approach</a:t>
            </a:r>
          </a:p>
        </p:txBody>
      </p:sp>
      <p:sp>
        <p:nvSpPr>
          <p:cNvPr id="19459" name="Rectangle 3"/>
          <p:cNvSpPr>
            <a:spLocks noGrp="1" noChangeArrowheads="1"/>
          </p:cNvSpPr>
          <p:nvPr>
            <p:ph idx="1"/>
          </p:nvPr>
        </p:nvSpPr>
        <p:spPr>
          <a:noFill/>
          <a:ln w="9525">
            <a:noFill/>
            <a:miter lim="800000"/>
            <a:headEnd/>
            <a:tailEnd/>
          </a:ln>
          <a:effectLst/>
        </p:spPr>
        <p:txBody>
          <a:bodyPr vert="horz" wrap="square" lIns="91440" tIns="45720" rIns="91440" bIns="45720" numCol="1" anchor="t" anchorCtr="0" compatLnSpc="1">
            <a:prstTxWarp prst="textNoShape">
              <a:avLst/>
            </a:prstTxWarp>
          </a:bodyPr>
          <a:lstStyle/>
          <a:p>
            <a:pPr marL="0" indent="0">
              <a:spcAft>
                <a:spcPts val="1200"/>
              </a:spcAft>
              <a:buNone/>
            </a:pPr>
            <a:r>
              <a:rPr lang="en-US" sz="2400" kern="1200" dirty="0">
                <a:latin typeface="Arial Unicode MS" pitchFamily="34" charset="-128"/>
                <a:ea typeface="Arial Unicode MS" pitchFamily="34" charset="-128"/>
                <a:cs typeface="Arial Unicode MS" pitchFamily="34" charset="-128"/>
              </a:rPr>
              <a:t>Localizer radiographs </a:t>
            </a:r>
          </a:p>
          <a:p>
            <a:pPr marL="342900" lvl="1" indent="-342900">
              <a:spcAft>
                <a:spcPts val="600"/>
              </a:spcAft>
            </a:pPr>
            <a:r>
              <a:rPr lang="en-US" sz="2200" kern="1200" dirty="0">
                <a:latin typeface="Arial Unicode MS" pitchFamily="34" charset="-128"/>
                <a:ea typeface="Arial Unicode MS" pitchFamily="34" charset="-128"/>
                <a:cs typeface="Arial Unicode MS" pitchFamily="34" charset="-128"/>
              </a:rPr>
              <a:t>Ensure good patient centering before acquiring localizer radiographs</a:t>
            </a:r>
          </a:p>
          <a:p>
            <a:pPr marL="342900" lvl="1" indent="-342900">
              <a:spcAft>
                <a:spcPts val="600"/>
              </a:spcAft>
            </a:pPr>
            <a:r>
              <a:rPr lang="en-US" sz="2200" kern="1200" dirty="0">
                <a:latin typeface="Arial Unicode MS" pitchFamily="34" charset="-128"/>
                <a:ea typeface="Arial Unicode MS" pitchFamily="34" charset="-128"/>
                <a:cs typeface="Arial Unicode MS" pitchFamily="34" charset="-128"/>
              </a:rPr>
              <a:t>Low kV and low mA for localizer radiograph </a:t>
            </a:r>
          </a:p>
          <a:p>
            <a:pPr marL="342900" lvl="1" indent="-342900">
              <a:spcAft>
                <a:spcPts val="600"/>
              </a:spcAft>
            </a:pPr>
            <a:r>
              <a:rPr lang="en-US" sz="2200" kern="1200" dirty="0">
                <a:latin typeface="Arial Unicode MS" pitchFamily="34" charset="-128"/>
                <a:ea typeface="Arial Unicode MS" pitchFamily="34" charset="-128"/>
                <a:cs typeface="Arial Unicode MS" pitchFamily="34" charset="-128"/>
              </a:rPr>
              <a:t>Do not acquire extra-long localizer into abdomen</a:t>
            </a:r>
          </a:p>
          <a:p>
            <a:pPr marL="342900" lvl="1" indent="-342900">
              <a:spcAft>
                <a:spcPts val="600"/>
              </a:spcAft>
            </a:pPr>
            <a:r>
              <a:rPr lang="en-US" sz="2200" kern="1200" dirty="0">
                <a:latin typeface="Arial Unicode MS" pitchFamily="34" charset="-128"/>
                <a:ea typeface="Arial Unicode MS" pitchFamily="34" charset="-128"/>
                <a:cs typeface="Arial Unicode MS" pitchFamily="34" charset="-128"/>
              </a:rPr>
              <a:t>Prefer two localizers for adequate centering</a:t>
            </a:r>
          </a:p>
          <a:p>
            <a:pPr>
              <a:spcAft>
                <a:spcPts val="1200"/>
              </a:spcAft>
            </a:pPr>
            <a:endParaRPr lang="en-US" sz="2400" kern="1200" dirty="0">
              <a:latin typeface="Arial Unicode MS" pitchFamily="34" charset="-128"/>
              <a:ea typeface="Arial Unicode MS" pitchFamily="34" charset="-128"/>
              <a:cs typeface="Arial Unicode MS" pitchFamily="34" charset="-128"/>
            </a:endParaRPr>
          </a:p>
        </p:txBody>
      </p:sp>
      <p:sp>
        <p:nvSpPr>
          <p:cNvPr id="21508" name="Text Box 5"/>
          <p:cNvSpPr txBox="1">
            <a:spLocks noChangeArrowheads="1"/>
          </p:cNvSpPr>
          <p:nvPr/>
        </p:nvSpPr>
        <p:spPr bwMode="auto">
          <a:xfrm>
            <a:off x="6131749" y="5867400"/>
            <a:ext cx="26725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eaLnBrk="1" hangingPunct="1">
              <a:defRPr sz="1400" b="0">
                <a:solidFill>
                  <a:schemeClr val="tx2"/>
                </a:solidFill>
                <a:latin typeface="Arial Unicode MS" panose="020B0604020202020204" pitchFamily="34" charset="-128"/>
                <a:ea typeface="Arial Unicode MS" panose="020B0604020202020204" pitchFamily="34" charset="-128"/>
                <a:cs typeface="Arial Unicode MS" panose="020B0604020202020204" pitchFamily="34" charset="-128"/>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r>
              <a:rPr lang="en-US" altLang="en-US" dirty="0"/>
              <a:t>Patel et al. </a:t>
            </a:r>
            <a:r>
              <a:rPr lang="en-US" altLang="en-US" dirty="0" err="1"/>
              <a:t>Radiographics</a:t>
            </a:r>
            <a:r>
              <a:rPr lang="en-US" altLang="en-US" dirty="0"/>
              <a:t> 2007</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52400" y="25400"/>
            <a:ext cx="8763000" cy="1270000"/>
          </a:xfrm>
          <a:noFill/>
          <a:ln w="9525">
            <a:noFill/>
            <a:miter lim="800000"/>
            <a:headEnd/>
            <a:tailEnd/>
          </a:ln>
          <a:effectLst/>
        </p:spPr>
        <p:txBody>
          <a:bodyPr vert="horz" wrap="square" lIns="91440" tIns="45720" rIns="91440" bIns="45720" numCol="1" anchor="ctr" anchorCtr="0" compatLnSpc="1">
            <a:prstTxWarp prst="textNoShape">
              <a:avLst/>
            </a:prstTxWarp>
            <a:normAutofit/>
          </a:bodyPr>
          <a:lstStyle/>
          <a:p>
            <a:pPr>
              <a:spcAft>
                <a:spcPts val="300"/>
              </a:spcAft>
            </a:pPr>
            <a:r>
              <a:rPr lang="en-US" altLang="en-US" dirty="0">
                <a:latin typeface="Arial Unicode MS" pitchFamily="34" charset="-128"/>
                <a:ea typeface="Arial Unicode MS" pitchFamily="34" charset="-128"/>
                <a:cs typeface="Arial Unicode MS" pitchFamily="34" charset="-128"/>
              </a:rPr>
              <a:t>CT pulmonary embolism in pregnancy: </a:t>
            </a:r>
            <a:br>
              <a:rPr lang="en-US" altLang="en-US" dirty="0">
                <a:latin typeface="Arial Unicode MS" pitchFamily="34" charset="-128"/>
                <a:ea typeface="Arial Unicode MS" pitchFamily="34" charset="-128"/>
                <a:cs typeface="Arial Unicode MS" pitchFamily="34" charset="-128"/>
              </a:rPr>
            </a:br>
            <a:r>
              <a:rPr lang="en-US" altLang="en-US" dirty="0">
                <a:latin typeface="Arial Unicode MS" pitchFamily="34" charset="-128"/>
                <a:ea typeface="Arial Unicode MS" pitchFamily="34" charset="-128"/>
                <a:cs typeface="Arial Unicode MS" pitchFamily="34" charset="-128"/>
              </a:rPr>
              <a:t>The Approach</a:t>
            </a:r>
          </a:p>
        </p:txBody>
      </p:sp>
      <p:sp>
        <p:nvSpPr>
          <p:cNvPr id="20483" name="Rectangle 3"/>
          <p:cNvSpPr>
            <a:spLocks noGrp="1" noChangeArrowheads="1"/>
          </p:cNvSpPr>
          <p:nvPr>
            <p:ph idx="1"/>
          </p:nvPr>
        </p:nvSpPr>
        <p:spPr>
          <a:xfrm>
            <a:off x="228600" y="1333500"/>
            <a:ext cx="8516937" cy="5499100"/>
          </a:xfrm>
          <a:noFill/>
          <a:ln w="9525">
            <a:noFill/>
            <a:miter lim="800000"/>
            <a:headEnd/>
            <a:tailEnd/>
          </a:ln>
          <a:effectLst/>
        </p:spPr>
        <p:txBody>
          <a:bodyPr vert="horz" wrap="square" lIns="91440" tIns="45720" rIns="91440" bIns="45720" numCol="1" anchor="t" anchorCtr="0" compatLnSpc="1">
            <a:prstTxWarp prst="textNoShape">
              <a:avLst/>
            </a:prstTxWarp>
            <a:normAutofit fontScale="92500"/>
          </a:bodyPr>
          <a:lstStyle/>
          <a:p>
            <a:pPr marL="0" indent="0">
              <a:spcAft>
                <a:spcPts val="0"/>
              </a:spcAft>
              <a:buNone/>
            </a:pPr>
            <a:r>
              <a:rPr lang="en-US" sz="2400" kern="1200" dirty="0">
                <a:latin typeface="Arial Unicode MS" pitchFamily="34" charset="-128"/>
                <a:ea typeface="Arial Unicode MS" pitchFamily="34" charset="-128"/>
                <a:cs typeface="Arial Unicode MS" pitchFamily="34" charset="-128"/>
              </a:rPr>
              <a:t>Minimize motion artifacts in CT images </a:t>
            </a:r>
          </a:p>
          <a:p>
            <a:pPr marL="342900" lvl="1" indent="-342900">
              <a:spcAft>
                <a:spcPts val="0"/>
              </a:spcAft>
            </a:pPr>
            <a:r>
              <a:rPr lang="en-US" sz="2000" kern="1200" dirty="0">
                <a:latin typeface="Arial Unicode MS" pitchFamily="34" charset="-128"/>
                <a:ea typeface="Arial Unicode MS" pitchFamily="34" charset="-128"/>
                <a:cs typeface="Arial Unicode MS" pitchFamily="34" charset="-128"/>
              </a:rPr>
              <a:t>Demonstrate breath-holding</a:t>
            </a:r>
          </a:p>
          <a:p>
            <a:pPr marL="342900" lvl="1" indent="-342900">
              <a:spcAft>
                <a:spcPts val="0"/>
              </a:spcAft>
            </a:pPr>
            <a:r>
              <a:rPr lang="en-US" sz="2000" kern="1200" dirty="0">
                <a:latin typeface="Arial Unicode MS" pitchFamily="34" charset="-128"/>
                <a:ea typeface="Arial Unicode MS" pitchFamily="34" charset="-128"/>
                <a:cs typeface="Arial Unicode MS" pitchFamily="34" charset="-128"/>
              </a:rPr>
              <a:t>Practice breath-hold with patient </a:t>
            </a:r>
          </a:p>
          <a:p>
            <a:pPr marL="342900" lvl="1" indent="-342900">
              <a:spcAft>
                <a:spcPts val="0"/>
              </a:spcAft>
            </a:pPr>
            <a:r>
              <a:rPr lang="en-US" sz="2000" kern="1200" dirty="0">
                <a:latin typeface="Arial Unicode MS" pitchFamily="34" charset="-128"/>
                <a:ea typeface="Arial Unicode MS" pitchFamily="34" charset="-128"/>
                <a:cs typeface="Arial Unicode MS" pitchFamily="34" charset="-128"/>
              </a:rPr>
              <a:t>Use fast gantry rotation time </a:t>
            </a:r>
          </a:p>
          <a:p>
            <a:pPr marL="342900" lvl="1" indent="-342900">
              <a:spcAft>
                <a:spcPts val="0"/>
              </a:spcAft>
            </a:pPr>
            <a:r>
              <a:rPr lang="en-US" sz="2000" kern="1200" dirty="0">
                <a:latin typeface="Arial Unicode MS" pitchFamily="34" charset="-128"/>
                <a:ea typeface="Arial Unicode MS" pitchFamily="34" charset="-128"/>
                <a:cs typeface="Arial Unicode MS" pitchFamily="34" charset="-128"/>
              </a:rPr>
              <a:t>Use non-overlapping pitch</a:t>
            </a:r>
          </a:p>
          <a:p>
            <a:pPr marL="342900" lvl="1" indent="-342900">
              <a:spcAft>
                <a:spcPts val="0"/>
              </a:spcAft>
            </a:pPr>
            <a:r>
              <a:rPr lang="en-US" sz="2000" kern="1200" dirty="0">
                <a:latin typeface="Arial Unicode MS" pitchFamily="34" charset="-128"/>
                <a:ea typeface="Arial Unicode MS" pitchFamily="34" charset="-128"/>
                <a:cs typeface="Arial Unicode MS" pitchFamily="34" charset="-128"/>
              </a:rPr>
              <a:t>Prefer wide beam collimation when slice thickness is not limited</a:t>
            </a:r>
          </a:p>
          <a:p>
            <a:pPr marL="342900" lvl="1" indent="-342900">
              <a:spcAft>
                <a:spcPts val="0"/>
              </a:spcAft>
            </a:pPr>
            <a:r>
              <a:rPr lang="en-US" sz="2000" kern="1200" dirty="0">
                <a:latin typeface="Arial Unicode MS" pitchFamily="34" charset="-128"/>
                <a:ea typeface="Arial Unicode MS" pitchFamily="34" charset="-128"/>
                <a:cs typeface="Arial Unicode MS" pitchFamily="34" charset="-128"/>
              </a:rPr>
              <a:t>Shorten scan range</a:t>
            </a:r>
            <a:r>
              <a:rPr lang="en-US" sz="1700" kern="1200" dirty="0">
                <a:latin typeface="Arial Unicode MS" pitchFamily="34" charset="-128"/>
                <a:ea typeface="Arial Unicode MS" pitchFamily="34" charset="-128"/>
                <a:cs typeface="Arial Unicode MS" pitchFamily="34" charset="-128"/>
              </a:rPr>
              <a:t>:</a:t>
            </a:r>
          </a:p>
          <a:p>
            <a:pPr marL="742950" lvl="2" indent="-342900">
              <a:spcAft>
                <a:spcPts val="300"/>
              </a:spcAft>
            </a:pPr>
            <a:r>
              <a:rPr lang="en-US" sz="1500" kern="1200" dirty="0">
                <a:latin typeface="Arial Unicode MS" pitchFamily="34" charset="-128"/>
                <a:ea typeface="Arial Unicode MS" pitchFamily="34" charset="-128"/>
                <a:cs typeface="Arial Unicode MS" pitchFamily="34" charset="-128"/>
              </a:rPr>
              <a:t>Exclude upper abdomen: Inferior limit to just below xiphoid process</a:t>
            </a:r>
          </a:p>
          <a:p>
            <a:pPr marL="742950" lvl="2" indent="-342900">
              <a:spcAft>
                <a:spcPts val="1000"/>
              </a:spcAft>
            </a:pPr>
            <a:r>
              <a:rPr lang="en-US" sz="1500" kern="1200" dirty="0">
                <a:latin typeface="Arial Unicode MS" pitchFamily="34" charset="-128"/>
                <a:ea typeface="Arial Unicode MS" pitchFamily="34" charset="-128"/>
                <a:cs typeface="Arial Unicode MS" pitchFamily="34" charset="-128"/>
              </a:rPr>
              <a:t>No pelvis or lower limb scanning </a:t>
            </a:r>
          </a:p>
          <a:p>
            <a:pPr marL="0" indent="0">
              <a:lnSpc>
                <a:spcPct val="120000"/>
              </a:lnSpc>
              <a:spcAft>
                <a:spcPts val="0"/>
              </a:spcAft>
              <a:buNone/>
              <a:defRPr/>
            </a:pPr>
            <a:r>
              <a:rPr lang="en-US" sz="2400" kern="1200" dirty="0">
                <a:latin typeface="Arial Unicode MS" pitchFamily="34" charset="-128"/>
                <a:ea typeface="Arial Unicode MS" pitchFamily="34" charset="-128"/>
                <a:cs typeface="Arial Unicode MS" pitchFamily="34" charset="-128"/>
              </a:rPr>
              <a:t>Avoid suboptimal contrast enhancement in pulmonary arteries</a:t>
            </a:r>
          </a:p>
          <a:p>
            <a:pPr marL="342900" lvl="1" indent="-342900">
              <a:lnSpc>
                <a:spcPct val="120000"/>
              </a:lnSpc>
              <a:spcAft>
                <a:spcPts val="0"/>
              </a:spcAft>
              <a:defRPr/>
            </a:pPr>
            <a:r>
              <a:rPr lang="en-US" sz="2000" kern="1200" dirty="0">
                <a:latin typeface="Arial Unicode MS" pitchFamily="34" charset="-128"/>
                <a:ea typeface="Arial Unicode MS" pitchFamily="34" charset="-128"/>
                <a:cs typeface="Arial Unicode MS" pitchFamily="34" charset="-128"/>
              </a:rPr>
              <a:t>Instruct patients to avoid Valsalva maneuver</a:t>
            </a:r>
          </a:p>
          <a:p>
            <a:pPr marL="342900" lvl="1" indent="-342900">
              <a:lnSpc>
                <a:spcPct val="120000"/>
              </a:lnSpc>
              <a:spcAft>
                <a:spcPts val="0"/>
              </a:spcAft>
              <a:defRPr/>
            </a:pPr>
            <a:r>
              <a:rPr lang="en-US" sz="2000" kern="1200" dirty="0">
                <a:latin typeface="Arial Unicode MS" pitchFamily="34" charset="-128"/>
                <a:ea typeface="Arial Unicode MS" pitchFamily="34" charset="-128"/>
                <a:cs typeface="Arial Unicode MS" pitchFamily="34" charset="-128"/>
              </a:rPr>
              <a:t>Use good contrast bolus timing technique </a:t>
            </a:r>
          </a:p>
          <a:p>
            <a:pPr marL="342900" lvl="1" indent="-342900">
              <a:lnSpc>
                <a:spcPct val="120000"/>
              </a:lnSpc>
              <a:spcAft>
                <a:spcPts val="0"/>
              </a:spcAft>
              <a:defRPr/>
            </a:pPr>
            <a:r>
              <a:rPr lang="en-US" sz="2000" kern="1200" dirty="0">
                <a:latin typeface="Arial Unicode MS" pitchFamily="34" charset="-128"/>
                <a:ea typeface="Arial Unicode MS" pitchFamily="34" charset="-128"/>
                <a:cs typeface="Arial Unicode MS" pitchFamily="34" charset="-128"/>
              </a:rPr>
              <a:t>Make sure risk of contrast extravasation is minimized with saline flush </a:t>
            </a:r>
          </a:p>
          <a:p>
            <a:pPr marL="342900" lvl="1" indent="-342900">
              <a:lnSpc>
                <a:spcPct val="120000"/>
              </a:lnSpc>
              <a:spcAft>
                <a:spcPts val="0"/>
              </a:spcAft>
              <a:defRPr/>
            </a:pPr>
            <a:r>
              <a:rPr lang="en-US" sz="2000" kern="1200" dirty="0">
                <a:latin typeface="Arial Unicode MS" pitchFamily="34" charset="-128"/>
                <a:ea typeface="Arial Unicode MS" pitchFamily="34" charset="-128"/>
                <a:cs typeface="Arial Unicode MS" pitchFamily="34" charset="-128"/>
              </a:rPr>
              <a:t>Make sure there is good intravenous access for contrast </a:t>
            </a:r>
          </a:p>
          <a:p>
            <a:pPr marL="0" indent="0">
              <a:spcAft>
                <a:spcPts val="1200"/>
              </a:spcAft>
              <a:buNone/>
            </a:pPr>
            <a:endParaRPr lang="en-US" sz="1800" kern="1200" dirty="0">
              <a:latin typeface="Arial Unicode MS" pitchFamily="34" charset="-128"/>
              <a:ea typeface="Arial Unicode MS" pitchFamily="34" charset="-128"/>
              <a:cs typeface="Arial Unicode MS" pitchFamily="34" charset="-128"/>
            </a:endParaRPr>
          </a:p>
          <a:p>
            <a:pPr marL="0" indent="0">
              <a:spcAft>
                <a:spcPts val="1200"/>
              </a:spcAft>
              <a:buNone/>
            </a:pPr>
            <a:endParaRPr lang="en-US" sz="1800" kern="12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idx="1"/>
          </p:nvPr>
        </p:nvSpPr>
        <p:spPr>
          <a:xfrm>
            <a:off x="131131" y="1371600"/>
            <a:ext cx="9012869" cy="5105400"/>
          </a:xfrm>
          <a:noFill/>
          <a:ln w="9525">
            <a:noFill/>
            <a:miter lim="800000"/>
            <a:headEnd/>
            <a:tailEnd/>
          </a:ln>
          <a:effectLst/>
        </p:spPr>
        <p:txBody>
          <a:bodyPr vert="horz" wrap="square" lIns="91440" tIns="45720" rIns="91440" bIns="45720" numCol="1" anchor="t" anchorCtr="0" compatLnSpc="1">
            <a:prstTxWarp prst="textNoShape">
              <a:avLst/>
            </a:prstTxWarp>
            <a:normAutofit/>
          </a:bodyPr>
          <a:lstStyle/>
          <a:p>
            <a:pPr marL="177800" indent="-177800">
              <a:spcAft>
                <a:spcPts val="600"/>
              </a:spcAft>
            </a:pPr>
            <a:r>
              <a:rPr lang="en-US" altLang="en-US" sz="2000" kern="1200" dirty="0">
                <a:latin typeface="Arial Unicode MS" pitchFamily="34" charset="-128"/>
                <a:ea typeface="Arial Unicode MS" pitchFamily="34" charset="-128"/>
                <a:cs typeface="Arial Unicode MS" pitchFamily="34" charset="-128"/>
              </a:rPr>
              <a:t>Use 80 - 100 kV for patients who have body mass index of &lt; 30 kg/m</a:t>
            </a:r>
            <a:r>
              <a:rPr lang="en-US" altLang="en-US" sz="2000" kern="1200" baseline="30000" dirty="0">
                <a:latin typeface="Arial Unicode MS" pitchFamily="34" charset="-128"/>
                <a:ea typeface="Arial Unicode MS" pitchFamily="34" charset="-128"/>
                <a:cs typeface="Arial Unicode MS" pitchFamily="34" charset="-128"/>
              </a:rPr>
              <a:t>2</a:t>
            </a:r>
          </a:p>
          <a:p>
            <a:pPr marL="177800" indent="-177800">
              <a:spcAft>
                <a:spcPts val="600"/>
              </a:spcAft>
            </a:pPr>
            <a:r>
              <a:rPr lang="en-US" altLang="en-US" sz="2000" kern="1200" dirty="0">
                <a:latin typeface="Arial Unicode MS" pitchFamily="34" charset="-128"/>
                <a:ea typeface="Arial Unicode MS" pitchFamily="34" charset="-128"/>
                <a:cs typeface="Arial Unicode MS" pitchFamily="34" charset="-128"/>
              </a:rPr>
              <a:t>Prefer AEC technique over fixed mA </a:t>
            </a:r>
          </a:p>
          <a:p>
            <a:pPr marL="177800" indent="-177800">
              <a:spcAft>
                <a:spcPts val="600"/>
              </a:spcAft>
            </a:pPr>
            <a:r>
              <a:rPr lang="en-US" altLang="en-US" sz="2000" kern="1200" dirty="0">
                <a:latin typeface="Arial Unicode MS" pitchFamily="34" charset="-128"/>
                <a:ea typeface="Arial Unicode MS" pitchFamily="34" charset="-128"/>
                <a:cs typeface="Arial Unicode MS" pitchFamily="34" charset="-128"/>
              </a:rPr>
              <a:t>Use iterative reconstruction (when available)</a:t>
            </a:r>
          </a:p>
          <a:p>
            <a:pPr lvl="1">
              <a:spcBef>
                <a:spcPts val="0"/>
              </a:spcBef>
              <a:spcAft>
                <a:spcPts val="1200"/>
              </a:spcAft>
            </a:pPr>
            <a:r>
              <a:rPr lang="en-US" altLang="en-US" sz="1700" kern="1200" dirty="0">
                <a:latin typeface="Arial Unicode MS" pitchFamily="34" charset="-128"/>
                <a:ea typeface="Arial Unicode MS" pitchFamily="34" charset="-128"/>
                <a:cs typeface="Arial Unicode MS" pitchFamily="34" charset="-128"/>
              </a:rPr>
              <a:t>To enable additional radiation dose reduction over FBP technique</a:t>
            </a:r>
            <a:r>
              <a:rPr lang="en-US" altLang="en-US" sz="1600" dirty="0"/>
              <a:t>	</a:t>
            </a:r>
          </a:p>
          <a:p>
            <a:pPr marL="0" indent="0" eaLnBrk="1" hangingPunct="1">
              <a:lnSpc>
                <a:spcPct val="150000"/>
              </a:lnSpc>
              <a:buFontTx/>
              <a:buNone/>
              <a:defRPr/>
            </a:pPr>
            <a:r>
              <a:rPr lang="en-US" sz="2000" dirty="0">
                <a:latin typeface="Arial Unicode MS" panose="020B0604020202020204" pitchFamily="34" charset="-128"/>
                <a:ea typeface="Arial Unicode MS" panose="020B0604020202020204" pitchFamily="34" charset="-128"/>
                <a:cs typeface="Arial Unicode MS" panose="020B0604020202020204" pitchFamily="34" charset="-128"/>
              </a:rPr>
              <a:t>On use of lead shielding</a:t>
            </a:r>
          </a:p>
          <a:p>
            <a:pPr lvl="1" eaLnBrk="1" hangingPunct="1">
              <a:lnSpc>
                <a:spcPct val="150000"/>
              </a:lnSpc>
              <a:spcBef>
                <a:spcPts val="0"/>
              </a:spcBef>
              <a:defRPr/>
            </a:pPr>
            <a:r>
              <a:rPr lang="en-US" sz="1700" dirty="0">
                <a:latin typeface="Arial Unicode MS" panose="020B0604020202020204" pitchFamily="34" charset="-128"/>
                <a:ea typeface="Arial Unicode MS" panose="020B0604020202020204" pitchFamily="34" charset="-128"/>
                <a:cs typeface="Arial Unicode MS" panose="020B0604020202020204" pitchFamily="34" charset="-128"/>
              </a:rPr>
              <a:t>Remember external scatter does not cause much radiation in CT </a:t>
            </a:r>
          </a:p>
          <a:p>
            <a:pPr lvl="1" eaLnBrk="1" hangingPunct="1">
              <a:lnSpc>
                <a:spcPct val="150000"/>
              </a:lnSpc>
              <a:spcBef>
                <a:spcPts val="0"/>
              </a:spcBef>
              <a:defRPr/>
            </a:pPr>
            <a:r>
              <a:rPr lang="en-US" sz="1700" dirty="0">
                <a:latin typeface="Arial Unicode MS" panose="020B0604020202020204" pitchFamily="34" charset="-128"/>
                <a:ea typeface="Arial Unicode MS" panose="020B0604020202020204" pitchFamily="34" charset="-128"/>
                <a:cs typeface="Arial Unicode MS" panose="020B0604020202020204" pitchFamily="34" charset="-128"/>
              </a:rPr>
              <a:t>Most radiation to conceptus results from direct radiation or from internal scattering from chest to abdomen</a:t>
            </a:r>
          </a:p>
          <a:p>
            <a:pPr lvl="1" eaLnBrk="1" hangingPunct="1">
              <a:lnSpc>
                <a:spcPct val="150000"/>
              </a:lnSpc>
              <a:spcBef>
                <a:spcPts val="0"/>
              </a:spcBef>
              <a:defRPr/>
            </a:pPr>
            <a:r>
              <a:rPr lang="en-US" sz="1700" dirty="0">
                <a:latin typeface="Arial Unicode MS" panose="020B0604020202020204" pitchFamily="34" charset="-128"/>
                <a:ea typeface="Arial Unicode MS" panose="020B0604020202020204" pitchFamily="34" charset="-128"/>
                <a:cs typeface="Arial Unicode MS" panose="020B0604020202020204" pitchFamily="34" charset="-128"/>
              </a:rPr>
              <a:t>External shielding does not protect against internal scatter but does decrease anxiety</a:t>
            </a:r>
          </a:p>
          <a:p>
            <a:pPr lvl="1" eaLnBrk="1" hangingPunct="1">
              <a:lnSpc>
                <a:spcPct val="150000"/>
              </a:lnSpc>
              <a:spcBef>
                <a:spcPts val="0"/>
              </a:spcBef>
              <a:defRPr/>
            </a:pPr>
            <a:r>
              <a:rPr lang="en-US" sz="1700" dirty="0">
                <a:latin typeface="Arial Unicode MS" panose="020B0604020202020204" pitchFamily="34" charset="-128"/>
                <a:ea typeface="Arial Unicode MS" panose="020B0604020202020204" pitchFamily="34" charset="-128"/>
                <a:cs typeface="Arial Unicode MS" panose="020B0604020202020204" pitchFamily="34" charset="-128"/>
              </a:rPr>
              <a:t>When using external shield make sure to wrap the shield all around the patient. </a:t>
            </a:r>
          </a:p>
          <a:p>
            <a:pPr>
              <a:spcAft>
                <a:spcPts val="1200"/>
              </a:spcAft>
            </a:pPr>
            <a:endParaRPr lang="en-US" altLang="en-US" sz="2400" kern="1200" dirty="0">
              <a:latin typeface="Arial Unicode MS" pitchFamily="34" charset="-128"/>
              <a:ea typeface="Arial Unicode MS" pitchFamily="34" charset="-128"/>
              <a:cs typeface="Arial Unicode MS" pitchFamily="34" charset="-128"/>
            </a:endParaRPr>
          </a:p>
        </p:txBody>
      </p:sp>
      <p:sp>
        <p:nvSpPr>
          <p:cNvPr id="24579" name="Text Box 5"/>
          <p:cNvSpPr txBox="1">
            <a:spLocks noChangeArrowheads="1"/>
          </p:cNvSpPr>
          <p:nvPr/>
        </p:nvSpPr>
        <p:spPr bwMode="auto">
          <a:xfrm>
            <a:off x="4876800" y="6381750"/>
            <a:ext cx="413606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eaLnBrk="1" hangingPunct="1">
              <a:defRPr sz="1400" b="0">
                <a:solidFill>
                  <a:schemeClr val="tx2"/>
                </a:solidFill>
                <a:latin typeface="Arial Unicode MS" panose="020B0604020202020204" pitchFamily="34" charset="-128"/>
                <a:ea typeface="Arial Unicode MS" panose="020B0604020202020204" pitchFamily="34" charset="-128"/>
                <a:cs typeface="Arial Unicode MS" panose="020B0604020202020204" pitchFamily="34" charset="-128"/>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r>
              <a:rPr lang="en-US" altLang="en-US" dirty="0"/>
              <a:t>Prakash, </a:t>
            </a:r>
            <a:r>
              <a:rPr lang="en-US" altLang="en-US" dirty="0" err="1"/>
              <a:t>Kalra</a:t>
            </a:r>
            <a:r>
              <a:rPr lang="en-US" altLang="en-US" dirty="0"/>
              <a:t> et al. Investigative Radiology 2010</a:t>
            </a:r>
          </a:p>
        </p:txBody>
      </p:sp>
      <p:sp>
        <p:nvSpPr>
          <p:cNvPr id="7" name="Rectangle 2">
            <a:extLst>
              <a:ext uri="{FF2B5EF4-FFF2-40B4-BE49-F238E27FC236}">
                <a16:creationId xmlns:a16="http://schemas.microsoft.com/office/drawing/2014/main" id="{F2ADEA92-F67A-4ECA-AA13-5408F10C8B57}"/>
              </a:ext>
            </a:extLst>
          </p:cNvPr>
          <p:cNvSpPr>
            <a:spLocks noGrp="1" noChangeArrowheads="1"/>
          </p:cNvSpPr>
          <p:nvPr>
            <p:ph type="title"/>
          </p:nvPr>
        </p:nvSpPr>
        <p:spPr>
          <a:xfrm>
            <a:off x="152400" y="25400"/>
            <a:ext cx="8763000" cy="1270000"/>
          </a:xfrm>
          <a:noFill/>
          <a:ln w="9525">
            <a:noFill/>
            <a:miter lim="800000"/>
            <a:headEnd/>
            <a:tailEnd/>
          </a:ln>
          <a:effectLst/>
        </p:spPr>
        <p:txBody>
          <a:bodyPr vert="horz" wrap="square" lIns="91440" tIns="45720" rIns="91440" bIns="45720" numCol="1" anchor="ctr" anchorCtr="0" compatLnSpc="1">
            <a:prstTxWarp prst="textNoShape">
              <a:avLst/>
            </a:prstTxWarp>
            <a:normAutofit/>
          </a:bodyPr>
          <a:lstStyle/>
          <a:p>
            <a:pPr>
              <a:spcAft>
                <a:spcPts val="300"/>
              </a:spcAft>
            </a:pPr>
            <a:r>
              <a:rPr lang="en-US" altLang="en-US" dirty="0">
                <a:latin typeface="Arial Unicode MS" pitchFamily="34" charset="-128"/>
                <a:ea typeface="Arial Unicode MS" pitchFamily="34" charset="-128"/>
                <a:cs typeface="Arial Unicode MS" pitchFamily="34" charset="-128"/>
              </a:rPr>
              <a:t>CT pulmonary embolism in pregnancy: </a:t>
            </a:r>
            <a:br>
              <a:rPr lang="en-US" altLang="en-US" dirty="0">
                <a:latin typeface="Arial Unicode MS" pitchFamily="34" charset="-128"/>
                <a:ea typeface="Arial Unicode MS" pitchFamily="34" charset="-128"/>
                <a:cs typeface="Arial Unicode MS" pitchFamily="34" charset="-128"/>
              </a:rPr>
            </a:br>
            <a:r>
              <a:rPr lang="en-US" altLang="en-US" dirty="0">
                <a:latin typeface="Arial Unicode MS" pitchFamily="34" charset="-128"/>
                <a:ea typeface="Arial Unicode MS" pitchFamily="34" charset="-128"/>
                <a:cs typeface="Arial Unicode MS" pitchFamily="34" charset="-128"/>
              </a:rPr>
              <a:t>The Approach</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noFill/>
          <a:ln w="9525">
            <a:noFill/>
            <a:miter lim="800000"/>
            <a:headEnd/>
            <a:tailEnd/>
          </a:ln>
          <a:effectLst/>
        </p:spPr>
        <p:txBody>
          <a:bodyPr vert="horz" wrap="square" lIns="91440" tIns="45720" rIns="91440" bIns="45720" numCol="1" anchor="ctr" anchorCtr="0" compatLnSpc="1">
            <a:prstTxWarp prst="textNoShape">
              <a:avLst/>
            </a:prstTxWarp>
          </a:bodyPr>
          <a:lstStyle/>
          <a:p>
            <a:pPr>
              <a:spcAft>
                <a:spcPts val="300"/>
              </a:spcAft>
            </a:pPr>
            <a:r>
              <a:rPr lang="en-US" altLang="en-US" dirty="0">
                <a:latin typeface="Arial Unicode MS" pitchFamily="34" charset="-128"/>
                <a:ea typeface="Arial Unicode MS" pitchFamily="34" charset="-128"/>
                <a:cs typeface="Arial Unicode MS" pitchFamily="34" charset="-128"/>
              </a:rPr>
              <a:t>Internal Shielding: Pregnancy</a:t>
            </a:r>
          </a:p>
        </p:txBody>
      </p:sp>
      <p:sp>
        <p:nvSpPr>
          <p:cNvPr id="24579" name="Rectangle 3"/>
          <p:cNvSpPr>
            <a:spLocks noGrp="1" noChangeArrowheads="1"/>
          </p:cNvSpPr>
          <p:nvPr>
            <p:ph idx="1"/>
          </p:nvPr>
        </p:nvSpPr>
        <p:spPr>
          <a:xfrm>
            <a:off x="251519" y="1127968"/>
            <a:ext cx="8593137" cy="5638800"/>
          </a:xfrm>
        </p:spPr>
        <p:txBody>
          <a:bodyPr/>
          <a:lstStyle/>
          <a:p>
            <a:pPr marL="0" indent="0" eaLnBrk="1" hangingPunct="1">
              <a:spcAft>
                <a:spcPts val="600"/>
              </a:spcAft>
              <a:buNone/>
              <a:defRPr/>
            </a:pPr>
            <a:r>
              <a:rPr lang="en-US" sz="2000" dirty="0">
                <a:latin typeface="Arial Unicode MS" panose="020B0604020202020204" pitchFamily="34" charset="-128"/>
                <a:ea typeface="Arial Unicode MS" panose="020B0604020202020204" pitchFamily="34" charset="-128"/>
                <a:cs typeface="Arial Unicode MS" panose="020B0604020202020204" pitchFamily="34" charset="-128"/>
              </a:rPr>
              <a:t>Use of barium based oral contrast agents for internal shielding of conceptus during CT pulmonary embolism. </a:t>
            </a:r>
          </a:p>
          <a:p>
            <a:pPr marL="358775" lvl="1" indent="-176213" eaLnBrk="1" hangingPunct="1">
              <a:lnSpc>
                <a:spcPct val="120000"/>
              </a:lnSpc>
              <a:buFont typeface="Arial" panose="020B0604020202020204" pitchFamily="34" charset="0"/>
              <a:buChar char="•"/>
              <a:defRPr/>
            </a:pPr>
            <a:r>
              <a:rPr lang="en-US" sz="1600" kern="1200" dirty="0">
                <a:latin typeface="Arial Unicode MS" pitchFamily="34" charset="-128"/>
                <a:ea typeface="Arial Unicode MS" pitchFamily="34" charset="-128"/>
                <a:cs typeface="Arial Unicode MS" pitchFamily="34" charset="-128"/>
              </a:rPr>
              <a:t>Barium </a:t>
            </a:r>
            <a:r>
              <a:rPr lang="en-US" sz="1600" kern="1200" dirty="0" err="1">
                <a:latin typeface="Arial Unicode MS" pitchFamily="34" charset="-128"/>
                <a:ea typeface="Arial Unicode MS" pitchFamily="34" charset="-128"/>
                <a:cs typeface="Arial Unicode MS" pitchFamily="34" charset="-128"/>
              </a:rPr>
              <a:t>sulphate</a:t>
            </a:r>
            <a:r>
              <a:rPr lang="en-US" sz="1600" kern="1200" dirty="0">
                <a:latin typeface="Arial Unicode MS" pitchFamily="34" charset="-128"/>
                <a:ea typeface="Arial Unicode MS" pitchFamily="34" charset="-128"/>
                <a:cs typeface="Arial Unicode MS" pitchFamily="34" charset="-128"/>
              </a:rPr>
              <a:t> up to 30% (3-400 ml) reduces internal scatter by about 91% which is equal to 1mm lead shield</a:t>
            </a:r>
          </a:p>
          <a:p>
            <a:pPr marL="358775" lvl="1" indent="-176213" eaLnBrk="1" hangingPunct="1">
              <a:lnSpc>
                <a:spcPct val="120000"/>
              </a:lnSpc>
              <a:buFont typeface="Arial" panose="020B0604020202020204" pitchFamily="34" charset="0"/>
              <a:buChar char="•"/>
              <a:defRPr/>
            </a:pPr>
            <a:r>
              <a:rPr lang="en-US" sz="1600" kern="1200" dirty="0">
                <a:latin typeface="Arial Unicode MS" pitchFamily="34" charset="-128"/>
                <a:ea typeface="Arial Unicode MS" pitchFamily="34" charset="-128"/>
                <a:cs typeface="Arial Unicode MS" pitchFamily="34" charset="-128"/>
              </a:rPr>
              <a:t>Internal shield is more effective than external shield in reducing radiation dose to the </a:t>
            </a:r>
            <a:r>
              <a:rPr lang="en-US" sz="1600" kern="1200" dirty="0" err="1">
                <a:latin typeface="Arial Unicode MS" pitchFamily="34" charset="-128"/>
                <a:ea typeface="Arial Unicode MS" pitchFamily="34" charset="-128"/>
                <a:cs typeface="Arial Unicode MS" pitchFamily="34" charset="-128"/>
              </a:rPr>
              <a:t>conceptus</a:t>
            </a:r>
            <a:r>
              <a:rPr lang="en-US" sz="1600" kern="1200" dirty="0">
                <a:latin typeface="Arial Unicode MS" pitchFamily="34" charset="-128"/>
                <a:ea typeface="Arial Unicode MS" pitchFamily="34" charset="-128"/>
                <a:cs typeface="Arial Unicode MS" pitchFamily="34" charset="-128"/>
              </a:rPr>
              <a:t> from chest CT. </a:t>
            </a:r>
          </a:p>
          <a:p>
            <a:pPr marL="358775" lvl="1" indent="-176213" eaLnBrk="1" hangingPunct="1">
              <a:lnSpc>
                <a:spcPct val="120000"/>
              </a:lnSpc>
              <a:buFont typeface="Arial" panose="020B0604020202020204" pitchFamily="34" charset="0"/>
              <a:buChar char="•"/>
              <a:defRPr/>
            </a:pPr>
            <a:r>
              <a:rPr lang="en-US" sz="1600" kern="1200" dirty="0">
                <a:latin typeface="Arial Unicode MS" pitchFamily="34" charset="-128"/>
                <a:ea typeface="Arial Unicode MS" pitchFamily="34" charset="-128"/>
                <a:cs typeface="Arial Unicode MS" pitchFamily="34" charset="-128"/>
              </a:rPr>
              <a:t>Slowly administer 1-2 glasses of Ba </a:t>
            </a:r>
            <a:r>
              <a:rPr lang="en-US" sz="1600" kern="1200" dirty="0" err="1">
                <a:latin typeface="Arial Unicode MS" pitchFamily="34" charset="-128"/>
                <a:ea typeface="Arial Unicode MS" pitchFamily="34" charset="-128"/>
                <a:cs typeface="Arial Unicode MS" pitchFamily="34" charset="-128"/>
              </a:rPr>
              <a:t>Sulphate</a:t>
            </a:r>
            <a:r>
              <a:rPr lang="en-US" sz="1600" kern="1200" dirty="0">
                <a:latin typeface="Arial Unicode MS" pitchFamily="34" charset="-128"/>
                <a:ea typeface="Arial Unicode MS" pitchFamily="34" charset="-128"/>
                <a:cs typeface="Arial Unicode MS" pitchFamily="34" charset="-128"/>
              </a:rPr>
              <a:t> on CT table. </a:t>
            </a:r>
          </a:p>
          <a:p>
            <a:pPr marL="358775" lvl="1" indent="-176213" eaLnBrk="1" hangingPunct="1">
              <a:lnSpc>
                <a:spcPct val="120000"/>
              </a:lnSpc>
              <a:spcAft>
                <a:spcPts val="600"/>
              </a:spcAft>
              <a:buFont typeface="Arial" panose="020B0604020202020204" pitchFamily="34" charset="0"/>
              <a:buChar char="•"/>
              <a:defRPr/>
            </a:pPr>
            <a:r>
              <a:rPr lang="en-US" sz="1600" kern="1200" dirty="0">
                <a:latin typeface="Arial Unicode MS" pitchFamily="34" charset="-128"/>
                <a:ea typeface="Arial Unicode MS" pitchFamily="34" charset="-128"/>
                <a:cs typeface="Arial Unicode MS" pitchFamily="34" charset="-128"/>
              </a:rPr>
              <a:t>Always give water after barium to wash out barium from esophagus to avoid artifacts.</a:t>
            </a:r>
          </a:p>
          <a:p>
            <a:pPr marL="182562" lvl="1" indent="0" algn="ctr" eaLnBrk="1" hangingPunct="1">
              <a:lnSpc>
                <a:spcPct val="120000"/>
              </a:lnSpc>
              <a:buNone/>
              <a:defRPr/>
            </a:pPr>
            <a:r>
              <a:rPr lang="en-US" altLang="en-US" sz="12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US" altLang="en-US" sz="1200" dirty="0">
                <a:solidFill>
                  <a:srgbClr val="0070C0"/>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altLang="en-US" sz="1200" dirty="0" err="1">
                <a:solidFill>
                  <a:srgbClr val="0070C0"/>
                </a:solidFill>
                <a:latin typeface="Arial Unicode MS" panose="020B0604020202020204" pitchFamily="34" charset="-128"/>
                <a:ea typeface="Arial Unicode MS" panose="020B0604020202020204" pitchFamily="34" charset="-128"/>
                <a:cs typeface="Arial Unicode MS" panose="020B0604020202020204" pitchFamily="34" charset="-128"/>
              </a:rPr>
              <a:t>Yousefzadeh</a:t>
            </a:r>
            <a:r>
              <a:rPr lang="en-US" altLang="en-US" sz="1200" dirty="0">
                <a:solidFill>
                  <a:srgbClr val="0070C0"/>
                </a:solidFill>
                <a:latin typeface="Arial Unicode MS" panose="020B0604020202020204" pitchFamily="34" charset="-128"/>
                <a:ea typeface="Arial Unicode MS" panose="020B0604020202020204" pitchFamily="34" charset="-128"/>
                <a:cs typeface="Arial Unicode MS" panose="020B0604020202020204" pitchFamily="34" charset="-128"/>
              </a:rPr>
              <a:t> et al. Radiology 2006</a:t>
            </a:r>
            <a:endParaRPr lang="en-GB" sz="1200" dirty="0">
              <a:solidFill>
                <a:srgbClr val="0070C0"/>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marL="358775" lvl="1" indent="-176213" algn="just" eaLnBrk="1" hangingPunct="1">
              <a:lnSpc>
                <a:spcPct val="120000"/>
              </a:lnSpc>
              <a:buFont typeface="Arial" panose="020B0604020202020204" pitchFamily="34" charset="0"/>
              <a:buChar char="•"/>
              <a:defRPr/>
            </a:pPr>
            <a:endParaRPr lang="en-US" sz="900" kern="1200" dirty="0">
              <a:latin typeface="Arial Unicode MS" pitchFamily="34" charset="-128"/>
              <a:ea typeface="Arial Unicode MS" pitchFamily="34" charset="-128"/>
              <a:cs typeface="Arial Unicode MS" pitchFamily="34" charset="-128"/>
            </a:endParaRPr>
          </a:p>
          <a:p>
            <a:pPr marL="0" lvl="1" indent="0" algn="just" eaLnBrk="1" hangingPunct="1">
              <a:lnSpc>
                <a:spcPct val="120000"/>
              </a:lnSpc>
              <a:buNone/>
              <a:defRPr/>
            </a:pPr>
            <a:r>
              <a:rPr lang="en-GB" sz="3200" dirty="0">
                <a:solidFill>
                  <a:srgbClr val="C00000"/>
                </a:solidFill>
                <a:latin typeface="Aharoni" panose="02010803020104030203" pitchFamily="2" charset="-79"/>
                <a:ea typeface="Arial Unicode MS" panose="020B0604020202020204" pitchFamily="34" charset="-128"/>
                <a:cs typeface="Aharoni" panose="02010803020104030203" pitchFamily="2" charset="-79"/>
              </a:rPr>
              <a:t>!!!</a:t>
            </a:r>
            <a:r>
              <a:rPr lang="en-GB" sz="17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GB" sz="1700" i="1" dirty="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rPr>
              <a:t>Although innovative and seemingly straightforward, this approach has only been validated in phantom study and not in live human subjects. Should site choose to implement this approach, they should exercise caution. It is important to remember that in pregnant patients undergoing chest CT, it is far more important to apply suitable scan parameters including appropriately short scan length in the first place. </a:t>
            </a:r>
            <a:endParaRPr lang="en-US" sz="1700" i="1" dirty="0">
              <a:solidFill>
                <a:srgbClr val="C00000"/>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eaLnBrk="1" hangingPunct="1">
              <a:lnSpc>
                <a:spcPct val="120000"/>
              </a:lnSpc>
              <a:defRPr/>
            </a:pPr>
            <a:endParaRPr lang="en-US" sz="24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24007854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1143000"/>
            <a:ext cx="9144000" cy="54102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27650" name="Picture 4" descr="tra image with artifact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0054" y="4010100"/>
            <a:ext cx="2277561" cy="24120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27651" name="Picture 5" descr="Pulmo art co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31301" y="1409792"/>
            <a:ext cx="2722099" cy="24480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27652" name="Picture 6" descr="Pulmo art"/>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2057400" y="4010100"/>
            <a:ext cx="2335394" cy="24120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27653" name="Picture 7" descr="scout with co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5753" y="1409792"/>
            <a:ext cx="2998684" cy="24480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27654" name="AutoShape 8"/>
          <p:cNvSpPr>
            <a:spLocks noChangeArrowheads="1"/>
          </p:cNvSpPr>
          <p:nvPr/>
        </p:nvSpPr>
        <p:spPr bwMode="auto">
          <a:xfrm>
            <a:off x="4378025" y="1371600"/>
            <a:ext cx="485775" cy="2448000"/>
          </a:xfrm>
          <a:prstGeom prst="upDownArrow">
            <a:avLst>
              <a:gd name="adj1" fmla="val 50000"/>
              <a:gd name="adj2" fmla="val 97059"/>
            </a:avLst>
          </a:prstGeom>
          <a:solidFill>
            <a:schemeClr val="accent1">
              <a:lumMod val="90000"/>
            </a:schemeClr>
          </a:solidFill>
          <a:ln w="9525">
            <a:solidFill>
              <a:schemeClr val="tx2"/>
            </a:solidFill>
            <a:miter lim="800000"/>
            <a:headEnd/>
            <a:tailEnd/>
          </a:ln>
        </p:spPr>
        <p:txBody>
          <a:bodyPr wrap="none" anchor="ct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endParaRPr lang="en-US" altLang="en-US"/>
          </a:p>
        </p:txBody>
      </p:sp>
      <p:sp>
        <p:nvSpPr>
          <p:cNvPr id="27655" name="AutoShape 9"/>
          <p:cNvSpPr>
            <a:spLocks noChangeArrowheads="1"/>
          </p:cNvSpPr>
          <p:nvPr/>
        </p:nvSpPr>
        <p:spPr bwMode="auto">
          <a:xfrm>
            <a:off x="1424798" y="3209181"/>
            <a:ext cx="900000" cy="540000"/>
          </a:xfrm>
          <a:prstGeom prst="rightArrow">
            <a:avLst>
              <a:gd name="adj1" fmla="val 50000"/>
              <a:gd name="adj2" fmla="val 50245"/>
            </a:avLst>
          </a:prstGeom>
          <a:solidFill>
            <a:srgbClr val="FF0000"/>
          </a:solidFill>
          <a:ln w="9525">
            <a:solidFill>
              <a:schemeClr val="tx1"/>
            </a:solidFill>
            <a:miter lim="800000"/>
            <a:headEnd/>
            <a:tailEnd/>
          </a:ln>
        </p:spPr>
        <p:txBody>
          <a:bodyPr wrap="none" anchor="ct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endParaRPr lang="en-US" altLang="en-US"/>
          </a:p>
        </p:txBody>
      </p:sp>
      <p:sp>
        <p:nvSpPr>
          <p:cNvPr id="27656" name="AutoShape 10"/>
          <p:cNvSpPr>
            <a:spLocks noChangeArrowheads="1"/>
          </p:cNvSpPr>
          <p:nvPr/>
        </p:nvSpPr>
        <p:spPr bwMode="auto">
          <a:xfrm flipH="1">
            <a:off x="6544215" y="5153100"/>
            <a:ext cx="1116000" cy="540000"/>
          </a:xfrm>
          <a:prstGeom prst="rightArrow">
            <a:avLst>
              <a:gd name="adj1" fmla="val 50000"/>
              <a:gd name="adj2" fmla="val 61653"/>
            </a:avLst>
          </a:prstGeom>
          <a:solidFill>
            <a:srgbClr val="FF0000"/>
          </a:solidFill>
          <a:ln w="9525">
            <a:solidFill>
              <a:schemeClr val="tx1"/>
            </a:solidFill>
            <a:miter lim="800000"/>
            <a:headEnd/>
            <a:tailEnd/>
          </a:ln>
        </p:spPr>
        <p:txBody>
          <a:bodyPr wrap="none" anchor="ct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endParaRPr lang="en-US" altLang="en-US"/>
          </a:p>
        </p:txBody>
      </p:sp>
      <p:sp>
        <p:nvSpPr>
          <p:cNvPr id="13" name="Rectangle 2"/>
          <p:cNvSpPr>
            <a:spLocks noGrp="1" noChangeArrowheads="1"/>
          </p:cNvSpPr>
          <p:nvPr>
            <p:ph type="title"/>
          </p:nvPr>
        </p:nvSpPr>
        <p:spPr>
          <a:xfrm>
            <a:off x="282575" y="152400"/>
            <a:ext cx="8534400" cy="762000"/>
          </a:xfrm>
          <a:noFill/>
          <a:ln w="9525">
            <a:noFill/>
            <a:miter lim="800000"/>
            <a:headEnd/>
            <a:tailEnd/>
          </a:ln>
          <a:effectLst/>
        </p:spPr>
        <p:txBody>
          <a:bodyPr vert="horz" wrap="square" lIns="91440" tIns="45720" rIns="91440" bIns="45720" numCol="1" anchor="ctr" anchorCtr="0" compatLnSpc="1">
            <a:prstTxWarp prst="textNoShape">
              <a:avLst/>
            </a:prstTxWarp>
            <a:normAutofit fontScale="90000"/>
          </a:bodyPr>
          <a:lstStyle/>
          <a:p>
            <a:pPr eaLnBrk="1" hangingPunct="1"/>
            <a:r>
              <a:rPr lang="en-US" altLang="en-US" sz="3100" dirty="0">
                <a:latin typeface="Arial Unicode MS" panose="020B0604020202020204" pitchFamily="34" charset="-128"/>
                <a:ea typeface="Arial Unicode MS" panose="020B0604020202020204" pitchFamily="34" charset="-128"/>
                <a:cs typeface="Arial Unicode MS" panose="020B0604020202020204" pitchFamily="34" charset="-128"/>
              </a:rPr>
              <a:t>Administration of Barium to pregnant patient undergoing chest CT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715000" y="1477200"/>
            <a:ext cx="3168000" cy="5076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24578" name="Rectangle 2"/>
          <p:cNvSpPr>
            <a:spLocks noGrp="1" noChangeArrowheads="1"/>
          </p:cNvSpPr>
          <p:nvPr>
            <p:ph type="title"/>
          </p:nvPr>
        </p:nvSpPr>
        <p:spPr>
          <a:xfrm>
            <a:off x="282575" y="152400"/>
            <a:ext cx="8534400" cy="990600"/>
          </a:xfrm>
          <a:noFill/>
          <a:ln w="9525">
            <a:noFill/>
            <a:miter lim="800000"/>
            <a:headEnd/>
            <a:tailEnd/>
          </a:ln>
          <a:effectLst/>
        </p:spPr>
        <p:txBody>
          <a:bodyPr vert="horz" wrap="square" lIns="91440" tIns="45720" rIns="91440" bIns="45720" numCol="1" anchor="ctr" anchorCtr="0" compatLnSpc="1">
            <a:prstTxWarp prst="textNoShape">
              <a:avLst/>
            </a:prstTxWarp>
            <a:noAutofit/>
          </a:bodyPr>
          <a:lstStyle/>
          <a:p>
            <a:pPr eaLnBrk="1" hangingPunct="1"/>
            <a:r>
              <a:rPr lang="en-US" dirty="0">
                <a:latin typeface="Arial Unicode MS" panose="020B0604020202020204" pitchFamily="34" charset="-128"/>
                <a:ea typeface="Arial Unicode MS" panose="020B0604020202020204" pitchFamily="34" charset="-128"/>
                <a:cs typeface="Arial Unicode MS" panose="020B0604020202020204" pitchFamily="34" charset="-128"/>
              </a:rPr>
              <a:t>Kidney stones and pregnancy:</a:t>
            </a:r>
            <a:br>
              <a:rPr lang="en-US" dirty="0">
                <a:latin typeface="Arial Unicode MS" panose="020B0604020202020204" pitchFamily="34" charset="-128"/>
                <a:ea typeface="Arial Unicode MS" panose="020B0604020202020204" pitchFamily="34" charset="-128"/>
                <a:cs typeface="Arial Unicode MS" panose="020B0604020202020204" pitchFamily="34" charset="-128"/>
              </a:rPr>
            </a:br>
            <a:r>
              <a:rPr lang="en-US" dirty="0">
                <a:latin typeface="Arial Unicode MS" panose="020B0604020202020204" pitchFamily="34" charset="-128"/>
                <a:ea typeface="Arial Unicode MS" panose="020B0604020202020204" pitchFamily="34" charset="-128"/>
                <a:cs typeface="Arial Unicode MS" panose="020B0604020202020204" pitchFamily="34" charset="-128"/>
              </a:rPr>
              <a:t>Use and Radiation Dose</a:t>
            </a:r>
          </a:p>
        </p:txBody>
      </p:sp>
      <p:sp>
        <p:nvSpPr>
          <p:cNvPr id="28675" name="Rectangle 3"/>
          <p:cNvSpPr>
            <a:spLocks noGrp="1" noChangeArrowheads="1"/>
          </p:cNvSpPr>
          <p:nvPr>
            <p:ph idx="1"/>
          </p:nvPr>
        </p:nvSpPr>
        <p:spPr>
          <a:xfrm>
            <a:off x="274639" y="1524000"/>
            <a:ext cx="5211761" cy="4572000"/>
          </a:xfrm>
          <a:noFill/>
          <a:ln w="9525">
            <a:noFill/>
            <a:miter lim="800000"/>
            <a:headEnd/>
            <a:tailEnd/>
          </a:ln>
          <a:effectLst/>
        </p:spPr>
        <p:txBody>
          <a:bodyPr vert="horz" wrap="square" lIns="91440" tIns="45720" rIns="91440" bIns="45720" numCol="1" anchor="t" anchorCtr="0" compatLnSpc="1">
            <a:prstTxWarp prst="textNoShape">
              <a:avLst/>
            </a:prstTxWarp>
            <a:normAutofit lnSpcReduction="10000"/>
          </a:bodyPr>
          <a:lstStyle/>
          <a:p>
            <a:pPr>
              <a:spcAft>
                <a:spcPts val="1200"/>
              </a:spcAft>
            </a:pPr>
            <a:r>
              <a:rPr lang="en-US" altLang="en-US" sz="2400" kern="1200" dirty="0">
                <a:latin typeface="Arial Unicode MS" pitchFamily="34" charset="-128"/>
                <a:ea typeface="Arial Unicode MS" pitchFamily="34" charset="-128"/>
                <a:cs typeface="Arial Unicode MS" pitchFamily="34" charset="-128"/>
              </a:rPr>
              <a:t>Low-dose CT for renal calculi is sufficient</a:t>
            </a:r>
          </a:p>
          <a:p>
            <a:pPr>
              <a:spcAft>
                <a:spcPts val="1200"/>
              </a:spcAft>
            </a:pPr>
            <a:r>
              <a:rPr lang="en-US" altLang="en-US" sz="2400" kern="1200" dirty="0">
                <a:latin typeface="Arial Unicode MS" pitchFamily="34" charset="-128"/>
                <a:ea typeface="Arial Unicode MS" pitchFamily="34" charset="-128"/>
                <a:cs typeface="Arial Unicode MS" pitchFamily="34" charset="-128"/>
              </a:rPr>
              <a:t>CT is especially helpful as urinary tract often difficult to see with US or radiographs due to pregnant uterus</a:t>
            </a:r>
          </a:p>
          <a:p>
            <a:pPr>
              <a:spcAft>
                <a:spcPts val="1200"/>
              </a:spcAft>
            </a:pPr>
            <a:r>
              <a:rPr lang="en-US" altLang="en-US" sz="2400" kern="1200" dirty="0">
                <a:latin typeface="Arial Unicode MS" pitchFamily="34" charset="-128"/>
                <a:ea typeface="Arial Unicode MS" pitchFamily="34" charset="-128"/>
                <a:cs typeface="Arial Unicode MS" pitchFamily="34" charset="-128"/>
              </a:rPr>
              <a:t>Fetal radiation doses of 4 - 7 </a:t>
            </a:r>
            <a:r>
              <a:rPr lang="en-US" altLang="en-US" sz="2400" kern="1200" dirty="0" err="1">
                <a:latin typeface="Arial Unicode MS" panose="020B0604020202020204" pitchFamily="34" charset="-128"/>
                <a:ea typeface="Arial Unicode MS" panose="020B0604020202020204" pitchFamily="34" charset="-128"/>
                <a:cs typeface="Arial Unicode MS" panose="020B0604020202020204" pitchFamily="34" charset="-128"/>
              </a:rPr>
              <a:t>mGy</a:t>
            </a:r>
            <a:r>
              <a:rPr lang="en-US" altLang="en-US" sz="2400" kern="1200" dirty="0">
                <a:latin typeface="Arial Unicode MS" panose="020B0604020202020204" pitchFamily="34" charset="-128"/>
                <a:ea typeface="Arial Unicode MS" panose="020B0604020202020204" pitchFamily="34" charset="-128"/>
                <a:cs typeface="Arial Unicode MS" panose="020B0604020202020204" pitchFamily="34" charset="-128"/>
              </a:rPr>
              <a:t> and of 8 - 12 </a:t>
            </a:r>
            <a:r>
              <a:rPr lang="en-US" altLang="en-US" sz="2400" kern="1200" dirty="0" err="1">
                <a:latin typeface="Arial Unicode MS" panose="020B0604020202020204" pitchFamily="34" charset="-128"/>
                <a:ea typeface="Arial Unicode MS" panose="020B0604020202020204" pitchFamily="34" charset="-128"/>
                <a:cs typeface="Arial Unicode MS" panose="020B0604020202020204" pitchFamily="34" charset="-128"/>
              </a:rPr>
              <a:t>mGy</a:t>
            </a:r>
            <a:r>
              <a:rPr lang="en-US" altLang="en-US" sz="2400" kern="1200" dirty="0">
                <a:latin typeface="Arial Unicode MS" panose="020B0604020202020204" pitchFamily="34" charset="-128"/>
                <a:ea typeface="Arial Unicode MS" panose="020B0604020202020204" pitchFamily="34" charset="-128"/>
                <a:cs typeface="Arial Unicode MS" panose="020B0604020202020204" pitchFamily="34" charset="-128"/>
              </a:rPr>
              <a:t> at 0 and 3 months of gestation from a renal stone CT with a relatively low tube current (160 mA) </a:t>
            </a:r>
          </a:p>
          <a:p>
            <a:pPr lvl="1"/>
            <a:endParaRPr lang="en-US" altLang="en-US" sz="2800" dirty="0">
              <a:latin typeface="Arial Unicode MS" panose="020B0604020202020204" pitchFamily="34" charset="-128"/>
              <a:ea typeface="Arial Unicode MS" panose="020B0604020202020204" pitchFamily="34" charset="-128"/>
              <a:cs typeface="Arial Unicode MS" panose="020B0604020202020204" pitchFamily="34" charset="-128"/>
            </a:endParaRPr>
          </a:p>
          <a:p>
            <a:pPr lvl="1"/>
            <a:endParaRPr lang="en-US" altLang="en-US" sz="2800" dirty="0">
              <a:latin typeface="Arial Unicode MS" panose="020B0604020202020204" pitchFamily="34" charset="-128"/>
              <a:ea typeface="Arial Unicode MS" panose="020B0604020202020204" pitchFamily="34" charset="-128"/>
              <a:cs typeface="Arial Unicode MS" panose="020B0604020202020204" pitchFamily="34" charset="-128"/>
            </a:endParaRPr>
          </a:p>
          <a:p>
            <a:pPr>
              <a:spcAft>
                <a:spcPts val="1200"/>
              </a:spcAft>
            </a:pPr>
            <a:endParaRPr lang="en-US" altLang="en-US" sz="2400" kern="1200" dirty="0">
              <a:latin typeface="Arial Unicode MS" pitchFamily="34" charset="-128"/>
              <a:ea typeface="Arial Unicode MS" pitchFamily="34" charset="-128"/>
              <a:cs typeface="Arial Unicode MS" pitchFamily="34" charset="-128"/>
            </a:endParaRPr>
          </a:p>
          <a:p>
            <a:pPr>
              <a:spcAft>
                <a:spcPts val="1200"/>
              </a:spcAft>
            </a:pPr>
            <a:endParaRPr lang="en-US" altLang="en-US" sz="2400" kern="1200" dirty="0">
              <a:latin typeface="Arial Unicode MS" pitchFamily="34" charset="-128"/>
              <a:ea typeface="Arial Unicode MS" pitchFamily="34" charset="-128"/>
              <a:cs typeface="Arial Unicode MS" pitchFamily="34" charset="-128"/>
            </a:endParaRPr>
          </a:p>
        </p:txBody>
      </p:sp>
      <p:grpSp>
        <p:nvGrpSpPr>
          <p:cNvPr id="2" name="Group 1"/>
          <p:cNvGrpSpPr/>
          <p:nvPr/>
        </p:nvGrpSpPr>
        <p:grpSpPr>
          <a:xfrm>
            <a:off x="5867400" y="1629600"/>
            <a:ext cx="2844000" cy="4748212"/>
            <a:chOff x="6096000" y="1524000"/>
            <a:chExt cx="2819400" cy="4748212"/>
          </a:xfrm>
        </p:grpSpPr>
        <p:pic>
          <p:nvPicPr>
            <p:cNvPr id="28676" name="Picture 5" descr="MGH-6221855-uvj r sto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0" y="4087812"/>
              <a:ext cx="2819400" cy="21844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28677" name="Picture 6" descr="MGH-6221855-hydrourt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0" y="1524000"/>
              <a:ext cx="2819400" cy="256381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52400" y="0"/>
            <a:ext cx="8534400" cy="1219200"/>
          </a:xfrm>
          <a:noFill/>
          <a:ln w="9525">
            <a:noFill/>
            <a:miter lim="800000"/>
            <a:headEnd/>
            <a:tailEnd/>
          </a:ln>
          <a:effectLst/>
        </p:spPr>
        <p:txBody>
          <a:bodyPr vert="horz" wrap="square" lIns="91440" tIns="45720" rIns="91440" bIns="45720" numCol="1" anchor="ctr" anchorCtr="0" compatLnSpc="1">
            <a:prstTxWarp prst="textNoShape">
              <a:avLst/>
            </a:prstTxWarp>
            <a:normAutofit/>
          </a:bodyPr>
          <a:lstStyle/>
          <a:p>
            <a:pPr eaLnBrk="1" hangingPunct="1"/>
            <a:r>
              <a:rPr lang="en-US" dirty="0">
                <a:latin typeface="Arial Unicode MS" panose="020B0604020202020204" pitchFamily="34" charset="-128"/>
                <a:ea typeface="Arial Unicode MS" panose="020B0604020202020204" pitchFamily="34" charset="-128"/>
                <a:cs typeface="Arial Unicode MS" panose="020B0604020202020204" pitchFamily="34" charset="-128"/>
              </a:rPr>
              <a:t>Kidney stones and pregnancy:</a:t>
            </a:r>
            <a:br>
              <a:rPr lang="en-US" dirty="0">
                <a:latin typeface="Arial Unicode MS" panose="020B0604020202020204" pitchFamily="34" charset="-128"/>
                <a:ea typeface="Arial Unicode MS" panose="020B0604020202020204" pitchFamily="34" charset="-128"/>
                <a:cs typeface="Arial Unicode MS" panose="020B0604020202020204" pitchFamily="34" charset="-128"/>
              </a:rPr>
            </a:br>
            <a:r>
              <a:rPr lang="en-US" dirty="0">
                <a:latin typeface="Arial Unicode MS" panose="020B0604020202020204" pitchFamily="34" charset="-128"/>
                <a:ea typeface="Arial Unicode MS" panose="020B0604020202020204" pitchFamily="34" charset="-128"/>
                <a:cs typeface="Arial Unicode MS" panose="020B0604020202020204" pitchFamily="34" charset="-128"/>
              </a:rPr>
              <a:t>Use and Radiation Dose</a:t>
            </a:r>
          </a:p>
        </p:txBody>
      </p:sp>
      <p:sp>
        <p:nvSpPr>
          <p:cNvPr id="29699" name="Rectangle 3"/>
          <p:cNvSpPr>
            <a:spLocks noGrp="1" noChangeArrowheads="1"/>
          </p:cNvSpPr>
          <p:nvPr>
            <p:ph idx="1"/>
          </p:nvPr>
        </p:nvSpPr>
        <p:spPr>
          <a:xfrm>
            <a:off x="152400" y="1295400"/>
            <a:ext cx="8839200" cy="5257800"/>
          </a:xfrm>
        </p:spPr>
        <p:txBody>
          <a:bodyPr>
            <a:normAutofit lnSpcReduction="10000"/>
          </a:bodyPr>
          <a:lstStyle/>
          <a:p>
            <a:r>
              <a:rPr lang="en-US" altLang="en-US" sz="2000" kern="1200" dirty="0">
                <a:latin typeface="Arial Unicode MS" pitchFamily="34" charset="-128"/>
                <a:ea typeface="Arial Unicode MS" pitchFamily="34" charset="-128"/>
                <a:cs typeface="Arial Unicode MS" pitchFamily="34" charset="-128"/>
              </a:rPr>
              <a:t>Localizer radiographs</a:t>
            </a:r>
          </a:p>
          <a:p>
            <a:pPr lvl="1">
              <a:buFont typeface="Arial" pitchFamily="34" charset="0"/>
              <a:buChar char="•"/>
            </a:pPr>
            <a:r>
              <a:rPr lang="en-US" altLang="en-US" sz="1800" kern="1200" dirty="0">
                <a:latin typeface="Arial Unicode MS" pitchFamily="34" charset="-128"/>
                <a:ea typeface="Arial Unicode MS" pitchFamily="34" charset="-128"/>
                <a:cs typeface="Arial Unicode MS" pitchFamily="34" charset="-128"/>
              </a:rPr>
              <a:t>Use low </a:t>
            </a:r>
            <a:r>
              <a:rPr lang="en-US" altLang="en-US" sz="1800" kern="1200" dirty="0" err="1">
                <a:latin typeface="Arial Unicode MS" pitchFamily="34" charset="-128"/>
                <a:ea typeface="Arial Unicode MS" pitchFamily="34" charset="-128"/>
                <a:cs typeface="Arial Unicode MS" pitchFamily="34" charset="-128"/>
              </a:rPr>
              <a:t>mAs</a:t>
            </a:r>
            <a:r>
              <a:rPr lang="en-US" altLang="en-US" sz="1800" kern="1200" dirty="0">
                <a:latin typeface="Arial Unicode MS" pitchFamily="34" charset="-128"/>
                <a:ea typeface="Arial Unicode MS" pitchFamily="34" charset="-128"/>
                <a:cs typeface="Arial Unicode MS" pitchFamily="34" charset="-128"/>
              </a:rPr>
              <a:t> to acquire the localizer </a:t>
            </a:r>
          </a:p>
          <a:p>
            <a:pPr lvl="1">
              <a:spcAft>
                <a:spcPts val="600"/>
              </a:spcAft>
              <a:buFont typeface="Arial" pitchFamily="34" charset="0"/>
              <a:buChar char="•"/>
            </a:pPr>
            <a:r>
              <a:rPr lang="en-US" altLang="en-US" sz="1800" kern="1200" dirty="0">
                <a:latin typeface="Arial Unicode MS" pitchFamily="34" charset="-128"/>
                <a:ea typeface="Arial Unicode MS" pitchFamily="34" charset="-128"/>
                <a:cs typeface="Arial Unicode MS" pitchFamily="34" charset="-128"/>
              </a:rPr>
              <a:t>Ensure good patient centering prior to localizer</a:t>
            </a:r>
          </a:p>
          <a:p>
            <a:r>
              <a:rPr lang="en-US" altLang="en-US" sz="2000" kern="1200" dirty="0">
                <a:latin typeface="Arial Unicode MS" pitchFamily="34" charset="-128"/>
                <a:ea typeface="Arial Unicode MS" pitchFamily="34" charset="-128"/>
                <a:cs typeface="Arial Unicode MS" pitchFamily="34" charset="-128"/>
              </a:rPr>
              <a:t>Use AEC over fixed mA</a:t>
            </a:r>
          </a:p>
          <a:p>
            <a:pPr lvl="1"/>
            <a:r>
              <a:rPr lang="en-US" altLang="en-US" sz="1800" kern="1200" dirty="0">
                <a:latin typeface="Arial Unicode MS" pitchFamily="34" charset="-128"/>
                <a:ea typeface="Arial Unicode MS" pitchFamily="34" charset="-128"/>
                <a:cs typeface="Arial Unicode MS" pitchFamily="34" charset="-128"/>
              </a:rPr>
              <a:t>Set image quality parameter at lower level to reduce dose compared to routine abdomen CT</a:t>
            </a:r>
          </a:p>
          <a:p>
            <a:pPr lvl="1">
              <a:spcAft>
                <a:spcPts val="600"/>
              </a:spcAft>
              <a:buFont typeface="Arial" pitchFamily="34" charset="0"/>
              <a:buChar char="•"/>
            </a:pPr>
            <a:r>
              <a:rPr lang="en-US" altLang="en-US" sz="1800" kern="1200" dirty="0">
                <a:latin typeface="Arial Unicode MS" pitchFamily="34" charset="-128"/>
                <a:ea typeface="Arial Unicode MS" pitchFamily="34" charset="-128"/>
                <a:cs typeface="Arial Unicode MS" pitchFamily="34" charset="-128"/>
              </a:rPr>
              <a:t>25-30 NI for GE, 100 reference </a:t>
            </a:r>
            <a:r>
              <a:rPr lang="en-US" altLang="en-US" sz="1800" kern="1200" dirty="0" err="1">
                <a:latin typeface="Arial Unicode MS" pitchFamily="34" charset="-128"/>
                <a:ea typeface="Arial Unicode MS" pitchFamily="34" charset="-128"/>
                <a:cs typeface="Arial Unicode MS" pitchFamily="34" charset="-128"/>
              </a:rPr>
              <a:t>mAs</a:t>
            </a:r>
            <a:r>
              <a:rPr lang="en-US" altLang="en-US" sz="1800" kern="1200" dirty="0">
                <a:latin typeface="Arial Unicode MS" pitchFamily="34" charset="-128"/>
                <a:ea typeface="Arial Unicode MS" pitchFamily="34" charset="-128"/>
                <a:cs typeface="Arial Unicode MS" pitchFamily="34" charset="-128"/>
              </a:rPr>
              <a:t> for Siemens </a:t>
            </a:r>
          </a:p>
          <a:p>
            <a:r>
              <a:rPr lang="en-US" altLang="en-US" sz="2000" kern="1200" dirty="0">
                <a:latin typeface="Arial Unicode MS" pitchFamily="34" charset="-128"/>
                <a:ea typeface="Arial Unicode MS" pitchFamily="34" charset="-128"/>
                <a:cs typeface="Arial Unicode MS" pitchFamily="34" charset="-128"/>
              </a:rPr>
              <a:t>Reduce scan range (strict </a:t>
            </a:r>
            <a:r>
              <a:rPr lang="ja-JP" altLang="en-US" sz="2000" kern="1200" dirty="0">
                <a:latin typeface="Arial Unicode MS" pitchFamily="34" charset="-128"/>
                <a:ea typeface="Arial Unicode MS" pitchFamily="34" charset="-128"/>
                <a:cs typeface="Arial Unicode MS" pitchFamily="34" charset="-128"/>
              </a:rPr>
              <a:t>“</a:t>
            </a:r>
            <a:r>
              <a:rPr lang="en-US" altLang="ja-JP" sz="2000" kern="1200" dirty="0">
                <a:latin typeface="Arial Unicode MS" pitchFamily="34" charset="-128"/>
                <a:ea typeface="Arial Unicode MS" pitchFamily="34" charset="-128"/>
                <a:cs typeface="Arial Unicode MS" pitchFamily="34" charset="-128"/>
              </a:rPr>
              <a:t>borders</a:t>
            </a:r>
            <a:r>
              <a:rPr lang="ja-JP" altLang="en-US" sz="2000" kern="1200" dirty="0">
                <a:latin typeface="Arial Unicode MS" pitchFamily="34" charset="-128"/>
                <a:ea typeface="Arial Unicode MS" pitchFamily="34" charset="-128"/>
                <a:cs typeface="Arial Unicode MS" pitchFamily="34" charset="-128"/>
              </a:rPr>
              <a:t>”</a:t>
            </a:r>
            <a:r>
              <a:rPr lang="en-US" altLang="ja-JP" sz="2000" kern="1200" dirty="0">
                <a:latin typeface="Arial Unicode MS" pitchFamily="34" charset="-128"/>
                <a:ea typeface="Arial Unicode MS" pitchFamily="34" charset="-128"/>
                <a:cs typeface="Arial Unicode MS" pitchFamily="34" charset="-128"/>
              </a:rPr>
              <a:t>)</a:t>
            </a:r>
          </a:p>
          <a:p>
            <a:pPr lvl="1">
              <a:spcAft>
                <a:spcPts val="600"/>
              </a:spcAft>
            </a:pPr>
            <a:r>
              <a:rPr lang="en-US" altLang="en-US" sz="1800" kern="1200" dirty="0">
                <a:latin typeface="Arial Unicode MS" pitchFamily="34" charset="-128"/>
                <a:ea typeface="Arial Unicode MS" pitchFamily="34" charset="-128"/>
                <a:cs typeface="Arial Unicode MS" pitchFamily="34" charset="-128"/>
              </a:rPr>
              <a:t>Top of kidney to pubic symphysis</a:t>
            </a:r>
          </a:p>
          <a:p>
            <a:pPr>
              <a:buFont typeface="Arial" pitchFamily="34" charset="0"/>
              <a:buChar char="•"/>
              <a:defRPr/>
            </a:pPr>
            <a:r>
              <a:rPr lang="en-US" sz="2000" kern="1200" dirty="0">
                <a:latin typeface="Arial Unicode MS" pitchFamily="34" charset="-128"/>
                <a:ea typeface="Arial Unicode MS" pitchFamily="34" charset="-128"/>
                <a:cs typeface="Arial Unicode MS" pitchFamily="34" charset="-128"/>
              </a:rPr>
              <a:t>Less than or equal to 120 kV</a:t>
            </a:r>
          </a:p>
          <a:p>
            <a:pPr>
              <a:buFont typeface="Arial" pitchFamily="34" charset="0"/>
              <a:buChar char="•"/>
              <a:defRPr/>
            </a:pPr>
            <a:r>
              <a:rPr lang="en-US" sz="2000" kern="1200" dirty="0">
                <a:latin typeface="Arial Unicode MS" pitchFamily="34" charset="-128"/>
                <a:ea typeface="Arial Unicode MS" pitchFamily="34" charset="-128"/>
                <a:cs typeface="Arial Unicode MS" pitchFamily="34" charset="-128"/>
              </a:rPr>
              <a:t>Pitch greater than or near to 1</a:t>
            </a:r>
          </a:p>
          <a:p>
            <a:pPr>
              <a:buFont typeface="Arial" pitchFamily="34" charset="0"/>
              <a:buChar char="•"/>
              <a:defRPr/>
            </a:pPr>
            <a:r>
              <a:rPr lang="en-US" sz="2000" kern="1200" dirty="0">
                <a:latin typeface="Arial Unicode MS" pitchFamily="34" charset="-128"/>
                <a:ea typeface="Arial Unicode MS" pitchFamily="34" charset="-128"/>
                <a:cs typeface="Arial Unicode MS" pitchFamily="34" charset="-128"/>
              </a:rPr>
              <a:t>Wider beam collimation for greater dose efficiency</a:t>
            </a:r>
          </a:p>
          <a:p>
            <a:pPr lvl="1">
              <a:spcAft>
                <a:spcPts val="600"/>
              </a:spcAft>
              <a:buFont typeface="Arial" pitchFamily="34" charset="0"/>
              <a:buChar char="•"/>
              <a:defRPr/>
            </a:pPr>
            <a:r>
              <a:rPr lang="en-US" sz="1800" kern="1200" dirty="0">
                <a:latin typeface="Arial Unicode MS" pitchFamily="34" charset="-128"/>
                <a:ea typeface="Arial Unicode MS" pitchFamily="34" charset="-128"/>
                <a:cs typeface="Arial Unicode MS" pitchFamily="34" charset="-128"/>
              </a:rPr>
              <a:t>For ex: 16 slice CT: 16 *1.25 &gt; 16*0.625</a:t>
            </a:r>
          </a:p>
          <a:p>
            <a:pPr>
              <a:buFont typeface="Arial" pitchFamily="34" charset="0"/>
              <a:buChar char="•"/>
              <a:defRPr/>
            </a:pPr>
            <a:r>
              <a:rPr lang="en-US" sz="2000" kern="1200" dirty="0">
                <a:latin typeface="Arial Unicode MS" pitchFamily="34" charset="-128"/>
                <a:ea typeface="Arial Unicode MS" pitchFamily="34" charset="-128"/>
                <a:cs typeface="Arial Unicode MS" pitchFamily="34" charset="-128"/>
              </a:rPr>
              <a:t>When available apply iterative reconstruction technique to enable dose reduction</a:t>
            </a:r>
          </a:p>
          <a:p>
            <a:pPr eaLnBrk="1" hangingPunct="1"/>
            <a:endParaRPr lang="en-US" altLang="en-US" sz="2000" dirty="0">
              <a:latin typeface="Arial Unicode MS" panose="020B0604020202020204" pitchFamily="34" charset="-128"/>
              <a:ea typeface="Arial Unicode MS" panose="020B0604020202020204" pitchFamily="34" charset="-128"/>
              <a:cs typeface="Arial Unicode MS" panose="020B0604020202020204" pitchFamily="34" charset="-128"/>
            </a:endParaRPr>
          </a:p>
          <a:p>
            <a:pPr lvl="1" eaLnBrk="1" hangingPunct="1">
              <a:buFontTx/>
              <a:buNone/>
            </a:pPr>
            <a:endParaRPr lang="en-US" altLang="en-US" sz="1600" dirty="0">
              <a:latin typeface="Arial Unicode MS" panose="020B0604020202020204" pitchFamily="34" charset="-128"/>
              <a:ea typeface="Arial Unicode MS" panose="020B0604020202020204" pitchFamily="34" charset="-128"/>
              <a:cs typeface="Arial Unicode MS" panose="020B0604020202020204" pitchFamily="34" charset="-128"/>
            </a:endParaRPr>
          </a:p>
          <a:p>
            <a:pPr eaLnBrk="1" hangingPunct="1"/>
            <a:endParaRPr lang="en-US" altLang="en-US" sz="1600" dirty="0">
              <a:latin typeface="Arial Unicode MS" panose="020B0604020202020204" pitchFamily="34" charset="-128"/>
              <a:ea typeface="Arial Unicode MS" panose="020B0604020202020204" pitchFamily="34" charset="-128"/>
              <a:cs typeface="Arial Unicode MS" panose="020B0604020202020204" pitchFamily="34" charset="-128"/>
            </a:endParaRPr>
          </a:p>
          <a:p>
            <a:pPr eaLnBrk="1" hangingPunct="1"/>
            <a:endParaRPr lang="en-US" altLang="en-US" sz="16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lang="en-US" altLang="en-US" dirty="0">
                <a:latin typeface="Arial Unicode MS" panose="020B0604020202020204" pitchFamily="34" charset="-128"/>
                <a:ea typeface="Arial Unicode MS" panose="020B0604020202020204" pitchFamily="34" charset="-128"/>
                <a:cs typeface="Arial Unicode MS" panose="020B0604020202020204" pitchFamily="34" charset="-128"/>
              </a:rPr>
              <a:t>CT for Appendicitis in Pregnancy</a:t>
            </a:r>
          </a:p>
        </p:txBody>
      </p:sp>
      <p:sp>
        <p:nvSpPr>
          <p:cNvPr id="31748" name="Rectangle 3"/>
          <p:cNvSpPr>
            <a:spLocks noGrp="1" noChangeArrowheads="1"/>
          </p:cNvSpPr>
          <p:nvPr>
            <p:ph idx="1"/>
          </p:nvPr>
        </p:nvSpPr>
        <p:spPr>
          <a:xfrm>
            <a:off x="1861241" y="1524000"/>
            <a:ext cx="6901759" cy="4572000"/>
          </a:xfrm>
          <a:noFill/>
          <a:ln w="9525">
            <a:noFill/>
            <a:miter lim="800000"/>
            <a:headEnd/>
            <a:tailEnd/>
          </a:ln>
          <a:effectLst/>
        </p:spPr>
        <p:txBody>
          <a:bodyPr vert="horz" wrap="square" lIns="91440" tIns="45720" rIns="91440" bIns="45720" numCol="1" anchor="t" anchorCtr="0" compatLnSpc="1">
            <a:prstTxWarp prst="textNoShape">
              <a:avLst/>
            </a:prstTxWarp>
          </a:bodyPr>
          <a:lstStyle/>
          <a:p>
            <a:pPr algn="r" eaLnBrk="1" hangingPunct="1">
              <a:lnSpc>
                <a:spcPct val="110000"/>
              </a:lnSpc>
              <a:buFontTx/>
              <a:buNone/>
            </a:pPr>
            <a:r>
              <a:rPr lang="en-US" altLang="en-US" sz="2400" kern="1200" dirty="0">
                <a:latin typeface="Arial Unicode MS" pitchFamily="34" charset="-128"/>
                <a:ea typeface="Arial Unicode MS" pitchFamily="34" charset="-128"/>
                <a:cs typeface="Arial Unicode MS" pitchFamily="34" charset="-128"/>
              </a:rPr>
              <a:t>Suspected appendicitis </a:t>
            </a:r>
          </a:p>
          <a:p>
            <a:pPr algn="r" eaLnBrk="1" hangingPunct="1">
              <a:lnSpc>
                <a:spcPct val="110000"/>
              </a:lnSpc>
              <a:buFontTx/>
              <a:buNone/>
            </a:pPr>
            <a:endParaRPr lang="en-US" altLang="en-US" sz="2400" kern="1200" dirty="0">
              <a:latin typeface="Arial Unicode MS" pitchFamily="34" charset="-128"/>
              <a:ea typeface="Arial Unicode MS" pitchFamily="34" charset="-128"/>
              <a:cs typeface="Arial Unicode MS" pitchFamily="34" charset="-128"/>
            </a:endParaRPr>
          </a:p>
          <a:p>
            <a:pPr algn="r" eaLnBrk="1" hangingPunct="1">
              <a:lnSpc>
                <a:spcPct val="110000"/>
              </a:lnSpc>
              <a:buFontTx/>
              <a:buNone/>
            </a:pPr>
            <a:endParaRPr lang="en-US" altLang="en-US" sz="2400" kern="1200" dirty="0">
              <a:latin typeface="Arial Unicode MS" pitchFamily="34" charset="-128"/>
              <a:ea typeface="Arial Unicode MS" pitchFamily="34" charset="-128"/>
              <a:cs typeface="Arial Unicode MS" pitchFamily="34" charset="-128"/>
            </a:endParaRPr>
          </a:p>
          <a:p>
            <a:pPr algn="r" eaLnBrk="1" hangingPunct="1">
              <a:lnSpc>
                <a:spcPct val="110000"/>
              </a:lnSpc>
              <a:buFontTx/>
              <a:buNone/>
            </a:pPr>
            <a:r>
              <a:rPr lang="en-US" altLang="en-US" sz="2400" kern="1200" dirty="0">
                <a:latin typeface="Arial Unicode MS" pitchFamily="34" charset="-128"/>
                <a:ea typeface="Arial Unicode MS" pitchFamily="34" charset="-128"/>
                <a:cs typeface="Arial Unicode MS" pitchFamily="34" charset="-128"/>
              </a:rPr>
              <a:t>Ultrasound: Appendicitis &amp; Differentials</a:t>
            </a:r>
          </a:p>
          <a:p>
            <a:pPr algn="r" eaLnBrk="1" hangingPunct="1">
              <a:lnSpc>
                <a:spcPct val="110000"/>
              </a:lnSpc>
              <a:buFontTx/>
              <a:buNone/>
            </a:pPr>
            <a:endParaRPr lang="en-US" altLang="en-US" sz="2400" kern="1200" dirty="0">
              <a:latin typeface="Arial Unicode MS" pitchFamily="34" charset="-128"/>
              <a:ea typeface="Arial Unicode MS" pitchFamily="34" charset="-128"/>
              <a:cs typeface="Arial Unicode MS" pitchFamily="34" charset="-128"/>
            </a:endParaRPr>
          </a:p>
          <a:p>
            <a:pPr algn="r" eaLnBrk="1" hangingPunct="1">
              <a:lnSpc>
                <a:spcPct val="110000"/>
              </a:lnSpc>
              <a:buFontTx/>
              <a:buNone/>
            </a:pPr>
            <a:endParaRPr lang="en-US" altLang="en-US" sz="2400" kern="1200" dirty="0">
              <a:latin typeface="Arial Unicode MS" pitchFamily="34" charset="-128"/>
              <a:ea typeface="Arial Unicode MS" pitchFamily="34" charset="-128"/>
              <a:cs typeface="Arial Unicode MS" pitchFamily="34" charset="-128"/>
            </a:endParaRPr>
          </a:p>
          <a:p>
            <a:pPr algn="r" eaLnBrk="1" hangingPunct="1">
              <a:lnSpc>
                <a:spcPct val="110000"/>
              </a:lnSpc>
              <a:buFontTx/>
              <a:buNone/>
            </a:pPr>
            <a:r>
              <a:rPr lang="en-US" altLang="en-US" sz="2400" kern="1200" dirty="0">
                <a:latin typeface="Arial Unicode MS" pitchFamily="34" charset="-128"/>
                <a:ea typeface="Arial Unicode MS" pitchFamily="34" charset="-128"/>
                <a:cs typeface="Arial Unicode MS" pitchFamily="34" charset="-128"/>
              </a:rPr>
              <a:t>MR or CT abdomen and pelvis </a:t>
            </a:r>
          </a:p>
        </p:txBody>
      </p:sp>
      <p:sp>
        <p:nvSpPr>
          <p:cNvPr id="31747" name="Text Box 5"/>
          <p:cNvSpPr txBox="1">
            <a:spLocks noChangeArrowheads="1"/>
          </p:cNvSpPr>
          <p:nvPr/>
        </p:nvSpPr>
        <p:spPr bwMode="auto">
          <a:xfrm>
            <a:off x="6186401" y="6096000"/>
            <a:ext cx="258929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eaLnBrk="1" hangingPunct="1">
              <a:defRPr sz="1200" b="0">
                <a:solidFill>
                  <a:srgbClr val="FFFFFF"/>
                </a:solidFill>
                <a:latin typeface="Verdana" pitchFamily="34" charset="0"/>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r>
              <a:rPr lang="en-US" altLang="en-US" dirty="0">
                <a:solidFill>
                  <a:srgbClr val="0070C0"/>
                </a:solidFill>
              </a:rPr>
              <a:t>Patel et al. </a:t>
            </a:r>
            <a:r>
              <a:rPr lang="en-US" altLang="en-US" dirty="0" err="1">
                <a:solidFill>
                  <a:srgbClr val="0070C0"/>
                </a:solidFill>
              </a:rPr>
              <a:t>Radiographics</a:t>
            </a:r>
            <a:r>
              <a:rPr lang="en-US" altLang="en-US" dirty="0">
                <a:solidFill>
                  <a:srgbClr val="0070C0"/>
                </a:solidFill>
              </a:rPr>
              <a:t> 2007</a:t>
            </a:r>
          </a:p>
        </p:txBody>
      </p:sp>
      <p:sp>
        <p:nvSpPr>
          <p:cNvPr id="11" name="Bent-Up Arrow 10"/>
          <p:cNvSpPr/>
          <p:nvPr/>
        </p:nvSpPr>
        <p:spPr>
          <a:xfrm flipH="1" flipV="1">
            <a:off x="609600" y="2819400"/>
            <a:ext cx="2514600" cy="609600"/>
          </a:xfrm>
          <a:prstGeom prst="bentUpArrow">
            <a:avLst/>
          </a:prstGeom>
          <a:solidFill>
            <a:schemeClr val="accent1">
              <a:lumMod val="9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000000"/>
              </a:solidFill>
            </a:endParaRPr>
          </a:p>
        </p:txBody>
      </p:sp>
      <p:sp>
        <p:nvSpPr>
          <p:cNvPr id="12" name="Bent-Up Arrow 11"/>
          <p:cNvSpPr/>
          <p:nvPr/>
        </p:nvSpPr>
        <p:spPr>
          <a:xfrm flipH="1">
            <a:off x="609600" y="4038600"/>
            <a:ext cx="3505200" cy="685800"/>
          </a:xfrm>
          <a:prstGeom prst="bentUpArrow">
            <a:avLst/>
          </a:prstGeom>
          <a:solidFill>
            <a:schemeClr val="accent1">
              <a:lumMod val="9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000000"/>
              </a:solidFill>
            </a:endParaRPr>
          </a:p>
        </p:txBody>
      </p:sp>
      <p:sp>
        <p:nvSpPr>
          <p:cNvPr id="13" name="Rectangle 12"/>
          <p:cNvSpPr/>
          <p:nvPr/>
        </p:nvSpPr>
        <p:spPr>
          <a:xfrm>
            <a:off x="762001" y="2286000"/>
            <a:ext cx="2408030" cy="460832"/>
          </a:xfrm>
          <a:prstGeom prst="rect">
            <a:avLst/>
          </a:prstGeom>
          <a:solidFill>
            <a:srgbClr val="FFFFFF"/>
          </a:solidFill>
          <a:ln>
            <a:solidFill>
              <a:srgbClr val="C00000"/>
            </a:solidFill>
          </a:ln>
        </p:spPr>
        <p:style>
          <a:lnRef idx="2">
            <a:schemeClr val="accent2"/>
          </a:lnRef>
          <a:fillRef idx="1">
            <a:schemeClr val="lt1"/>
          </a:fillRef>
          <a:effectRef idx="0">
            <a:schemeClr val="accent2"/>
          </a:effectRef>
          <a:fontRef idx="minor">
            <a:schemeClr val="dk1"/>
          </a:fontRef>
        </p:style>
        <p:txBody>
          <a:bodyPr wrap="none">
            <a:spAutoFit/>
          </a:bodyPr>
          <a:lstStyle/>
          <a:p>
            <a:pPr marL="342900" indent="-342900" algn="ctr">
              <a:lnSpc>
                <a:spcPct val="110000"/>
              </a:lnSpc>
              <a:spcBef>
                <a:spcPct val="20000"/>
              </a:spcBef>
            </a:pPr>
            <a:r>
              <a:rPr lang="en-US" sz="2400" b="0" dirty="0">
                <a:solidFill>
                  <a:srgbClr val="000000"/>
                </a:solidFill>
                <a:latin typeface="Verdana" pitchFamily="34" charset="0"/>
              </a:rPr>
              <a:t>Appendicitis +</a:t>
            </a:r>
          </a:p>
        </p:txBody>
      </p:sp>
      <p:sp>
        <p:nvSpPr>
          <p:cNvPr id="14" name="Rectangle 13"/>
          <p:cNvSpPr/>
          <p:nvPr/>
        </p:nvSpPr>
        <p:spPr>
          <a:xfrm>
            <a:off x="679388" y="4796968"/>
            <a:ext cx="2420855" cy="460832"/>
          </a:xfrm>
          <a:prstGeom prst="rect">
            <a:avLst/>
          </a:prstGeom>
          <a:solidFill>
            <a:srgbClr val="FFFFFF"/>
          </a:solidFill>
          <a:ln>
            <a:solidFill>
              <a:srgbClr val="C00000"/>
            </a:solidFill>
          </a:ln>
        </p:spPr>
        <p:style>
          <a:lnRef idx="2">
            <a:schemeClr val="accent2"/>
          </a:lnRef>
          <a:fillRef idx="1">
            <a:schemeClr val="lt1"/>
          </a:fillRef>
          <a:effectRef idx="0">
            <a:schemeClr val="accent2"/>
          </a:effectRef>
          <a:fontRef idx="minor">
            <a:schemeClr val="dk1"/>
          </a:fontRef>
        </p:style>
        <p:txBody>
          <a:bodyPr wrap="none">
            <a:spAutoFit/>
          </a:bodyPr>
          <a:lstStyle/>
          <a:p>
            <a:pPr marL="342900" indent="-342900" algn="ctr">
              <a:lnSpc>
                <a:spcPct val="110000"/>
              </a:lnSpc>
              <a:spcBef>
                <a:spcPct val="20000"/>
              </a:spcBef>
            </a:pPr>
            <a:r>
              <a:rPr lang="en-US" sz="2400" b="0" dirty="0">
                <a:solidFill>
                  <a:srgbClr val="000000"/>
                </a:solidFill>
                <a:latin typeface="Verdana" pitchFamily="34" charset="0"/>
              </a:rPr>
              <a:t>Appendicitis +</a:t>
            </a:r>
          </a:p>
        </p:txBody>
      </p:sp>
      <p:sp>
        <p:nvSpPr>
          <p:cNvPr id="15" name="Rectangle 14"/>
          <p:cNvSpPr/>
          <p:nvPr/>
        </p:nvSpPr>
        <p:spPr>
          <a:xfrm>
            <a:off x="457200" y="3505200"/>
            <a:ext cx="1410963" cy="460832"/>
          </a:xfrm>
          <a:prstGeom prst="rect">
            <a:avLst/>
          </a:prstGeom>
          <a:solidFill>
            <a:srgbClr val="FFFFFF"/>
          </a:solidFill>
          <a:ln>
            <a:solidFill>
              <a:schemeClr val="tx1"/>
            </a:solidFill>
          </a:ln>
        </p:spPr>
        <p:style>
          <a:lnRef idx="2">
            <a:schemeClr val="accent2"/>
          </a:lnRef>
          <a:fillRef idx="1">
            <a:schemeClr val="lt1"/>
          </a:fillRef>
          <a:effectRef idx="0">
            <a:schemeClr val="accent2"/>
          </a:effectRef>
          <a:fontRef idx="minor">
            <a:schemeClr val="dk1"/>
          </a:fontRef>
        </p:style>
        <p:txBody>
          <a:bodyPr wrap="none">
            <a:spAutoFit/>
          </a:bodyPr>
          <a:lstStyle/>
          <a:p>
            <a:pPr marL="342900" indent="-342900" algn="ctr">
              <a:lnSpc>
                <a:spcPct val="110000"/>
              </a:lnSpc>
              <a:spcBef>
                <a:spcPct val="20000"/>
              </a:spcBef>
            </a:pPr>
            <a:r>
              <a:rPr lang="en-US" sz="2400" b="0" dirty="0">
                <a:solidFill>
                  <a:srgbClr val="000000"/>
                </a:solidFill>
                <a:latin typeface="Verdana" pitchFamily="34" charset="0"/>
              </a:rPr>
              <a:t>Surgery</a:t>
            </a:r>
          </a:p>
        </p:txBody>
      </p:sp>
      <p:sp>
        <p:nvSpPr>
          <p:cNvPr id="17" name="Down Arrow 16"/>
          <p:cNvSpPr/>
          <p:nvPr/>
        </p:nvSpPr>
        <p:spPr>
          <a:xfrm>
            <a:off x="6172200" y="2095200"/>
            <a:ext cx="484187" cy="648000"/>
          </a:xfrm>
          <a:prstGeom prst="downArrow">
            <a:avLst/>
          </a:prstGeom>
          <a:solidFill>
            <a:schemeClr val="accent1">
              <a:lumMod val="9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18" name="Down Arrow 17"/>
          <p:cNvSpPr/>
          <p:nvPr/>
        </p:nvSpPr>
        <p:spPr>
          <a:xfrm>
            <a:off x="6172200" y="3581400"/>
            <a:ext cx="484187" cy="648000"/>
          </a:xfrm>
          <a:prstGeom prst="downArrow">
            <a:avLst/>
          </a:prstGeom>
          <a:solidFill>
            <a:schemeClr val="accent1">
              <a:lumMod val="9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19" name="Rectangle 18"/>
          <p:cNvSpPr/>
          <p:nvPr/>
        </p:nvSpPr>
        <p:spPr>
          <a:xfrm>
            <a:off x="6941951" y="3639195"/>
            <a:ext cx="1741182" cy="467051"/>
          </a:xfrm>
          <a:prstGeom prst="rect">
            <a:avLst/>
          </a:prstGeom>
          <a:solidFill>
            <a:srgbClr val="0070C0"/>
          </a:solidFill>
          <a:ln>
            <a:solidFill>
              <a:srgbClr val="FFFFFF"/>
            </a:solidFill>
          </a:ln>
        </p:spPr>
        <p:style>
          <a:lnRef idx="2">
            <a:schemeClr val="accent2"/>
          </a:lnRef>
          <a:fillRef idx="1">
            <a:schemeClr val="lt1"/>
          </a:fillRef>
          <a:effectRef idx="0">
            <a:schemeClr val="accent2"/>
          </a:effectRef>
          <a:fontRef idx="minor">
            <a:schemeClr val="dk1"/>
          </a:fontRef>
        </p:style>
        <p:txBody>
          <a:bodyPr wrap="none">
            <a:spAutoFit/>
          </a:bodyPr>
          <a:lstStyle/>
          <a:p>
            <a:pPr marL="342900" indent="-342900" algn="ctr">
              <a:lnSpc>
                <a:spcPct val="110000"/>
              </a:lnSpc>
              <a:spcBef>
                <a:spcPct val="20000"/>
              </a:spcBef>
              <a:defRPr/>
            </a:pPr>
            <a:r>
              <a:rPr lang="en-US" sz="2400" dirty="0">
                <a:solidFill>
                  <a:schemeClr val="bg1"/>
                </a:solidFill>
              </a:rPr>
              <a:t>If Negative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38800" y="1295400"/>
            <a:ext cx="3352800" cy="4800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32770" name="Rectangle 2"/>
          <p:cNvSpPr>
            <a:spLocks noGrp="1" noChangeArrowheads="1"/>
          </p:cNvSpPr>
          <p:nvPr>
            <p:ph type="title"/>
          </p:nvPr>
        </p:nvSpPr>
        <p:spPr>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lang="en-US" altLang="en-US" dirty="0">
                <a:latin typeface="Arial Unicode MS" panose="020B0604020202020204" pitchFamily="34" charset="-128"/>
                <a:ea typeface="Arial Unicode MS" panose="020B0604020202020204" pitchFamily="34" charset="-128"/>
                <a:cs typeface="Arial Unicode MS" panose="020B0604020202020204" pitchFamily="34" charset="-128"/>
              </a:rPr>
              <a:t>CT for Appendicitis</a:t>
            </a:r>
          </a:p>
        </p:txBody>
      </p:sp>
      <p:sp>
        <p:nvSpPr>
          <p:cNvPr id="44034" name="Rectangle 3"/>
          <p:cNvSpPr>
            <a:spLocks noGrp="1" noChangeArrowheads="1"/>
          </p:cNvSpPr>
          <p:nvPr>
            <p:ph idx="1"/>
          </p:nvPr>
        </p:nvSpPr>
        <p:spPr>
          <a:xfrm>
            <a:off x="238820" y="1077268"/>
            <a:ext cx="5364162" cy="5257800"/>
          </a:xfrm>
        </p:spPr>
        <p:txBody>
          <a:bodyPr>
            <a:normAutofit/>
          </a:bodyPr>
          <a:lstStyle/>
          <a:p>
            <a:pPr eaLnBrk="1" hangingPunct="1">
              <a:defRPr/>
            </a:pPr>
            <a:r>
              <a:rPr lang="en-US" sz="2000" dirty="0">
                <a:latin typeface="Arial Unicode MS" panose="020B0604020202020204" pitchFamily="34" charset="-128"/>
                <a:ea typeface="Arial Unicode MS" panose="020B0604020202020204" pitchFamily="34" charset="-128"/>
                <a:cs typeface="Arial Unicode MS" panose="020B0604020202020204" pitchFamily="34" charset="-128"/>
              </a:rPr>
              <a:t>Same rules for localizer radiographs </a:t>
            </a:r>
          </a:p>
          <a:p>
            <a:pPr marL="0" indent="0" eaLnBrk="1" hangingPunct="1">
              <a:spcAft>
                <a:spcPts val="1200"/>
              </a:spcAft>
              <a:buFontTx/>
              <a:buNone/>
              <a:defRPr/>
            </a:pPr>
            <a:r>
              <a:rPr lang="en-US" sz="2000" dirty="0">
                <a:latin typeface="Arial Unicode MS" panose="020B0604020202020204" pitchFamily="34" charset="-128"/>
                <a:ea typeface="Arial Unicode MS" panose="020B0604020202020204" pitchFamily="34" charset="-128"/>
                <a:cs typeface="Arial Unicode MS" panose="020B0604020202020204" pitchFamily="34" charset="-128"/>
              </a:rPr>
              <a:t>          as for kidney stones</a:t>
            </a:r>
          </a:p>
          <a:p>
            <a:pPr eaLnBrk="1" hangingPunct="1">
              <a:spcAft>
                <a:spcPts val="300"/>
              </a:spcAft>
              <a:defRPr/>
            </a:pPr>
            <a:r>
              <a:rPr lang="en-US" sz="2000" dirty="0">
                <a:latin typeface="Arial Unicode MS" panose="020B0604020202020204" pitchFamily="34" charset="-128"/>
                <a:ea typeface="Arial Unicode MS" panose="020B0604020202020204" pitchFamily="34" charset="-128"/>
                <a:cs typeface="Arial Unicode MS" panose="020B0604020202020204" pitchFamily="34" charset="-128"/>
              </a:rPr>
              <a:t>Transverse CT images</a:t>
            </a:r>
          </a:p>
          <a:p>
            <a:pPr eaLnBrk="1" hangingPunct="1">
              <a:spcAft>
                <a:spcPts val="300"/>
              </a:spcAft>
              <a:defRPr/>
            </a:pPr>
            <a:r>
              <a:rPr lang="en-US" sz="2000" dirty="0">
                <a:latin typeface="Arial Unicode MS" panose="020B0604020202020204" pitchFamily="34" charset="-128"/>
                <a:ea typeface="Arial Unicode MS" panose="020B0604020202020204" pitchFamily="34" charset="-128"/>
                <a:cs typeface="Arial Unicode MS" panose="020B0604020202020204" pitchFamily="34" charset="-128"/>
              </a:rPr>
              <a:t>Single phase only</a:t>
            </a:r>
          </a:p>
          <a:p>
            <a:pPr eaLnBrk="1" hangingPunct="1">
              <a:spcAft>
                <a:spcPts val="300"/>
              </a:spcAft>
              <a:defRPr/>
            </a:pPr>
            <a:r>
              <a:rPr lang="en-US" sz="2000" dirty="0">
                <a:latin typeface="Arial Unicode MS" panose="020B0604020202020204" pitchFamily="34" charset="-128"/>
                <a:ea typeface="Arial Unicode MS" panose="020B0604020202020204" pitchFamily="34" charset="-128"/>
                <a:cs typeface="Arial Unicode MS" panose="020B0604020202020204" pitchFamily="34" charset="-128"/>
              </a:rPr>
              <a:t>NO Dual pass please</a:t>
            </a:r>
          </a:p>
          <a:p>
            <a:pPr eaLnBrk="1" hangingPunct="1">
              <a:spcAft>
                <a:spcPts val="300"/>
              </a:spcAft>
              <a:defRPr/>
            </a:pPr>
            <a:r>
              <a:rPr lang="en-US" sz="2000" dirty="0">
                <a:latin typeface="Arial Unicode MS" panose="020B0604020202020204" pitchFamily="34" charset="-128"/>
                <a:ea typeface="Arial Unicode MS" panose="020B0604020202020204" pitchFamily="34" charset="-128"/>
                <a:cs typeface="Arial Unicode MS" panose="020B0604020202020204" pitchFamily="34" charset="-128"/>
              </a:rPr>
              <a:t>Restrict scan coverage </a:t>
            </a:r>
          </a:p>
          <a:p>
            <a:pPr eaLnBrk="1" hangingPunct="1">
              <a:spcAft>
                <a:spcPts val="300"/>
              </a:spcAft>
              <a:defRPr/>
            </a:pPr>
            <a:r>
              <a:rPr lang="en-US" sz="2000" dirty="0">
                <a:latin typeface="Arial Unicode MS" panose="020B0604020202020204" pitchFamily="34" charset="-128"/>
                <a:ea typeface="Arial Unicode MS" panose="020B0604020202020204" pitchFamily="34" charset="-128"/>
                <a:cs typeface="Arial Unicode MS" panose="020B0604020202020204" pitchFamily="34" charset="-128"/>
              </a:rPr>
              <a:t>120 kV generally</a:t>
            </a:r>
          </a:p>
          <a:p>
            <a:pPr eaLnBrk="1" hangingPunct="1">
              <a:spcAft>
                <a:spcPts val="300"/>
              </a:spcAft>
              <a:defRPr/>
            </a:pPr>
            <a:r>
              <a:rPr lang="en-US" sz="2000" dirty="0">
                <a:latin typeface="Arial Unicode MS" panose="020B0604020202020204" pitchFamily="34" charset="-128"/>
                <a:ea typeface="Arial Unicode MS" panose="020B0604020202020204" pitchFamily="34" charset="-128"/>
                <a:cs typeface="Arial Unicode MS" panose="020B0604020202020204" pitchFamily="34" charset="-128"/>
              </a:rPr>
              <a:t>Apply AEC</a:t>
            </a:r>
          </a:p>
          <a:p>
            <a:pPr eaLnBrk="1" hangingPunct="1">
              <a:spcAft>
                <a:spcPts val="300"/>
              </a:spcAft>
              <a:defRPr/>
            </a:pPr>
            <a:r>
              <a:rPr lang="en-US" sz="2000" dirty="0">
                <a:latin typeface="Arial Unicode MS" panose="020B0604020202020204" pitchFamily="34" charset="-128"/>
                <a:ea typeface="Arial Unicode MS" panose="020B0604020202020204" pitchFamily="34" charset="-128"/>
                <a:cs typeface="Arial Unicode MS" panose="020B0604020202020204" pitchFamily="34" charset="-128"/>
              </a:rPr>
              <a:t>Non-overlapping pitch  </a:t>
            </a:r>
          </a:p>
          <a:p>
            <a:pPr eaLnBrk="1" hangingPunct="1">
              <a:spcAft>
                <a:spcPts val="300"/>
              </a:spcAft>
              <a:defRPr/>
            </a:pPr>
            <a:r>
              <a:rPr lang="en-US" sz="2000" dirty="0">
                <a:latin typeface="Arial Unicode MS" panose="020B0604020202020204" pitchFamily="34" charset="-128"/>
                <a:ea typeface="Arial Unicode MS" panose="020B0604020202020204" pitchFamily="34" charset="-128"/>
                <a:cs typeface="Arial Unicode MS" panose="020B0604020202020204" pitchFamily="34" charset="-128"/>
              </a:rPr>
              <a:t>Wider beam collimation</a:t>
            </a:r>
          </a:p>
          <a:p>
            <a:pPr eaLnBrk="1" hangingPunct="1">
              <a:spcAft>
                <a:spcPts val="300"/>
              </a:spcAft>
              <a:defRPr/>
            </a:pPr>
            <a:r>
              <a:rPr lang="en-US" sz="2000" dirty="0">
                <a:latin typeface="Arial Unicode MS" panose="020B0604020202020204" pitchFamily="34" charset="-128"/>
                <a:ea typeface="Arial Unicode MS" panose="020B0604020202020204" pitchFamily="34" charset="-128"/>
                <a:cs typeface="Arial Unicode MS" panose="020B0604020202020204" pitchFamily="34" charset="-128"/>
              </a:rPr>
              <a:t>When available apply iterative reconstructions to enable additional radiation dose reduction </a:t>
            </a:r>
          </a:p>
          <a:p>
            <a:pPr eaLnBrk="1" hangingPunct="1">
              <a:defRPr/>
            </a:pPr>
            <a:endParaRPr lang="en-US" sz="2000" dirty="0">
              <a:latin typeface="Arial Unicode MS" panose="020B0604020202020204" pitchFamily="34" charset="-128"/>
              <a:ea typeface="Arial Unicode MS" panose="020B0604020202020204" pitchFamily="34" charset="-128"/>
              <a:cs typeface="Arial Unicode MS" panose="020B0604020202020204" pitchFamily="34" charset="-128"/>
            </a:endParaRPr>
          </a:p>
          <a:p>
            <a:pPr eaLnBrk="1" hangingPunct="1">
              <a:defRPr/>
            </a:pPr>
            <a:endParaRPr lang="en-US" sz="20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grpSp>
        <p:nvGrpSpPr>
          <p:cNvPr id="2" name="Group 1"/>
          <p:cNvGrpSpPr/>
          <p:nvPr/>
        </p:nvGrpSpPr>
        <p:grpSpPr>
          <a:xfrm>
            <a:off x="5975400" y="1771800"/>
            <a:ext cx="2772641" cy="3894900"/>
            <a:chOff x="5943600" y="838200"/>
            <a:chExt cx="3200400" cy="4495800"/>
          </a:xfrm>
        </p:grpSpPr>
        <p:pic>
          <p:nvPicPr>
            <p:cNvPr id="32772" name="Picture 5" descr="STIR with arrow fluid filled appx fetus 15 week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3600" y="838200"/>
              <a:ext cx="3200400" cy="22328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32773" name="Picture 8" descr="t2 fluid filled appx fetus 15 week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43600" y="3048000"/>
              <a:ext cx="3200400" cy="22860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lang="en-US" dirty="0">
                <a:latin typeface="Arial Unicode MS" panose="020B0604020202020204" pitchFamily="34" charset="-128"/>
                <a:ea typeface="Arial Unicode MS" panose="020B0604020202020204" pitchFamily="34" charset="-128"/>
                <a:cs typeface="Arial Unicode MS" panose="020B0604020202020204" pitchFamily="34" charset="-128"/>
              </a:rPr>
              <a:t>Precautions for pregnant patients  </a:t>
            </a:r>
          </a:p>
        </p:txBody>
      </p:sp>
      <p:sp>
        <p:nvSpPr>
          <p:cNvPr id="33795" name="Rectangle 3"/>
          <p:cNvSpPr>
            <a:spLocks noGrp="1" noChangeArrowheads="1"/>
          </p:cNvSpPr>
          <p:nvPr>
            <p:ph idx="1"/>
          </p:nvPr>
        </p:nvSpPr>
        <p:spPr>
          <a:xfrm>
            <a:off x="228600" y="1295400"/>
            <a:ext cx="8610600" cy="4572000"/>
          </a:xfrm>
        </p:spPr>
        <p:txBody>
          <a:bodyPr/>
          <a:lstStyle/>
          <a:p>
            <a:pPr eaLnBrk="1" hangingPunct="1">
              <a:lnSpc>
                <a:spcPct val="120000"/>
              </a:lnSpc>
            </a:pPr>
            <a:r>
              <a:rPr lang="en-US" altLang="en-US" sz="2400" dirty="0">
                <a:latin typeface="Arial Unicode MS" panose="020B0604020202020204" pitchFamily="34" charset="-128"/>
                <a:ea typeface="Arial Unicode MS" panose="020B0604020202020204" pitchFamily="34" charset="-128"/>
                <a:cs typeface="Arial Unicode MS" panose="020B0604020202020204" pitchFamily="34" charset="-128"/>
              </a:rPr>
              <a:t>There should be a sign in each radiology waiting area</a:t>
            </a:r>
          </a:p>
          <a:p>
            <a:pPr eaLnBrk="1" hangingPunct="1">
              <a:lnSpc>
                <a:spcPct val="120000"/>
              </a:lnSpc>
              <a:spcAft>
                <a:spcPts val="1200"/>
              </a:spcAft>
              <a:buFontTx/>
              <a:buNone/>
            </a:pPr>
            <a:r>
              <a:rPr lang="en-US" altLang="en-US" sz="2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ja-JP" altLang="en-US" sz="2400" dirty="0">
                <a:latin typeface="Arial Unicode MS" panose="020B0604020202020204" pitchFamily="34" charset="-128"/>
                <a:ea typeface="Arial Unicode MS" panose="020B0604020202020204" pitchFamily="34" charset="-128"/>
                <a:cs typeface="Arial Unicode MS" panose="020B0604020202020204" pitchFamily="34" charset="-128"/>
              </a:rPr>
              <a:t>“</a:t>
            </a:r>
            <a:r>
              <a:rPr lang="en-US" altLang="ja-JP" sz="2400" dirty="0">
                <a:latin typeface="Arial Unicode MS" panose="020B0604020202020204" pitchFamily="34" charset="-128"/>
                <a:ea typeface="Arial Unicode MS" panose="020B0604020202020204" pitchFamily="34" charset="-128"/>
                <a:cs typeface="Arial Unicode MS" panose="020B0604020202020204" pitchFamily="34" charset="-128"/>
              </a:rPr>
              <a:t>Notify technologist if you think you are pregnant.</a:t>
            </a:r>
            <a:r>
              <a:rPr lang="ja-JP" altLang="en-US" sz="2400" dirty="0">
                <a:latin typeface="Arial Unicode MS" panose="020B0604020202020204" pitchFamily="34" charset="-128"/>
                <a:ea typeface="Arial Unicode MS" panose="020B0604020202020204" pitchFamily="34" charset="-128"/>
                <a:cs typeface="Arial Unicode MS" panose="020B0604020202020204" pitchFamily="34" charset="-128"/>
              </a:rPr>
              <a:t>”</a:t>
            </a:r>
            <a:endParaRPr lang="en-US" altLang="en-US" sz="2400" dirty="0">
              <a:latin typeface="Arial Unicode MS" panose="020B0604020202020204" pitchFamily="34" charset="-128"/>
              <a:ea typeface="Arial Unicode MS" panose="020B0604020202020204" pitchFamily="34" charset="-128"/>
              <a:cs typeface="Arial Unicode MS" panose="020B0604020202020204" pitchFamily="34" charset="-128"/>
            </a:endParaRPr>
          </a:p>
          <a:p>
            <a:pPr eaLnBrk="1" hangingPunct="1">
              <a:lnSpc>
                <a:spcPct val="120000"/>
              </a:lnSpc>
            </a:pPr>
            <a:r>
              <a:rPr lang="en-US" altLang="en-US" sz="2400" dirty="0">
                <a:latin typeface="Arial Unicode MS" panose="020B0604020202020204" pitchFamily="34" charset="-128"/>
                <a:ea typeface="Arial Unicode MS" panose="020B0604020202020204" pitchFamily="34" charset="-128"/>
                <a:cs typeface="Arial Unicode MS" panose="020B0604020202020204" pitchFamily="34" charset="-128"/>
              </a:rPr>
              <a:t>Before CT: </a:t>
            </a:r>
          </a:p>
          <a:p>
            <a:pPr lvl="1" eaLnBrk="1" hangingPunct="1">
              <a:lnSpc>
                <a:spcPct val="120000"/>
              </a:lnSpc>
              <a:spcAft>
                <a:spcPts val="1200"/>
              </a:spcAft>
            </a:pPr>
            <a:r>
              <a:rPr lang="en-US" altLang="en-US" sz="2200" dirty="0">
                <a:latin typeface="Arial Unicode MS" panose="020B0604020202020204" pitchFamily="34" charset="-128"/>
                <a:ea typeface="Arial Unicode MS" panose="020B0604020202020204" pitchFamily="34" charset="-128"/>
                <a:cs typeface="Arial Unicode MS" panose="020B0604020202020204" pitchFamily="34" charset="-128"/>
              </a:rPr>
              <a:t>Radiographers must ask each </a:t>
            </a:r>
            <a:br>
              <a:rPr lang="en-US" altLang="en-US" sz="2200" dirty="0">
                <a:latin typeface="Arial Unicode MS" panose="020B0604020202020204" pitchFamily="34" charset="-128"/>
                <a:ea typeface="Arial Unicode MS" panose="020B0604020202020204" pitchFamily="34" charset="-128"/>
                <a:cs typeface="Arial Unicode MS" panose="020B0604020202020204" pitchFamily="34" charset="-128"/>
              </a:rPr>
            </a:br>
            <a:r>
              <a:rPr lang="en-US" altLang="en-US" sz="2200" dirty="0">
                <a:latin typeface="Arial Unicode MS" panose="020B0604020202020204" pitchFamily="34" charset="-128"/>
                <a:ea typeface="Arial Unicode MS" panose="020B0604020202020204" pitchFamily="34" charset="-128"/>
                <a:cs typeface="Arial Unicode MS" panose="020B0604020202020204" pitchFamily="34" charset="-128"/>
              </a:rPr>
              <a:t>woman of childbearing age if </a:t>
            </a:r>
            <a:br>
              <a:rPr lang="en-US" altLang="en-US" sz="2200" dirty="0">
                <a:latin typeface="Arial Unicode MS" panose="020B0604020202020204" pitchFamily="34" charset="-128"/>
                <a:ea typeface="Arial Unicode MS" panose="020B0604020202020204" pitchFamily="34" charset="-128"/>
                <a:cs typeface="Arial Unicode MS" panose="020B0604020202020204" pitchFamily="34" charset="-128"/>
              </a:rPr>
            </a:br>
            <a:r>
              <a:rPr lang="en-US" altLang="en-US" sz="2200" dirty="0">
                <a:latin typeface="Arial Unicode MS" panose="020B0604020202020204" pitchFamily="34" charset="-128"/>
                <a:ea typeface="Arial Unicode MS" panose="020B0604020202020204" pitchFamily="34" charset="-128"/>
                <a:cs typeface="Arial Unicode MS" panose="020B0604020202020204" pitchFamily="34" charset="-128"/>
              </a:rPr>
              <a:t>she thinks she might be pregnant</a:t>
            </a:r>
          </a:p>
          <a:p>
            <a:pPr eaLnBrk="1" hangingPunct="1">
              <a:lnSpc>
                <a:spcPct val="120000"/>
              </a:lnSpc>
            </a:pPr>
            <a:r>
              <a:rPr lang="en-US" altLang="en-US" sz="2400" dirty="0">
                <a:latin typeface="Arial Unicode MS" panose="020B0604020202020204" pitchFamily="34" charset="-128"/>
                <a:ea typeface="Arial Unicode MS" panose="020B0604020202020204" pitchFamily="34" charset="-128"/>
                <a:cs typeface="Arial Unicode MS" panose="020B0604020202020204" pitchFamily="34" charset="-128"/>
              </a:rPr>
              <a:t>Fetal dose must be minimized </a:t>
            </a:r>
            <a:br>
              <a:rPr lang="en-US" altLang="en-US" sz="2400" dirty="0">
                <a:latin typeface="Arial Unicode MS" panose="020B0604020202020204" pitchFamily="34" charset="-128"/>
                <a:ea typeface="Arial Unicode MS" panose="020B0604020202020204" pitchFamily="34" charset="-128"/>
                <a:cs typeface="Arial Unicode MS" panose="020B0604020202020204" pitchFamily="34" charset="-128"/>
              </a:rPr>
            </a:br>
            <a:r>
              <a:rPr lang="en-US" altLang="en-US" sz="2400" dirty="0">
                <a:latin typeface="Arial Unicode MS" panose="020B0604020202020204" pitchFamily="34" charset="-128"/>
                <a:ea typeface="Arial Unicode MS" panose="020B0604020202020204" pitchFamily="34" charset="-128"/>
                <a:cs typeface="Arial Unicode MS" panose="020B0604020202020204" pitchFamily="34" charset="-128"/>
              </a:rPr>
              <a:t>without affecting diagnostic </a:t>
            </a:r>
            <a:br>
              <a:rPr lang="en-US" altLang="en-US" sz="2400" dirty="0">
                <a:latin typeface="Arial Unicode MS" panose="020B0604020202020204" pitchFamily="34" charset="-128"/>
                <a:ea typeface="Arial Unicode MS" panose="020B0604020202020204" pitchFamily="34" charset="-128"/>
                <a:cs typeface="Arial Unicode MS" panose="020B0604020202020204" pitchFamily="34" charset="-128"/>
              </a:rPr>
            </a:br>
            <a:r>
              <a:rPr lang="en-US" altLang="en-US" sz="2400" dirty="0">
                <a:latin typeface="Arial Unicode MS" panose="020B0604020202020204" pitchFamily="34" charset="-128"/>
                <a:ea typeface="Arial Unicode MS" panose="020B0604020202020204" pitchFamily="34" charset="-128"/>
                <a:cs typeface="Arial Unicode MS" panose="020B0604020202020204" pitchFamily="34" charset="-128"/>
              </a:rPr>
              <a:t>image quality</a:t>
            </a:r>
          </a:p>
          <a:p>
            <a:pPr eaLnBrk="1" hangingPunct="1">
              <a:lnSpc>
                <a:spcPct val="120000"/>
              </a:lnSpc>
            </a:pPr>
            <a:endParaRPr lang="en-US" altLang="en-US" sz="24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57800" y="2514600"/>
            <a:ext cx="3651147" cy="2590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noFill/>
          <a:ln w="9525">
            <a:noFill/>
            <a:miter lim="800000"/>
            <a:headEnd/>
            <a:tailEnd/>
          </a:ln>
          <a:effectLst/>
        </p:spPr>
        <p:txBody>
          <a:bodyPr vert="horz" wrap="square" lIns="91440" tIns="45720" rIns="91440" bIns="45720" numCol="1" anchor="ctr" anchorCtr="0" compatLnSpc="1">
            <a:prstTxWarp prst="textNoShape">
              <a:avLst/>
            </a:prstTxWarp>
          </a:bodyPr>
          <a:lstStyle/>
          <a:p>
            <a:r>
              <a:rPr lang="en-US" altLang="en-US" dirty="0">
                <a:latin typeface="Arial Unicode MS" pitchFamily="34" charset="-128"/>
                <a:ea typeface="Arial Unicode MS" pitchFamily="34" charset="-128"/>
                <a:cs typeface="Arial Unicode MS" pitchFamily="34" charset="-128"/>
              </a:rPr>
              <a:t>Quantitative Measures</a:t>
            </a:r>
          </a:p>
        </p:txBody>
      </p:sp>
      <p:sp>
        <p:nvSpPr>
          <p:cNvPr id="4099" name="Rectangle 3"/>
          <p:cNvSpPr>
            <a:spLocks noGrp="1" noChangeArrowheads="1"/>
          </p:cNvSpPr>
          <p:nvPr>
            <p:ph idx="1"/>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spcAft>
                <a:spcPts val="600"/>
              </a:spcAft>
            </a:pPr>
            <a:r>
              <a:rPr lang="en-US" altLang="en-US" sz="2400" kern="1200" dirty="0">
                <a:latin typeface="Arial Unicode MS" pitchFamily="34" charset="-128"/>
                <a:ea typeface="Arial Unicode MS" pitchFamily="34" charset="-128"/>
                <a:cs typeface="Arial Unicode MS" pitchFamily="34" charset="-128"/>
              </a:rPr>
              <a:t>X-rays ionize atoms and molecules in human tissues by deposition of energy</a:t>
            </a:r>
          </a:p>
          <a:p>
            <a:pPr lvl="1">
              <a:spcAft>
                <a:spcPts val="300"/>
              </a:spcAft>
            </a:pPr>
            <a:r>
              <a:rPr lang="en-US" altLang="en-US" sz="2200" u="sng" kern="1200" dirty="0">
                <a:latin typeface="Arial Unicode MS" pitchFamily="34" charset="-128"/>
                <a:ea typeface="Arial Unicode MS" pitchFamily="34" charset="-128"/>
                <a:cs typeface="Arial Unicode MS" pitchFamily="34" charset="-128"/>
              </a:rPr>
              <a:t>Absorbed dose:</a:t>
            </a:r>
            <a:r>
              <a:rPr lang="en-US" altLang="en-US" sz="2200" kern="1200" dirty="0">
                <a:latin typeface="Arial Unicode MS" pitchFamily="34" charset="-128"/>
                <a:ea typeface="Arial Unicode MS" pitchFamily="34" charset="-128"/>
                <a:cs typeface="Arial Unicode MS" pitchFamily="34" charset="-128"/>
              </a:rPr>
              <a:t> Quantity of energy deposited locally in an organ by radiation from any source</a:t>
            </a:r>
          </a:p>
          <a:p>
            <a:pPr lvl="1">
              <a:spcAft>
                <a:spcPts val="300"/>
              </a:spcAft>
            </a:pPr>
            <a:r>
              <a:rPr lang="en-US" altLang="en-US" sz="2200" u="sng" kern="1200" dirty="0">
                <a:latin typeface="Arial Unicode MS" pitchFamily="34" charset="-128"/>
                <a:ea typeface="Arial Unicode MS" pitchFamily="34" charset="-128"/>
                <a:cs typeface="Arial Unicode MS" pitchFamily="34" charset="-128"/>
              </a:rPr>
              <a:t>Equivalent dose:</a:t>
            </a:r>
            <a:r>
              <a:rPr lang="en-US" altLang="en-US" sz="2200" kern="1200" dirty="0">
                <a:latin typeface="Arial Unicode MS" pitchFamily="34" charset="-128"/>
                <a:ea typeface="Arial Unicode MS" pitchFamily="34" charset="-128"/>
                <a:cs typeface="Arial Unicode MS" pitchFamily="34" charset="-128"/>
              </a:rPr>
              <a:t> Product of averaged absorbed dose in an organ and radiation weighting factor</a:t>
            </a:r>
          </a:p>
          <a:p>
            <a:pPr lvl="1">
              <a:spcAft>
                <a:spcPts val="300"/>
              </a:spcAft>
            </a:pPr>
            <a:r>
              <a:rPr lang="en-US" altLang="en-US" sz="2200" u="sng" kern="1200" dirty="0">
                <a:latin typeface="Arial Unicode MS" pitchFamily="34" charset="-128"/>
                <a:ea typeface="Arial Unicode MS" pitchFamily="34" charset="-128"/>
                <a:cs typeface="Arial Unicode MS" pitchFamily="34" charset="-128"/>
              </a:rPr>
              <a:t>Effective dose:</a:t>
            </a:r>
            <a:r>
              <a:rPr lang="en-US" altLang="en-US" sz="2200" kern="1200" dirty="0">
                <a:latin typeface="Arial Unicode MS" pitchFamily="34" charset="-128"/>
                <a:ea typeface="Arial Unicode MS" pitchFamily="34" charset="-128"/>
                <a:cs typeface="Arial Unicode MS" pitchFamily="34" charset="-128"/>
              </a:rPr>
              <a:t> Sum of products of equivalent doses for irradiated tissues/organs and suitable tissue - weighting factor (risk estimate)</a:t>
            </a:r>
          </a:p>
          <a:p>
            <a:pPr>
              <a:spcAft>
                <a:spcPts val="1200"/>
              </a:spcAft>
            </a:pPr>
            <a:endParaRPr lang="en-US" altLang="en-US" sz="2400" kern="12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82575" y="152400"/>
            <a:ext cx="8534400" cy="1219200"/>
          </a:xfrm>
          <a:noFill/>
          <a:ln w="9525">
            <a:noFill/>
            <a:miter lim="800000"/>
            <a:headEnd/>
            <a:tailEnd/>
          </a:ln>
          <a:effectLst/>
        </p:spPr>
        <p:txBody>
          <a:bodyPr vert="horz" wrap="square" lIns="91440" tIns="45720" rIns="91440" bIns="45720" numCol="1" anchor="ctr" anchorCtr="0" compatLnSpc="1">
            <a:prstTxWarp prst="textNoShape">
              <a:avLst/>
            </a:prstTxWarp>
            <a:normAutofit fontScale="90000"/>
          </a:bodyPr>
          <a:lstStyle/>
          <a:p>
            <a:pPr eaLnBrk="1" hangingPunct="1"/>
            <a:r>
              <a:rPr lang="en-US" sz="4000" dirty="0">
                <a:latin typeface="Arial Unicode MS" panose="020B0604020202020204" pitchFamily="34" charset="-128"/>
                <a:ea typeface="Arial Unicode MS" panose="020B0604020202020204" pitchFamily="34" charset="-128"/>
                <a:cs typeface="Arial Unicode MS" panose="020B0604020202020204" pitchFamily="34" charset="-128"/>
              </a:rPr>
              <a:t>Estimation and documentation of fetal exposure</a:t>
            </a:r>
          </a:p>
        </p:txBody>
      </p:sp>
      <p:sp>
        <p:nvSpPr>
          <p:cNvPr id="34819" name="Rectangle 3"/>
          <p:cNvSpPr>
            <a:spLocks noGrp="1" noChangeArrowheads="1"/>
          </p:cNvSpPr>
          <p:nvPr>
            <p:ph idx="1"/>
          </p:nvPr>
        </p:nvSpPr>
        <p:spPr>
          <a:xfrm>
            <a:off x="251520" y="1676400"/>
            <a:ext cx="8712968" cy="4806325"/>
          </a:xfrm>
          <a:noFill/>
          <a:ln w="9525">
            <a:noFill/>
            <a:miter lim="800000"/>
            <a:headEnd/>
            <a:tailEnd/>
          </a:ln>
          <a:effectLst/>
        </p:spPr>
        <p:txBody>
          <a:bodyPr vert="horz" wrap="square" lIns="91440" tIns="45720" rIns="91440" bIns="45720" numCol="1" anchor="t" anchorCtr="0" compatLnSpc="1">
            <a:prstTxWarp prst="textNoShape">
              <a:avLst/>
            </a:prstTxWarp>
          </a:bodyPr>
          <a:lstStyle/>
          <a:p>
            <a:pPr eaLnBrk="1" hangingPunct="1">
              <a:lnSpc>
                <a:spcPct val="120000"/>
              </a:lnSpc>
              <a:spcAft>
                <a:spcPts val="1200"/>
              </a:spcAft>
            </a:pPr>
            <a:r>
              <a:rPr lang="en-US" altLang="en-US" sz="2400" dirty="0">
                <a:latin typeface="Arial Unicode MS" panose="020B0604020202020204" pitchFamily="34" charset="-128"/>
                <a:ea typeface="Arial Unicode MS" panose="020B0604020202020204" pitchFamily="34" charset="-128"/>
                <a:cs typeface="Arial Unicode MS" panose="020B0604020202020204" pitchFamily="34" charset="-128"/>
              </a:rPr>
              <a:t>Technologist should notify appropriate radiologist when imaging is performed on a pregnant patient</a:t>
            </a:r>
          </a:p>
          <a:p>
            <a:pPr eaLnBrk="1" hangingPunct="1">
              <a:lnSpc>
                <a:spcPct val="120000"/>
              </a:lnSpc>
              <a:spcAft>
                <a:spcPts val="1200"/>
              </a:spcAft>
            </a:pPr>
            <a:r>
              <a:rPr lang="en-US" altLang="en-US" sz="2400" dirty="0">
                <a:latin typeface="Arial Unicode MS" panose="020B0604020202020204" pitchFamily="34" charset="-128"/>
                <a:ea typeface="Arial Unicode MS" panose="020B0604020202020204" pitchFamily="34" charset="-128"/>
                <a:cs typeface="Arial Unicode MS" panose="020B0604020202020204" pitchFamily="34" charset="-128"/>
              </a:rPr>
              <a:t>Radiation safety officer/medical physicist should estimate and document fetal radiation dose</a:t>
            </a:r>
          </a:p>
          <a:p>
            <a:pPr eaLnBrk="1" hangingPunct="1">
              <a:lnSpc>
                <a:spcPct val="120000"/>
              </a:lnSpc>
              <a:spcAft>
                <a:spcPts val="1200"/>
              </a:spcAft>
            </a:pPr>
            <a:r>
              <a:rPr lang="en-US" altLang="en-US" sz="2400" dirty="0">
                <a:latin typeface="Arial Unicode MS" panose="020B0604020202020204" pitchFamily="34" charset="-128"/>
                <a:ea typeface="Arial Unicode MS" panose="020B0604020202020204" pitchFamily="34" charset="-128"/>
                <a:cs typeface="Arial Unicode MS" panose="020B0604020202020204" pitchFamily="34" charset="-128"/>
              </a:rPr>
              <a:t>Referring physician and patient must be advised about fetal exposure</a:t>
            </a:r>
          </a:p>
          <a:p>
            <a:pPr eaLnBrk="1" hangingPunct="1">
              <a:lnSpc>
                <a:spcPct val="120000"/>
              </a:lnSpc>
              <a:spcAft>
                <a:spcPts val="1200"/>
              </a:spcAft>
            </a:pPr>
            <a:endParaRPr lang="en-US" altLang="en-US" sz="24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lang="en-US" dirty="0">
                <a:latin typeface="Arial Unicode MS" panose="020B0604020202020204" pitchFamily="34" charset="-128"/>
                <a:ea typeface="Arial Unicode MS" panose="020B0604020202020204" pitchFamily="34" charset="-128"/>
                <a:cs typeface="Arial Unicode MS" panose="020B0604020202020204" pitchFamily="34" charset="-128"/>
              </a:rPr>
              <a:t>Assurance and Counseling</a:t>
            </a:r>
          </a:p>
        </p:txBody>
      </p:sp>
      <p:sp>
        <p:nvSpPr>
          <p:cNvPr id="35843" name="Rectangle 3"/>
          <p:cNvSpPr>
            <a:spLocks noGrp="1" noChangeArrowheads="1"/>
          </p:cNvSpPr>
          <p:nvPr>
            <p:ph idx="1"/>
          </p:nvPr>
        </p:nvSpPr>
        <p:spPr>
          <a:xfrm>
            <a:off x="274638" y="1524000"/>
            <a:ext cx="4678362" cy="4572000"/>
          </a:xfrm>
          <a:noFill/>
          <a:ln w="9525">
            <a:noFill/>
            <a:miter lim="800000"/>
            <a:headEnd/>
            <a:tailEnd/>
          </a:ln>
          <a:effectLst/>
        </p:spPr>
        <p:txBody>
          <a:bodyPr vert="horz" wrap="square" lIns="91440" tIns="45720" rIns="91440" bIns="45720" numCol="1" anchor="t" anchorCtr="0" compatLnSpc="1">
            <a:prstTxWarp prst="textNoShape">
              <a:avLst/>
            </a:prstTxWarp>
            <a:normAutofit/>
          </a:bodyPr>
          <a:lstStyle/>
          <a:p>
            <a:pPr eaLnBrk="1" hangingPunct="1">
              <a:lnSpc>
                <a:spcPct val="120000"/>
              </a:lnSpc>
              <a:spcAft>
                <a:spcPts val="1200"/>
              </a:spcAft>
            </a:pPr>
            <a:r>
              <a:rPr lang="en-US" sz="2400" dirty="0">
                <a:latin typeface="Arial Unicode MS" panose="020B0604020202020204" pitchFamily="34" charset="-128"/>
                <a:ea typeface="Arial Unicode MS" panose="020B0604020202020204" pitchFamily="34" charset="-128"/>
                <a:cs typeface="Arial Unicode MS" panose="020B0604020202020204" pitchFamily="34" charset="-128"/>
              </a:rPr>
              <a:t>Inform patients</a:t>
            </a:r>
          </a:p>
          <a:p>
            <a:pPr eaLnBrk="1" hangingPunct="1">
              <a:lnSpc>
                <a:spcPct val="120000"/>
              </a:lnSpc>
              <a:spcAft>
                <a:spcPts val="1200"/>
              </a:spcAft>
            </a:pPr>
            <a:r>
              <a:rPr lang="en-US" sz="2400" dirty="0">
                <a:latin typeface="Arial Unicode MS" panose="020B0604020202020204" pitchFamily="34" charset="-128"/>
                <a:ea typeface="Arial Unicode MS" panose="020B0604020202020204" pitchFamily="34" charset="-128"/>
                <a:cs typeface="Arial Unicode MS" panose="020B0604020202020204" pitchFamily="34" charset="-128"/>
              </a:rPr>
              <a:t>Dose information must be conveyed to physician to counsel pregnant patient and to help make informed decision regarding possible impact of radiation</a:t>
            </a:r>
          </a:p>
        </p:txBody>
      </p:sp>
      <p:pic>
        <p:nvPicPr>
          <p:cNvPr id="35844"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5334000" y="1676400"/>
            <a:ext cx="3312640" cy="3657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35845" name="TextBox 4"/>
          <p:cNvSpPr txBox="1">
            <a:spLocks noChangeArrowheads="1"/>
          </p:cNvSpPr>
          <p:nvPr/>
        </p:nvSpPr>
        <p:spPr bwMode="auto">
          <a:xfrm>
            <a:off x="5865576" y="5486400"/>
            <a:ext cx="21210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r>
              <a:rPr lang="en-US" altLang="en-US" b="0"/>
              <a:t>MGH consent form</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lang="en-US" altLang="en-US" dirty="0">
                <a:latin typeface="Arial Unicode MS" panose="020B0604020202020204" pitchFamily="34" charset="-128"/>
                <a:ea typeface="Arial Unicode MS" panose="020B0604020202020204" pitchFamily="34" charset="-128"/>
              </a:rPr>
              <a:t>Summary: CT in Pregnancy</a:t>
            </a:r>
          </a:p>
        </p:txBody>
      </p:sp>
      <p:sp>
        <p:nvSpPr>
          <p:cNvPr id="36867" name="Rectangle 3"/>
          <p:cNvSpPr>
            <a:spLocks noGrp="1" noChangeArrowheads="1"/>
          </p:cNvSpPr>
          <p:nvPr>
            <p:ph idx="1"/>
          </p:nvPr>
        </p:nvSpPr>
        <p:spPr>
          <a:noFill/>
          <a:ln w="9525">
            <a:noFill/>
            <a:miter lim="800000"/>
            <a:headEnd/>
            <a:tailEnd/>
          </a:ln>
          <a:effectLst/>
        </p:spPr>
        <p:txBody>
          <a:bodyPr vert="horz" wrap="square" lIns="91440" tIns="45720" rIns="91440" bIns="45720" numCol="1" anchor="t" anchorCtr="0" compatLnSpc="1">
            <a:prstTxWarp prst="textNoShape">
              <a:avLst/>
            </a:prstTxWarp>
          </a:bodyPr>
          <a:lstStyle/>
          <a:p>
            <a:pPr eaLnBrk="1" hangingPunct="1">
              <a:spcAft>
                <a:spcPts val="1200"/>
              </a:spcAft>
            </a:pPr>
            <a:r>
              <a:rPr lang="en-US" altLang="en-US" dirty="0">
                <a:latin typeface="Arial Unicode MS" panose="020B0604020202020204" pitchFamily="34" charset="-128"/>
                <a:ea typeface="Arial Unicode MS" panose="020B0604020202020204" pitchFamily="34" charset="-128"/>
              </a:rPr>
              <a:t>There is no evidence that CT radiation doses are associated any measurable increase in miscarriage, prematurity, still-birth, mental retardation, or congenital anomalies. </a:t>
            </a:r>
          </a:p>
          <a:p>
            <a:pPr eaLnBrk="1" hangingPunct="1">
              <a:spcAft>
                <a:spcPts val="1200"/>
              </a:spcAft>
            </a:pPr>
            <a:r>
              <a:rPr lang="en-US" altLang="en-US" dirty="0">
                <a:latin typeface="Arial Unicode MS" panose="020B0604020202020204" pitchFamily="34" charset="-128"/>
                <a:ea typeface="Arial Unicode MS" panose="020B0604020202020204" pitchFamily="34" charset="-128"/>
              </a:rPr>
              <a:t>An increase in lifetime risk of radiation-induced childhood cancer or leukemia cancer following in utero radiation.</a:t>
            </a:r>
          </a:p>
          <a:p>
            <a:pPr eaLnBrk="1" hangingPunct="1">
              <a:spcAft>
                <a:spcPts val="1200"/>
              </a:spcAft>
            </a:pPr>
            <a:r>
              <a:rPr lang="en-US" altLang="en-US" dirty="0">
                <a:latin typeface="Arial Unicode MS" panose="020B0604020202020204" pitchFamily="34" charset="-128"/>
                <a:ea typeface="Arial Unicode MS" panose="020B0604020202020204" pitchFamily="34" charset="-128"/>
              </a:rPr>
              <a:t>Appropriateness is the most important parameter for use of CT in pregnancy</a:t>
            </a:r>
            <a:r>
              <a:rPr lang="en-US" altLang="en-US" sz="2400" dirty="0">
                <a:latin typeface="Arial Unicode MS" panose="020B0604020202020204" pitchFamily="34" charset="-128"/>
                <a:ea typeface="Arial Unicode MS" panose="020B0604020202020204" pitchFamily="34" charset="-128"/>
              </a:rPr>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2"/>
          <p:cNvSpPr>
            <a:spLocks noGrp="1" noChangeArrowheads="1"/>
          </p:cNvSpPr>
          <p:nvPr>
            <p:ph type="title"/>
          </p:nvPr>
        </p:nvSpPr>
        <p:spPr>
          <a:xfrm>
            <a:off x="282575" y="152400"/>
            <a:ext cx="8534400" cy="762000"/>
          </a:xfrm>
          <a:noFill/>
          <a:ln w="9525">
            <a:noFill/>
            <a:miter lim="800000"/>
            <a:headEnd/>
            <a:tailEnd/>
          </a:ln>
          <a:effectLst/>
        </p:spPr>
        <p:txBody>
          <a:bodyPr vert="horz" wrap="square" lIns="91440" tIns="45720" rIns="91440" bIns="45720" numCol="1" anchor="ctr" anchorCtr="0" compatLnSpc="1">
            <a:prstTxWarp prst="textNoShape">
              <a:avLst/>
            </a:prstTxWarp>
            <a:normAutofit/>
          </a:bodyPr>
          <a:lstStyle/>
          <a:p>
            <a:r>
              <a:rPr lang="en-US" altLang="en-US" dirty="0">
                <a:latin typeface="Arial Unicode MS" pitchFamily="34" charset="-128"/>
                <a:ea typeface="Arial Unicode MS" pitchFamily="34" charset="-128"/>
                <a:cs typeface="Arial Unicode MS" pitchFamily="34" charset="-128"/>
              </a:rPr>
              <a:t>Quantitative Measures of Radiation</a:t>
            </a:r>
          </a:p>
        </p:txBody>
      </p:sp>
      <p:graphicFrame>
        <p:nvGraphicFramePr>
          <p:cNvPr id="8271" name="Group 79"/>
          <p:cNvGraphicFramePr>
            <a:graphicFrameLocks noGrp="1"/>
          </p:cNvGraphicFramePr>
          <p:nvPr>
            <p:ph idx="1"/>
            <p:extLst>
              <p:ext uri="{D42A27DB-BD31-4B8C-83A1-F6EECF244321}">
                <p14:modId xmlns:p14="http://schemas.microsoft.com/office/powerpoint/2010/main" val="1569564832"/>
              </p:ext>
            </p:extLst>
          </p:nvPr>
        </p:nvGraphicFramePr>
        <p:xfrm>
          <a:off x="533400" y="1524000"/>
          <a:ext cx="7848600" cy="3276600"/>
        </p:xfrm>
        <a:graphic>
          <a:graphicData uri="http://schemas.openxmlformats.org/drawingml/2006/table">
            <a:tbl>
              <a:tblPr>
                <a:tableStyleId>{5C22544A-7EE6-4342-B048-85BDC9FD1C3A}</a:tableStyleId>
              </a:tblPr>
              <a:tblGrid>
                <a:gridCol w="2589228">
                  <a:extLst>
                    <a:ext uri="{9D8B030D-6E8A-4147-A177-3AD203B41FA5}">
                      <a16:colId xmlns:a16="http://schemas.microsoft.com/office/drawing/2014/main" val="20000"/>
                    </a:ext>
                  </a:extLst>
                </a:gridCol>
                <a:gridCol w="2508316">
                  <a:extLst>
                    <a:ext uri="{9D8B030D-6E8A-4147-A177-3AD203B41FA5}">
                      <a16:colId xmlns:a16="http://schemas.microsoft.com/office/drawing/2014/main" val="20001"/>
                    </a:ext>
                  </a:extLst>
                </a:gridCol>
                <a:gridCol w="2751056">
                  <a:extLst>
                    <a:ext uri="{9D8B030D-6E8A-4147-A177-3AD203B41FA5}">
                      <a16:colId xmlns:a16="http://schemas.microsoft.com/office/drawing/2014/main" val="20002"/>
                    </a:ext>
                  </a:extLst>
                </a:gridCol>
              </a:tblGrid>
              <a:tr h="838200">
                <a:tc>
                  <a:txBody>
                    <a:bodyPr/>
                    <a:lstStyle>
                      <a:lvl1pPr eaLnBrk="0" hangingPunct="0">
                        <a:spcBef>
                          <a:spcPct val="20000"/>
                        </a:spcBef>
                        <a:defRPr sz="2800">
                          <a:solidFill>
                            <a:schemeClr val="tx1"/>
                          </a:solidFill>
                          <a:latin typeface="Arial" pitchFamily="34" charset="0"/>
                          <a:ea typeface="ＭＳ Ｐゴシック" pitchFamily="34" charset="-128"/>
                        </a:defRPr>
                      </a:lvl1pPr>
                      <a:lvl2pPr marL="742950" indent="-285750" eaLnBrk="0" hangingPunct="0">
                        <a:spcBef>
                          <a:spcPct val="20000"/>
                        </a:spcBef>
                        <a:defRPr sz="2400">
                          <a:solidFill>
                            <a:schemeClr val="tx1"/>
                          </a:solidFill>
                          <a:latin typeface="Arial" pitchFamily="34" charset="0"/>
                          <a:ea typeface="ＭＳ Ｐゴシック" pitchFamily="34" charset="-128"/>
                        </a:defRPr>
                      </a:lvl2pPr>
                      <a:lvl3pPr marL="1143000" indent="-228600" eaLnBrk="0" hangingPunct="0">
                        <a:spcBef>
                          <a:spcPct val="20000"/>
                        </a:spcBef>
                        <a:defRPr sz="2000">
                          <a:solidFill>
                            <a:schemeClr val="tx1"/>
                          </a:solidFill>
                          <a:latin typeface="Arial" pitchFamily="34" charset="0"/>
                          <a:ea typeface="ＭＳ Ｐゴシック" pitchFamily="34" charset="-128"/>
                        </a:defRPr>
                      </a:lvl3pPr>
                      <a:lvl4pPr marL="1600200" indent="-228600" eaLnBrk="0" hangingPunct="0">
                        <a:spcBef>
                          <a:spcPct val="20000"/>
                        </a:spcBef>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130529" marR="130529"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solidFill>
                  </a:tcPr>
                </a:tc>
                <a:tc>
                  <a:txBody>
                    <a:bodyPr/>
                    <a:lstStyle>
                      <a:lvl1pPr eaLnBrk="0" hangingPunct="0">
                        <a:spcBef>
                          <a:spcPct val="20000"/>
                        </a:spcBef>
                        <a:defRPr sz="2800">
                          <a:solidFill>
                            <a:schemeClr val="tx1"/>
                          </a:solidFill>
                          <a:latin typeface="Arial" pitchFamily="34" charset="0"/>
                          <a:ea typeface="ＭＳ Ｐゴシック" pitchFamily="34" charset="-128"/>
                        </a:defRPr>
                      </a:lvl1pPr>
                      <a:lvl2pPr marL="742950" indent="-285750" eaLnBrk="0" hangingPunct="0">
                        <a:spcBef>
                          <a:spcPct val="20000"/>
                        </a:spcBef>
                        <a:defRPr sz="2400">
                          <a:solidFill>
                            <a:schemeClr val="tx1"/>
                          </a:solidFill>
                          <a:latin typeface="Arial" pitchFamily="34" charset="0"/>
                          <a:ea typeface="ＭＳ Ｐゴシック" pitchFamily="34" charset="-128"/>
                        </a:defRPr>
                      </a:lvl2pPr>
                      <a:lvl3pPr marL="1143000" indent="-228600" eaLnBrk="0" hangingPunct="0">
                        <a:spcBef>
                          <a:spcPct val="20000"/>
                        </a:spcBef>
                        <a:defRPr sz="2000">
                          <a:solidFill>
                            <a:schemeClr val="tx1"/>
                          </a:solidFill>
                          <a:latin typeface="Arial" pitchFamily="34" charset="0"/>
                          <a:ea typeface="ＭＳ Ｐゴシック" pitchFamily="34" charset="-128"/>
                        </a:defRPr>
                      </a:lvl3pPr>
                      <a:lvl4pPr marL="1600200" indent="-228600" eaLnBrk="0" hangingPunct="0">
                        <a:spcBef>
                          <a:spcPct val="20000"/>
                        </a:spcBef>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Absorbed Dose</a:t>
                      </a:r>
                      <a:endParaRPr kumimoji="0" lang="en-US" altLang="en-US" sz="2400" b="0" i="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130529" marR="130529"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solidFill>
                  </a:tcPr>
                </a:tc>
                <a:tc>
                  <a:txBody>
                    <a:bodyPr/>
                    <a:lstStyle>
                      <a:lvl1pPr eaLnBrk="0" hangingPunct="0">
                        <a:spcBef>
                          <a:spcPct val="20000"/>
                        </a:spcBef>
                        <a:defRPr sz="2800">
                          <a:solidFill>
                            <a:schemeClr val="tx1"/>
                          </a:solidFill>
                          <a:latin typeface="Arial" pitchFamily="34" charset="0"/>
                          <a:ea typeface="ＭＳ Ｐゴシック" pitchFamily="34" charset="-128"/>
                        </a:defRPr>
                      </a:lvl1pPr>
                      <a:lvl2pPr marL="742950" indent="-285750" eaLnBrk="0" hangingPunct="0">
                        <a:spcBef>
                          <a:spcPct val="20000"/>
                        </a:spcBef>
                        <a:defRPr sz="2400">
                          <a:solidFill>
                            <a:schemeClr val="tx1"/>
                          </a:solidFill>
                          <a:latin typeface="Arial" pitchFamily="34" charset="0"/>
                          <a:ea typeface="ＭＳ Ｐゴシック" pitchFamily="34" charset="-128"/>
                        </a:defRPr>
                      </a:lvl2pPr>
                      <a:lvl3pPr marL="1143000" indent="-228600" eaLnBrk="0" hangingPunct="0">
                        <a:spcBef>
                          <a:spcPct val="20000"/>
                        </a:spcBef>
                        <a:defRPr sz="2000">
                          <a:solidFill>
                            <a:schemeClr val="tx1"/>
                          </a:solidFill>
                          <a:latin typeface="Arial" pitchFamily="34" charset="0"/>
                          <a:ea typeface="ＭＳ Ｐゴシック" pitchFamily="34" charset="-128"/>
                        </a:defRPr>
                      </a:lvl3pPr>
                      <a:lvl4pPr marL="1600200" indent="-228600" eaLnBrk="0" hangingPunct="0">
                        <a:spcBef>
                          <a:spcPct val="20000"/>
                        </a:spcBef>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Effective Dose</a:t>
                      </a:r>
                      <a:endParaRPr kumimoji="0" lang="en-US" altLang="en-US" sz="2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130529" marR="130529"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762000">
                <a:tc>
                  <a:txBody>
                    <a:bodyPr/>
                    <a:lstStyle>
                      <a:lvl1pPr eaLnBrk="0" hangingPunct="0">
                        <a:spcBef>
                          <a:spcPct val="20000"/>
                        </a:spcBef>
                        <a:defRPr sz="2800">
                          <a:solidFill>
                            <a:schemeClr val="tx1"/>
                          </a:solidFill>
                          <a:latin typeface="Arial" pitchFamily="34" charset="0"/>
                          <a:ea typeface="ＭＳ Ｐゴシック" pitchFamily="34" charset="-128"/>
                        </a:defRPr>
                      </a:lvl1pPr>
                      <a:lvl2pPr marL="742950" indent="-285750" eaLnBrk="0" hangingPunct="0">
                        <a:spcBef>
                          <a:spcPct val="20000"/>
                        </a:spcBef>
                        <a:defRPr sz="2400">
                          <a:solidFill>
                            <a:schemeClr val="tx1"/>
                          </a:solidFill>
                          <a:latin typeface="Arial" pitchFamily="34" charset="0"/>
                          <a:ea typeface="ＭＳ Ｐゴシック" pitchFamily="34" charset="-128"/>
                        </a:defRPr>
                      </a:lvl2pPr>
                      <a:lvl3pPr marL="1143000" indent="-228600" eaLnBrk="0" hangingPunct="0">
                        <a:spcBef>
                          <a:spcPct val="20000"/>
                        </a:spcBef>
                        <a:defRPr sz="2000">
                          <a:solidFill>
                            <a:schemeClr val="tx1"/>
                          </a:solidFill>
                          <a:latin typeface="Arial" pitchFamily="34" charset="0"/>
                          <a:ea typeface="ＭＳ Ｐゴシック" pitchFamily="34" charset="-128"/>
                        </a:defRPr>
                      </a:lvl3pPr>
                      <a:lvl4pPr marL="1600200" indent="-228600" eaLnBrk="0" hangingPunct="0">
                        <a:spcBef>
                          <a:spcPct val="20000"/>
                        </a:spcBef>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Current SI Units</a:t>
                      </a:r>
                      <a:endParaRPr kumimoji="0" lang="en-US" altLang="en-US" sz="2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130529" marR="130529"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solidFill>
                  </a:tcPr>
                </a:tc>
                <a:tc>
                  <a:txBody>
                    <a:bodyPr/>
                    <a:lstStyle>
                      <a:lvl1pPr eaLnBrk="0" hangingPunct="0">
                        <a:spcBef>
                          <a:spcPct val="20000"/>
                        </a:spcBef>
                        <a:defRPr sz="2800">
                          <a:solidFill>
                            <a:schemeClr val="tx1"/>
                          </a:solidFill>
                          <a:latin typeface="Arial" pitchFamily="34" charset="0"/>
                          <a:ea typeface="ＭＳ Ｐゴシック" pitchFamily="34" charset="-128"/>
                        </a:defRPr>
                      </a:lvl1pPr>
                      <a:lvl2pPr marL="742950" indent="-285750" eaLnBrk="0" hangingPunct="0">
                        <a:spcBef>
                          <a:spcPct val="20000"/>
                        </a:spcBef>
                        <a:defRPr sz="2400">
                          <a:solidFill>
                            <a:schemeClr val="tx1"/>
                          </a:solidFill>
                          <a:latin typeface="Arial" pitchFamily="34" charset="0"/>
                          <a:ea typeface="ＭＳ Ｐゴシック" pitchFamily="34" charset="-128"/>
                        </a:defRPr>
                      </a:lvl2pPr>
                      <a:lvl3pPr marL="1143000" indent="-228600" eaLnBrk="0" hangingPunct="0">
                        <a:spcBef>
                          <a:spcPct val="20000"/>
                        </a:spcBef>
                        <a:defRPr sz="2000">
                          <a:solidFill>
                            <a:schemeClr val="tx1"/>
                          </a:solidFill>
                          <a:latin typeface="Arial" pitchFamily="34" charset="0"/>
                          <a:ea typeface="ＭＳ Ｐゴシック" pitchFamily="34" charset="-128"/>
                        </a:defRPr>
                      </a:lvl3pPr>
                      <a:lvl4pPr marL="1600200" indent="-228600" eaLnBrk="0" hangingPunct="0">
                        <a:spcBef>
                          <a:spcPct val="20000"/>
                        </a:spcBef>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 grey (</a:t>
                      </a:r>
                      <a:r>
                        <a:rPr kumimoji="0" lang="en-US" altLang="en-US" sz="2400" b="0" u="none" strike="noStrike" cap="none" normalizeH="0" baseline="0" dirty="0" err="1">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Gy</a:t>
                      </a:r>
                      <a:r>
                        <a:rPr kumimoji="0" lang="en-US" altLang="en-US" sz="2400" b="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t>
                      </a:r>
                      <a:endParaRPr kumimoji="0" lang="en-US" altLang="en-US" sz="2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130529" marR="130529"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E1EEFF"/>
                    </a:solidFill>
                  </a:tcPr>
                </a:tc>
                <a:tc>
                  <a:txBody>
                    <a:bodyPr/>
                    <a:lstStyle>
                      <a:lvl1pPr eaLnBrk="0" hangingPunct="0">
                        <a:spcBef>
                          <a:spcPct val="20000"/>
                        </a:spcBef>
                        <a:defRPr sz="2800">
                          <a:solidFill>
                            <a:schemeClr val="tx1"/>
                          </a:solidFill>
                          <a:latin typeface="Arial" pitchFamily="34" charset="0"/>
                          <a:ea typeface="ＭＳ Ｐゴシック" pitchFamily="34" charset="-128"/>
                        </a:defRPr>
                      </a:lvl1pPr>
                      <a:lvl2pPr marL="742950" indent="-285750" eaLnBrk="0" hangingPunct="0">
                        <a:spcBef>
                          <a:spcPct val="20000"/>
                        </a:spcBef>
                        <a:defRPr sz="2400">
                          <a:solidFill>
                            <a:schemeClr val="tx1"/>
                          </a:solidFill>
                          <a:latin typeface="Arial" pitchFamily="34" charset="0"/>
                          <a:ea typeface="ＭＳ Ｐゴシック" pitchFamily="34" charset="-128"/>
                        </a:defRPr>
                      </a:lvl2pPr>
                      <a:lvl3pPr marL="1143000" indent="-228600" eaLnBrk="0" hangingPunct="0">
                        <a:spcBef>
                          <a:spcPct val="20000"/>
                        </a:spcBef>
                        <a:defRPr sz="2000">
                          <a:solidFill>
                            <a:schemeClr val="tx1"/>
                          </a:solidFill>
                          <a:latin typeface="Arial" pitchFamily="34" charset="0"/>
                          <a:ea typeface="ＭＳ Ｐゴシック" pitchFamily="34" charset="-128"/>
                        </a:defRPr>
                      </a:lvl3pPr>
                      <a:lvl4pPr marL="1600200" indent="-228600" eaLnBrk="0" hangingPunct="0">
                        <a:spcBef>
                          <a:spcPct val="20000"/>
                        </a:spcBef>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 sievert (</a:t>
                      </a:r>
                      <a:r>
                        <a:rPr kumimoji="0" lang="en-US" altLang="en-US" sz="2400" b="0" u="none" strike="noStrike" cap="none" normalizeH="0" baseline="0" dirty="0" err="1">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Sv</a:t>
                      </a:r>
                      <a:r>
                        <a:rPr kumimoji="0" lang="en-US" altLang="en-US" sz="2400" b="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t>
                      </a:r>
                      <a:endParaRPr kumimoji="0" lang="en-US" altLang="en-US" sz="2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130529" marR="130529"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E1EEFF"/>
                    </a:solidFill>
                  </a:tcPr>
                </a:tc>
                <a:extLst>
                  <a:ext uri="{0D108BD9-81ED-4DB2-BD59-A6C34878D82A}">
                    <a16:rowId xmlns:a16="http://schemas.microsoft.com/office/drawing/2014/main" val="10001"/>
                  </a:ext>
                </a:extLst>
              </a:tr>
              <a:tr h="762000">
                <a:tc>
                  <a:txBody>
                    <a:bodyPr/>
                    <a:lstStyle>
                      <a:lvl1pPr eaLnBrk="0" hangingPunct="0">
                        <a:spcBef>
                          <a:spcPct val="20000"/>
                        </a:spcBef>
                        <a:defRPr sz="2800">
                          <a:solidFill>
                            <a:schemeClr val="tx1"/>
                          </a:solidFill>
                          <a:latin typeface="Arial" pitchFamily="34" charset="0"/>
                          <a:ea typeface="ＭＳ Ｐゴシック" pitchFamily="34" charset="-128"/>
                        </a:defRPr>
                      </a:lvl1pPr>
                      <a:lvl2pPr marL="742950" indent="-285750" eaLnBrk="0" hangingPunct="0">
                        <a:spcBef>
                          <a:spcPct val="20000"/>
                        </a:spcBef>
                        <a:defRPr sz="2400">
                          <a:solidFill>
                            <a:schemeClr val="tx1"/>
                          </a:solidFill>
                          <a:latin typeface="Arial" pitchFamily="34" charset="0"/>
                          <a:ea typeface="ＭＳ Ｐゴシック" pitchFamily="34" charset="-128"/>
                        </a:defRPr>
                      </a:lvl2pPr>
                      <a:lvl3pPr marL="1143000" indent="-228600" eaLnBrk="0" hangingPunct="0">
                        <a:spcBef>
                          <a:spcPct val="20000"/>
                        </a:spcBef>
                        <a:defRPr sz="2000">
                          <a:solidFill>
                            <a:schemeClr val="tx1"/>
                          </a:solidFill>
                          <a:latin typeface="Arial" pitchFamily="34" charset="0"/>
                          <a:ea typeface="ＭＳ Ｐゴシック" pitchFamily="34" charset="-128"/>
                        </a:defRPr>
                      </a:lvl3pPr>
                      <a:lvl4pPr marL="1600200" indent="-228600" eaLnBrk="0" hangingPunct="0">
                        <a:spcBef>
                          <a:spcPct val="20000"/>
                        </a:spcBef>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Old Units</a:t>
                      </a:r>
                      <a:endParaRPr kumimoji="0" lang="en-US" altLang="en-US" sz="2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130529" marR="130529"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solidFill>
                  </a:tcPr>
                </a:tc>
                <a:tc>
                  <a:txBody>
                    <a:bodyPr/>
                    <a:lstStyle>
                      <a:lvl1pPr eaLnBrk="0" hangingPunct="0">
                        <a:spcBef>
                          <a:spcPct val="20000"/>
                        </a:spcBef>
                        <a:defRPr sz="2800">
                          <a:solidFill>
                            <a:schemeClr val="tx1"/>
                          </a:solidFill>
                          <a:latin typeface="Arial" pitchFamily="34" charset="0"/>
                          <a:ea typeface="ＭＳ Ｐゴシック" pitchFamily="34" charset="-128"/>
                        </a:defRPr>
                      </a:lvl1pPr>
                      <a:lvl2pPr marL="742950" indent="-285750" eaLnBrk="0" hangingPunct="0">
                        <a:spcBef>
                          <a:spcPct val="20000"/>
                        </a:spcBef>
                        <a:defRPr sz="2400">
                          <a:solidFill>
                            <a:schemeClr val="tx1"/>
                          </a:solidFill>
                          <a:latin typeface="Arial" pitchFamily="34" charset="0"/>
                          <a:ea typeface="ＭＳ Ｐゴシック" pitchFamily="34" charset="-128"/>
                        </a:defRPr>
                      </a:lvl2pPr>
                      <a:lvl3pPr marL="1143000" indent="-228600" eaLnBrk="0" hangingPunct="0">
                        <a:spcBef>
                          <a:spcPct val="20000"/>
                        </a:spcBef>
                        <a:defRPr sz="2000">
                          <a:solidFill>
                            <a:schemeClr val="tx1"/>
                          </a:solidFill>
                          <a:latin typeface="Arial" pitchFamily="34" charset="0"/>
                          <a:ea typeface="ＭＳ Ｐゴシック" pitchFamily="34" charset="-128"/>
                        </a:defRPr>
                      </a:lvl3pPr>
                      <a:lvl4pPr marL="1600200" indent="-228600" eaLnBrk="0" hangingPunct="0">
                        <a:spcBef>
                          <a:spcPct val="20000"/>
                        </a:spcBef>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100 rad</a:t>
                      </a:r>
                      <a:endParaRPr kumimoji="0" lang="en-US" altLang="en-US" sz="2400" b="0" i="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130529" marR="130529"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lvl1pPr eaLnBrk="0" hangingPunct="0">
                        <a:spcBef>
                          <a:spcPct val="20000"/>
                        </a:spcBef>
                        <a:defRPr sz="2800">
                          <a:solidFill>
                            <a:schemeClr val="tx1"/>
                          </a:solidFill>
                          <a:latin typeface="Arial" pitchFamily="34" charset="0"/>
                          <a:ea typeface="ＭＳ Ｐゴシック" pitchFamily="34" charset="-128"/>
                        </a:defRPr>
                      </a:lvl1pPr>
                      <a:lvl2pPr marL="742950" indent="-285750" eaLnBrk="0" hangingPunct="0">
                        <a:spcBef>
                          <a:spcPct val="20000"/>
                        </a:spcBef>
                        <a:defRPr sz="2400">
                          <a:solidFill>
                            <a:schemeClr val="tx1"/>
                          </a:solidFill>
                          <a:latin typeface="Arial" pitchFamily="34" charset="0"/>
                          <a:ea typeface="ＭＳ Ｐゴシック" pitchFamily="34" charset="-128"/>
                        </a:defRPr>
                      </a:lvl2pPr>
                      <a:lvl3pPr marL="1143000" indent="-228600" eaLnBrk="0" hangingPunct="0">
                        <a:spcBef>
                          <a:spcPct val="20000"/>
                        </a:spcBef>
                        <a:defRPr sz="2000">
                          <a:solidFill>
                            <a:schemeClr val="tx1"/>
                          </a:solidFill>
                          <a:latin typeface="Arial" pitchFamily="34" charset="0"/>
                          <a:ea typeface="ＭＳ Ｐゴシック" pitchFamily="34" charset="-128"/>
                        </a:defRPr>
                      </a:lvl3pPr>
                      <a:lvl4pPr marL="1600200" indent="-228600" eaLnBrk="0" hangingPunct="0">
                        <a:spcBef>
                          <a:spcPct val="20000"/>
                        </a:spcBef>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100 rem</a:t>
                      </a:r>
                      <a:endParaRPr kumimoji="0" lang="en-US" altLang="en-US" sz="2400" b="0" i="0" u="none" strike="noStrike" cap="none" normalizeH="0" baseline="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130529" marR="130529"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10002"/>
                  </a:ext>
                </a:extLst>
              </a:tr>
              <a:tr h="914400">
                <a:tc>
                  <a:txBody>
                    <a:bodyPr/>
                    <a:lstStyle>
                      <a:lvl1pPr eaLnBrk="0" hangingPunct="0">
                        <a:spcBef>
                          <a:spcPct val="20000"/>
                        </a:spcBef>
                        <a:defRPr sz="2800">
                          <a:solidFill>
                            <a:schemeClr val="tx1"/>
                          </a:solidFill>
                          <a:latin typeface="Arial" pitchFamily="34" charset="0"/>
                          <a:ea typeface="ＭＳ Ｐゴシック" pitchFamily="34" charset="-128"/>
                        </a:defRPr>
                      </a:lvl1pPr>
                      <a:lvl2pPr marL="742950" indent="-285750" eaLnBrk="0" hangingPunct="0">
                        <a:spcBef>
                          <a:spcPct val="20000"/>
                        </a:spcBef>
                        <a:defRPr sz="2400">
                          <a:solidFill>
                            <a:schemeClr val="tx1"/>
                          </a:solidFill>
                          <a:latin typeface="Arial" pitchFamily="34" charset="0"/>
                          <a:ea typeface="ＭＳ Ｐゴシック" pitchFamily="34" charset="-128"/>
                        </a:defRPr>
                      </a:lvl2pPr>
                      <a:lvl3pPr marL="1143000" indent="-228600" eaLnBrk="0" hangingPunct="0">
                        <a:spcBef>
                          <a:spcPct val="20000"/>
                        </a:spcBef>
                        <a:defRPr sz="2000">
                          <a:solidFill>
                            <a:schemeClr val="tx1"/>
                          </a:solidFill>
                          <a:latin typeface="Arial" pitchFamily="34" charset="0"/>
                          <a:ea typeface="ＭＳ Ｐゴシック" pitchFamily="34" charset="-128"/>
                        </a:defRPr>
                      </a:lvl3pPr>
                      <a:lvl4pPr marL="1600200" indent="-228600" eaLnBrk="0" hangingPunct="0">
                        <a:spcBef>
                          <a:spcPct val="20000"/>
                        </a:spcBef>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ja-JP" altLang="en-US" sz="2400" b="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t>
                      </a:r>
                      <a:r>
                        <a:rPr kumimoji="0" lang="en-US" altLang="ja-JP" sz="2400" b="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Loose change</a:t>
                      </a:r>
                      <a:r>
                        <a:rPr kumimoji="0" lang="ja-JP" altLang="en-US" sz="2400" b="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a:t>
                      </a:r>
                      <a:endParaRPr kumimoji="0" lang="en-US" altLang="en-US" sz="2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130529" marR="130529"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chemeClr val="accent1"/>
                    </a:solidFill>
                  </a:tcPr>
                </a:tc>
                <a:tc>
                  <a:txBody>
                    <a:bodyPr/>
                    <a:lstStyle>
                      <a:lvl1pPr eaLnBrk="0" hangingPunct="0">
                        <a:spcBef>
                          <a:spcPct val="20000"/>
                        </a:spcBef>
                        <a:defRPr sz="2800">
                          <a:solidFill>
                            <a:schemeClr val="tx1"/>
                          </a:solidFill>
                          <a:latin typeface="Arial" pitchFamily="34" charset="0"/>
                          <a:ea typeface="ＭＳ Ｐゴシック" pitchFamily="34" charset="-128"/>
                        </a:defRPr>
                      </a:lvl1pPr>
                      <a:lvl2pPr marL="742950" indent="-285750" eaLnBrk="0" hangingPunct="0">
                        <a:spcBef>
                          <a:spcPct val="20000"/>
                        </a:spcBef>
                        <a:defRPr sz="2400">
                          <a:solidFill>
                            <a:schemeClr val="tx1"/>
                          </a:solidFill>
                          <a:latin typeface="Arial" pitchFamily="34" charset="0"/>
                          <a:ea typeface="ＭＳ Ｐゴシック" pitchFamily="34" charset="-128"/>
                        </a:defRPr>
                      </a:lvl2pPr>
                      <a:lvl3pPr marL="1143000" indent="-228600" eaLnBrk="0" hangingPunct="0">
                        <a:spcBef>
                          <a:spcPct val="20000"/>
                        </a:spcBef>
                        <a:defRPr sz="2000">
                          <a:solidFill>
                            <a:schemeClr val="tx1"/>
                          </a:solidFill>
                          <a:latin typeface="Arial" pitchFamily="34" charset="0"/>
                          <a:ea typeface="ＭＳ Ｐゴシック" pitchFamily="34" charset="-128"/>
                        </a:defRPr>
                      </a:lvl3pPr>
                      <a:lvl4pPr marL="1600200" indent="-228600" eaLnBrk="0" hangingPunct="0">
                        <a:spcBef>
                          <a:spcPct val="20000"/>
                        </a:spcBef>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 rad = 10 </a:t>
                      </a:r>
                      <a:r>
                        <a:rPr kumimoji="0" lang="en-US" altLang="en-US" sz="2400" b="0" u="none" strike="noStrike" cap="none" normalizeH="0" baseline="0" dirty="0" err="1">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mGy</a:t>
                      </a:r>
                      <a:endParaRPr kumimoji="0" lang="en-US" altLang="en-US" sz="2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130529" marR="130529"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E1EEFF"/>
                    </a:solidFill>
                  </a:tcPr>
                </a:tc>
                <a:tc>
                  <a:txBody>
                    <a:bodyPr/>
                    <a:lstStyle>
                      <a:lvl1pPr eaLnBrk="0" hangingPunct="0">
                        <a:spcBef>
                          <a:spcPct val="20000"/>
                        </a:spcBef>
                        <a:defRPr sz="2800">
                          <a:solidFill>
                            <a:schemeClr val="tx1"/>
                          </a:solidFill>
                          <a:latin typeface="Arial" pitchFamily="34" charset="0"/>
                          <a:ea typeface="ＭＳ Ｐゴシック" pitchFamily="34" charset="-128"/>
                        </a:defRPr>
                      </a:lvl1pPr>
                      <a:lvl2pPr marL="742950" indent="-285750" eaLnBrk="0" hangingPunct="0">
                        <a:spcBef>
                          <a:spcPct val="20000"/>
                        </a:spcBef>
                        <a:defRPr sz="2400">
                          <a:solidFill>
                            <a:schemeClr val="tx1"/>
                          </a:solidFill>
                          <a:latin typeface="Arial" pitchFamily="34" charset="0"/>
                          <a:ea typeface="ＭＳ Ｐゴシック" pitchFamily="34" charset="-128"/>
                        </a:defRPr>
                      </a:lvl2pPr>
                      <a:lvl3pPr marL="1143000" indent="-228600" eaLnBrk="0" hangingPunct="0">
                        <a:spcBef>
                          <a:spcPct val="20000"/>
                        </a:spcBef>
                        <a:defRPr sz="2000">
                          <a:solidFill>
                            <a:schemeClr val="tx1"/>
                          </a:solidFill>
                          <a:latin typeface="Arial" pitchFamily="34" charset="0"/>
                          <a:ea typeface="ＭＳ Ｐゴシック" pitchFamily="34" charset="-128"/>
                        </a:defRPr>
                      </a:lvl3pPr>
                      <a:lvl4pPr marL="1600200" indent="-228600" eaLnBrk="0" hangingPunct="0">
                        <a:spcBef>
                          <a:spcPct val="20000"/>
                        </a:spcBef>
                        <a:defRPr>
                          <a:solidFill>
                            <a:schemeClr val="tx1"/>
                          </a:solidFill>
                          <a:latin typeface="Arial" pitchFamily="34" charset="0"/>
                          <a:ea typeface="ＭＳ Ｐゴシック" pitchFamily="34" charset="-128"/>
                        </a:defRPr>
                      </a:lvl4pPr>
                      <a:lvl5pPr marL="2057400" indent="-228600" eaLnBrk="0" hangingPunct="0">
                        <a:spcBef>
                          <a:spcPct val="20000"/>
                        </a:spcBef>
                        <a:defRPr>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defRPr>
                          <a:solidFill>
                            <a:schemeClr val="tx1"/>
                          </a:solidFill>
                          <a:latin typeface="Arial" pitchFamily="34" charset="0"/>
                          <a:ea typeface="ＭＳ Ｐゴシック"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400" b="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1 </a:t>
                      </a:r>
                      <a:r>
                        <a:rPr kumimoji="0" lang="en-US" altLang="en-US" sz="2400" b="0" u="none" strike="noStrike" cap="none" normalizeH="0" baseline="0" dirty="0" err="1">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rem</a:t>
                      </a:r>
                      <a:r>
                        <a:rPr kumimoji="0" lang="en-US" altLang="en-US" sz="2400" b="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 10 </a:t>
                      </a:r>
                      <a:r>
                        <a:rPr kumimoji="0" lang="en-US" altLang="en-US" sz="2400" b="0" u="none" strike="noStrike" cap="none" normalizeH="0" baseline="0" dirty="0" err="1">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mSv</a:t>
                      </a:r>
                      <a:endParaRPr kumimoji="0" lang="en-US" altLang="en-US" sz="2400" b="0" i="0" u="none" strike="noStrike" cap="none" normalizeH="0" baseline="0" dirty="0">
                        <a:ln>
                          <a:noFill/>
                        </a:ln>
                        <a:solidFill>
                          <a:srgbClr val="000000"/>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130529" marR="130529" anchor="ct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solidFill>
                      <a:srgbClr val="E1EEFF"/>
                    </a:solid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52400" y="20935"/>
            <a:ext cx="8534400" cy="1295400"/>
          </a:xfrm>
          <a:noFill/>
          <a:ln w="9525">
            <a:noFill/>
            <a:miter lim="800000"/>
            <a:headEnd/>
            <a:tailEnd/>
          </a:ln>
          <a:effectLst/>
        </p:spPr>
        <p:txBody>
          <a:bodyPr vert="horz" wrap="square" lIns="91440" tIns="45720" rIns="91440" bIns="45720" numCol="1" anchor="ctr" anchorCtr="0" compatLnSpc="1">
            <a:prstTxWarp prst="textNoShape">
              <a:avLst/>
            </a:prstTxWarp>
            <a:normAutofit/>
          </a:bodyPr>
          <a:lstStyle/>
          <a:p>
            <a:pPr>
              <a:spcAft>
                <a:spcPts val="300"/>
              </a:spcAft>
            </a:pPr>
            <a:r>
              <a:rPr lang="en-US" altLang="en-US" dirty="0">
                <a:latin typeface="Arial Unicode MS" pitchFamily="34" charset="-128"/>
                <a:ea typeface="Arial Unicode MS" pitchFamily="34" charset="-128"/>
                <a:cs typeface="Arial Unicode MS" pitchFamily="34" charset="-128"/>
              </a:rPr>
              <a:t>Average fetal doses from </a:t>
            </a:r>
            <a:br>
              <a:rPr lang="en-US" altLang="en-US" dirty="0">
                <a:latin typeface="Arial Unicode MS" pitchFamily="34" charset="-128"/>
                <a:ea typeface="Arial Unicode MS" pitchFamily="34" charset="-128"/>
                <a:cs typeface="Arial Unicode MS" pitchFamily="34" charset="-128"/>
              </a:rPr>
            </a:br>
            <a:r>
              <a:rPr lang="en-US" altLang="en-US" dirty="0">
                <a:latin typeface="Arial Unicode MS" pitchFamily="34" charset="-128"/>
                <a:ea typeface="Arial Unicode MS" pitchFamily="34" charset="-128"/>
                <a:cs typeface="Arial Unicode MS" pitchFamily="34" charset="-128"/>
              </a:rPr>
              <a:t>maternal CT exams</a:t>
            </a:r>
          </a:p>
        </p:txBody>
      </p:sp>
      <p:sp>
        <p:nvSpPr>
          <p:cNvPr id="6147" name="Rectangle 3"/>
          <p:cNvSpPr>
            <a:spLocks noGrp="1" noChangeArrowheads="1"/>
          </p:cNvSpPr>
          <p:nvPr>
            <p:ph idx="1"/>
          </p:nvPr>
        </p:nvSpPr>
        <p:spPr>
          <a:xfrm>
            <a:off x="275431" y="1371600"/>
            <a:ext cx="8593137" cy="4876800"/>
          </a:xfrm>
          <a:solidFill>
            <a:srgbClr val="FFFFFF"/>
          </a:solidFill>
          <a:ln>
            <a:solidFill>
              <a:schemeClr val="tx2"/>
            </a:solidFill>
          </a:ln>
        </p:spPr>
        <p:txBody>
          <a:bodyPr/>
          <a:lstStyle/>
          <a:p>
            <a:pPr eaLnBrk="1" hangingPunct="1">
              <a:lnSpc>
                <a:spcPct val="80000"/>
              </a:lnSpc>
              <a:spcAft>
                <a:spcPts val="300"/>
              </a:spcAft>
              <a:buNone/>
            </a:pPr>
            <a:endParaRPr lang="en-US" altLang="en-US" sz="100" b="1" dirty="0">
              <a:latin typeface="Arial Unicode MS" panose="020B0604020202020204" pitchFamily="34" charset="-128"/>
              <a:ea typeface="Arial Unicode MS" panose="020B0604020202020204" pitchFamily="34" charset="-128"/>
              <a:cs typeface="Arial Unicode MS" panose="020B0604020202020204" pitchFamily="34" charset="-128"/>
            </a:endParaRPr>
          </a:p>
          <a:p>
            <a:pPr eaLnBrk="1" hangingPunct="1">
              <a:lnSpc>
                <a:spcPct val="80000"/>
              </a:lnSpc>
              <a:spcAft>
                <a:spcPts val="300"/>
              </a:spcAft>
              <a:buNone/>
            </a:pPr>
            <a:r>
              <a:rPr lang="en-US" altLang="en-US" sz="2200" b="1" dirty="0">
                <a:latin typeface="Arial Unicode MS" panose="020B0604020202020204" pitchFamily="34" charset="-128"/>
                <a:ea typeface="Arial Unicode MS" panose="020B0604020202020204" pitchFamily="34" charset="-128"/>
                <a:cs typeface="Arial Unicode MS" panose="020B0604020202020204" pitchFamily="34" charset="-128"/>
              </a:rPr>
              <a:t> 	Extra-abdominal  			Mean fetal dose (</a:t>
            </a:r>
            <a:r>
              <a:rPr lang="en-US" altLang="en-US" sz="2200" b="1" dirty="0" err="1">
                <a:latin typeface="Arial Unicode MS" panose="020B0604020202020204" pitchFamily="34" charset="-128"/>
                <a:ea typeface="Arial Unicode MS" panose="020B0604020202020204" pitchFamily="34" charset="-128"/>
                <a:cs typeface="Arial Unicode MS" panose="020B0604020202020204" pitchFamily="34" charset="-128"/>
              </a:rPr>
              <a:t>mGy</a:t>
            </a:r>
            <a:r>
              <a:rPr lang="en-US" altLang="en-US" sz="2200" b="1" dirty="0">
                <a:latin typeface="Arial Unicode MS" panose="020B0604020202020204" pitchFamily="34" charset="-128"/>
                <a:ea typeface="Arial Unicode MS" panose="020B0604020202020204" pitchFamily="34" charset="-128"/>
                <a:cs typeface="Arial Unicode MS" panose="020B0604020202020204" pitchFamily="34" charset="-128"/>
              </a:rPr>
              <a:t>) </a:t>
            </a:r>
          </a:p>
          <a:p>
            <a:pPr eaLnBrk="1" hangingPunct="1">
              <a:lnSpc>
                <a:spcPct val="80000"/>
              </a:lnSpc>
              <a:spcAft>
                <a:spcPts val="300"/>
              </a:spcAft>
              <a:buFontTx/>
              <a:buNone/>
            </a:pPr>
            <a:endParaRPr lang="en-US" altLang="en-US" sz="1000" b="1" dirty="0">
              <a:latin typeface="Arial Unicode MS" panose="020B0604020202020204" pitchFamily="34" charset="-128"/>
              <a:ea typeface="Arial Unicode MS" panose="020B0604020202020204" pitchFamily="34" charset="-128"/>
              <a:cs typeface="Arial Unicode MS" panose="020B0604020202020204" pitchFamily="34" charset="-128"/>
            </a:endParaRPr>
          </a:p>
          <a:p>
            <a:pPr eaLnBrk="1" hangingPunct="1">
              <a:lnSpc>
                <a:spcPct val="80000"/>
              </a:lnSpc>
              <a:spcAft>
                <a:spcPts val="300"/>
              </a:spcAft>
              <a:buFontTx/>
              <a:buNone/>
            </a:pPr>
            <a:r>
              <a:rPr lang="en-US" altLang="en-US" sz="2000" dirty="0">
                <a:latin typeface="Arial Unicode MS" panose="020B0604020202020204" pitchFamily="34" charset="-128"/>
                <a:ea typeface="Arial Unicode MS" panose="020B0604020202020204" pitchFamily="34" charset="-128"/>
                <a:cs typeface="Arial Unicode MS" panose="020B0604020202020204" pitchFamily="34" charset="-128"/>
              </a:rPr>
              <a:t>	CT head                       		&lt; 0.01 (max. dose &lt;0.01)</a:t>
            </a:r>
          </a:p>
          <a:p>
            <a:pPr eaLnBrk="1" hangingPunct="1">
              <a:lnSpc>
                <a:spcPct val="80000"/>
              </a:lnSpc>
              <a:spcAft>
                <a:spcPts val="300"/>
              </a:spcAft>
              <a:buFontTx/>
              <a:buNone/>
            </a:pPr>
            <a:endParaRPr lang="en-US" altLang="en-US" sz="1000" dirty="0">
              <a:latin typeface="Arial Unicode MS" panose="020B0604020202020204" pitchFamily="34" charset="-128"/>
              <a:ea typeface="Arial Unicode MS" panose="020B0604020202020204" pitchFamily="34" charset="-128"/>
              <a:cs typeface="Arial Unicode MS" panose="020B0604020202020204" pitchFamily="34" charset="-128"/>
            </a:endParaRPr>
          </a:p>
          <a:p>
            <a:pPr eaLnBrk="1" hangingPunct="1">
              <a:lnSpc>
                <a:spcPct val="80000"/>
              </a:lnSpc>
              <a:spcAft>
                <a:spcPts val="300"/>
              </a:spcAft>
              <a:buFontTx/>
              <a:buNone/>
            </a:pPr>
            <a:r>
              <a:rPr lang="en-US" altLang="en-US" sz="2000" dirty="0">
                <a:latin typeface="Arial Unicode MS" panose="020B0604020202020204" pitchFamily="34" charset="-128"/>
                <a:ea typeface="Arial Unicode MS" panose="020B0604020202020204" pitchFamily="34" charset="-128"/>
                <a:cs typeface="Arial Unicode MS" panose="020B0604020202020204" pitchFamily="34" charset="-128"/>
              </a:rPr>
              <a:t>	CT chest</a:t>
            </a:r>
          </a:p>
          <a:p>
            <a:pPr eaLnBrk="1" hangingPunct="1">
              <a:lnSpc>
                <a:spcPct val="80000"/>
              </a:lnSpc>
              <a:spcAft>
                <a:spcPts val="300"/>
              </a:spcAft>
              <a:buFontTx/>
              <a:buNone/>
            </a:pPr>
            <a:r>
              <a:rPr lang="en-US" altLang="en-US" sz="2000" dirty="0">
                <a:latin typeface="Arial Unicode MS" panose="020B0604020202020204" pitchFamily="34" charset="-128"/>
                <a:ea typeface="Arial Unicode MS" panose="020B0604020202020204" pitchFamily="34" charset="-128"/>
                <a:cs typeface="Arial Unicode MS" panose="020B0604020202020204" pitchFamily="34" charset="-128"/>
              </a:rPr>
              <a:t>	   	Routine                         		0.2 (max. dose= 1)</a:t>
            </a:r>
          </a:p>
          <a:p>
            <a:pPr eaLnBrk="1" hangingPunct="1">
              <a:lnSpc>
                <a:spcPct val="80000"/>
              </a:lnSpc>
              <a:spcAft>
                <a:spcPts val="300"/>
              </a:spcAft>
              <a:buFontTx/>
              <a:buNone/>
            </a:pPr>
            <a:r>
              <a:rPr lang="en-US" altLang="en-US" sz="2000" dirty="0">
                <a:latin typeface="Arial Unicode MS" panose="020B0604020202020204" pitchFamily="34" charset="-128"/>
                <a:ea typeface="Arial Unicode MS" panose="020B0604020202020204" pitchFamily="34" charset="-128"/>
                <a:cs typeface="Arial Unicode MS" panose="020B0604020202020204" pitchFamily="34" charset="-128"/>
              </a:rPr>
              <a:t>	   	Pulmonary Emboli	     	0.2 (max. dose= 1)</a:t>
            </a:r>
          </a:p>
          <a:p>
            <a:pPr eaLnBrk="1" hangingPunct="1">
              <a:lnSpc>
                <a:spcPct val="80000"/>
              </a:lnSpc>
              <a:spcAft>
                <a:spcPts val="300"/>
              </a:spcAft>
              <a:buFontTx/>
              <a:buNone/>
            </a:pPr>
            <a:r>
              <a:rPr lang="en-US" altLang="en-US" sz="2000" dirty="0">
                <a:latin typeface="Arial Unicode MS" panose="020B0604020202020204" pitchFamily="34" charset="-128"/>
                <a:ea typeface="Arial Unicode MS" panose="020B0604020202020204" pitchFamily="34" charset="-128"/>
                <a:cs typeface="Arial Unicode MS" panose="020B0604020202020204" pitchFamily="34" charset="-128"/>
              </a:rPr>
              <a:t>	   	Coronary arteries		0.1</a:t>
            </a:r>
          </a:p>
          <a:p>
            <a:pPr eaLnBrk="1" hangingPunct="1">
              <a:lnSpc>
                <a:spcPct val="80000"/>
              </a:lnSpc>
              <a:spcAft>
                <a:spcPts val="300"/>
              </a:spcAft>
              <a:buFontTx/>
              <a:buNone/>
            </a:pPr>
            <a:endParaRPr lang="en-US" altLang="en-US" sz="1000" dirty="0">
              <a:latin typeface="Arial Unicode MS" panose="020B0604020202020204" pitchFamily="34" charset="-128"/>
              <a:ea typeface="Arial Unicode MS" panose="020B0604020202020204" pitchFamily="34" charset="-128"/>
              <a:cs typeface="Arial Unicode MS" panose="020B0604020202020204" pitchFamily="34" charset="-128"/>
            </a:endParaRPr>
          </a:p>
          <a:p>
            <a:pPr eaLnBrk="1" hangingPunct="1">
              <a:lnSpc>
                <a:spcPct val="80000"/>
              </a:lnSpc>
              <a:spcAft>
                <a:spcPts val="300"/>
              </a:spcAft>
              <a:buFontTx/>
              <a:buNone/>
            </a:pPr>
            <a:r>
              <a:rPr lang="en-US" altLang="en-US" sz="2000" dirty="0">
                <a:latin typeface="Arial Unicode MS" panose="020B0604020202020204" pitchFamily="34" charset="-128"/>
                <a:ea typeface="Arial Unicode MS" panose="020B0604020202020204" pitchFamily="34" charset="-128"/>
                <a:cs typeface="Arial Unicode MS" panose="020B0604020202020204" pitchFamily="34" charset="-128"/>
              </a:rPr>
              <a:t>	Abdominal CT</a:t>
            </a:r>
          </a:p>
          <a:p>
            <a:pPr eaLnBrk="1" hangingPunct="1">
              <a:lnSpc>
                <a:spcPct val="80000"/>
              </a:lnSpc>
              <a:spcAft>
                <a:spcPts val="300"/>
              </a:spcAft>
              <a:buFontTx/>
              <a:buNone/>
            </a:pPr>
            <a:r>
              <a:rPr lang="en-US" altLang="en-US" sz="2000" dirty="0">
                <a:latin typeface="Arial Unicode MS" panose="020B0604020202020204" pitchFamily="34" charset="-128"/>
                <a:ea typeface="Arial Unicode MS" panose="020B0604020202020204" pitchFamily="34" charset="-128"/>
                <a:cs typeface="Arial Unicode MS" panose="020B0604020202020204" pitchFamily="34" charset="-128"/>
              </a:rPr>
              <a:t>	   	Routine abdomen		4</a:t>
            </a:r>
          </a:p>
          <a:p>
            <a:pPr eaLnBrk="1" hangingPunct="1">
              <a:lnSpc>
                <a:spcPct val="80000"/>
              </a:lnSpc>
              <a:spcAft>
                <a:spcPts val="300"/>
              </a:spcAft>
              <a:buFontTx/>
              <a:buNone/>
            </a:pPr>
            <a:r>
              <a:rPr lang="en-US" altLang="en-US" sz="2000" dirty="0">
                <a:latin typeface="Arial Unicode MS" panose="020B0604020202020204" pitchFamily="34" charset="-128"/>
                <a:ea typeface="Arial Unicode MS" panose="020B0604020202020204" pitchFamily="34" charset="-128"/>
                <a:cs typeface="Arial Unicode MS" panose="020B0604020202020204" pitchFamily="34" charset="-128"/>
              </a:rPr>
              <a:t>	   	Routine </a:t>
            </a:r>
            <a:r>
              <a:rPr lang="en-US" altLang="en-US" sz="2000" dirty="0" err="1">
                <a:latin typeface="Arial Unicode MS" panose="020B0604020202020204" pitchFamily="34" charset="-128"/>
                <a:ea typeface="Arial Unicode MS" panose="020B0604020202020204" pitchFamily="34" charset="-128"/>
                <a:cs typeface="Arial Unicode MS" panose="020B0604020202020204" pitchFamily="34" charset="-128"/>
              </a:rPr>
              <a:t>abdo</a:t>
            </a:r>
            <a:r>
              <a:rPr lang="en-US" altLang="en-US" sz="2000" dirty="0">
                <a:latin typeface="Arial Unicode MS" panose="020B0604020202020204" pitchFamily="34" charset="-128"/>
                <a:ea typeface="Arial Unicode MS" panose="020B0604020202020204" pitchFamily="34" charset="-128"/>
                <a:cs typeface="Arial Unicode MS" panose="020B0604020202020204" pitchFamily="34" charset="-128"/>
              </a:rPr>
              <a:t>-pelvis		25.0 (max. dose= 79.0)</a:t>
            </a:r>
          </a:p>
          <a:p>
            <a:pPr eaLnBrk="1" hangingPunct="1">
              <a:lnSpc>
                <a:spcPct val="80000"/>
              </a:lnSpc>
              <a:spcAft>
                <a:spcPts val="300"/>
              </a:spcAft>
              <a:buFontTx/>
              <a:buNone/>
            </a:pPr>
            <a:r>
              <a:rPr lang="en-US" altLang="en-US" sz="2000" dirty="0">
                <a:latin typeface="Arial Unicode MS" panose="020B0604020202020204" pitchFamily="34" charset="-128"/>
                <a:ea typeface="Arial Unicode MS" panose="020B0604020202020204" pitchFamily="34" charset="-128"/>
                <a:cs typeface="Arial Unicode MS" panose="020B0604020202020204" pitchFamily="34" charset="-128"/>
              </a:rPr>
              <a:t>	  	Routine pelvis			25.0 (max. dose= 79.0)</a:t>
            </a:r>
          </a:p>
          <a:p>
            <a:pPr eaLnBrk="1" hangingPunct="1">
              <a:lnSpc>
                <a:spcPct val="80000"/>
              </a:lnSpc>
              <a:spcAft>
                <a:spcPts val="300"/>
              </a:spcAft>
              <a:buFontTx/>
              <a:buNone/>
            </a:pPr>
            <a:r>
              <a:rPr lang="en-US" altLang="en-US" sz="2000" dirty="0">
                <a:latin typeface="Arial Unicode MS" panose="020B0604020202020204" pitchFamily="34" charset="-128"/>
                <a:ea typeface="Arial Unicode MS" panose="020B0604020202020204" pitchFamily="34" charset="-128"/>
                <a:cs typeface="Arial Unicode MS" panose="020B0604020202020204" pitchFamily="34" charset="-128"/>
              </a:rPr>
              <a:t>	   	Abdominal aorta CTA	 	34</a:t>
            </a:r>
          </a:p>
          <a:p>
            <a:pPr eaLnBrk="1" hangingPunct="1">
              <a:lnSpc>
                <a:spcPct val="80000"/>
              </a:lnSpc>
              <a:spcAft>
                <a:spcPts val="300"/>
              </a:spcAft>
              <a:buFontTx/>
              <a:buNone/>
            </a:pPr>
            <a:r>
              <a:rPr lang="en-US" altLang="en-US" sz="2000" dirty="0">
                <a:latin typeface="Arial Unicode MS" panose="020B0604020202020204" pitchFamily="34" charset="-128"/>
                <a:ea typeface="Arial Unicode MS" panose="020B0604020202020204" pitchFamily="34" charset="-128"/>
                <a:cs typeface="Arial Unicode MS" panose="020B0604020202020204" pitchFamily="34" charset="-128"/>
              </a:rPr>
              <a:t>	   	Stone protocol              		10 </a:t>
            </a:r>
          </a:p>
          <a:p>
            <a:pPr eaLnBrk="1" hangingPunct="1">
              <a:lnSpc>
                <a:spcPct val="80000"/>
              </a:lnSpc>
              <a:spcAft>
                <a:spcPts val="300"/>
              </a:spcAft>
              <a:buFontTx/>
              <a:buNone/>
            </a:pPr>
            <a:endParaRPr lang="en-US" altLang="en-US" sz="20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6148" name="Text Box 5"/>
          <p:cNvSpPr txBox="1">
            <a:spLocks noChangeArrowheads="1"/>
          </p:cNvSpPr>
          <p:nvPr/>
        </p:nvSpPr>
        <p:spPr bwMode="auto">
          <a:xfrm>
            <a:off x="5943600" y="6248400"/>
            <a:ext cx="29803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r>
              <a:rPr lang="en-US" altLang="en-US" sz="1200" b="0" dirty="0">
                <a:solidFill>
                  <a:schemeClr val="tx2"/>
                </a:solidFill>
                <a:latin typeface="Arial Unicode MS" panose="020B0604020202020204" pitchFamily="34" charset="-128"/>
                <a:ea typeface="Arial Unicode MS" panose="020B0604020202020204" pitchFamily="34" charset="-128"/>
                <a:cs typeface="Arial Unicode MS" panose="020B0604020202020204" pitchFamily="34" charset="-128"/>
              </a:rPr>
              <a:t>ICRP 84, </a:t>
            </a:r>
            <a:r>
              <a:rPr lang="en-US" altLang="en-US" sz="1200" b="0" dirty="0" err="1">
                <a:solidFill>
                  <a:schemeClr val="tx2"/>
                </a:solidFill>
                <a:latin typeface="Arial Unicode MS" panose="020B0604020202020204" pitchFamily="34" charset="-128"/>
                <a:ea typeface="Arial Unicode MS" panose="020B0604020202020204" pitchFamily="34" charset="-128"/>
                <a:cs typeface="Arial Unicode MS" panose="020B0604020202020204" pitchFamily="34" charset="-128"/>
              </a:rPr>
              <a:t>McCollough</a:t>
            </a:r>
            <a:r>
              <a:rPr lang="en-US" altLang="en-US" sz="1200" b="0" dirty="0">
                <a:solidFill>
                  <a:schemeClr val="tx2"/>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altLang="en-US" sz="1200" b="0" dirty="0" err="1">
                <a:solidFill>
                  <a:schemeClr val="tx2"/>
                </a:solidFill>
                <a:latin typeface="Arial Unicode MS" panose="020B0604020202020204" pitchFamily="34" charset="-128"/>
                <a:ea typeface="Arial Unicode MS" panose="020B0604020202020204" pitchFamily="34" charset="-128"/>
                <a:cs typeface="Arial Unicode MS" panose="020B0604020202020204" pitchFamily="34" charset="-128"/>
              </a:rPr>
              <a:t>Radiographics</a:t>
            </a:r>
            <a:r>
              <a:rPr lang="en-US" altLang="en-US" sz="1200" b="0" dirty="0">
                <a:solidFill>
                  <a:schemeClr val="tx2"/>
                </a:solidFill>
                <a:latin typeface="Arial Unicode MS" panose="020B0604020202020204" pitchFamily="34" charset="-128"/>
                <a:ea typeface="Arial Unicode MS" panose="020B0604020202020204" pitchFamily="34" charset="-128"/>
                <a:cs typeface="Arial Unicode MS" panose="020B0604020202020204" pitchFamily="34" charset="-128"/>
              </a:rPr>
              <a:t> 07 </a:t>
            </a:r>
          </a:p>
          <a:p>
            <a:pPr eaLnBrk="1" hangingPunct="1"/>
            <a:r>
              <a:rPr lang="en-US" altLang="en-US" sz="1200" b="0" dirty="0">
                <a:solidFill>
                  <a:schemeClr val="tx2"/>
                </a:solidFill>
                <a:latin typeface="Arial Unicode MS" panose="020B0604020202020204" pitchFamily="34" charset="-128"/>
                <a:ea typeface="Arial Unicode MS" panose="020B0604020202020204" pitchFamily="34" charset="-128"/>
                <a:cs typeface="Arial Unicode MS" panose="020B0604020202020204" pitchFamily="34" charset="-128"/>
              </a:rPr>
              <a:t>Wagner , Medical Physics publications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51519" y="0"/>
            <a:ext cx="8060511" cy="864096"/>
          </a:xfrm>
          <a:noFill/>
          <a:ln w="9525">
            <a:noFill/>
            <a:miter lim="800000"/>
            <a:headEnd/>
            <a:tailEnd/>
          </a:ln>
          <a:effectLst/>
        </p:spPr>
        <p:txBody>
          <a:bodyPr vert="horz" wrap="square" lIns="91440" tIns="45720" rIns="91440" bIns="45720" numCol="1" anchor="ctr" anchorCtr="0" compatLnSpc="1">
            <a:prstTxWarp prst="textNoShape">
              <a:avLst/>
            </a:prstTxWarp>
          </a:bodyPr>
          <a:lstStyle/>
          <a:p>
            <a:pPr>
              <a:spcAft>
                <a:spcPts val="300"/>
              </a:spcAft>
            </a:pPr>
            <a:r>
              <a:rPr lang="en-US" altLang="en-US" dirty="0">
                <a:latin typeface="Arial Unicode MS" pitchFamily="34" charset="-128"/>
                <a:ea typeface="Arial Unicode MS" pitchFamily="34" charset="-128"/>
                <a:cs typeface="Arial Unicode MS" pitchFamily="34" charset="-128"/>
              </a:rPr>
              <a:t>Ionizing Radiation: Effects</a:t>
            </a:r>
          </a:p>
        </p:txBody>
      </p:sp>
      <p:sp>
        <p:nvSpPr>
          <p:cNvPr id="7171" name="Rectangle 3"/>
          <p:cNvSpPr>
            <a:spLocks noGrp="1" noChangeArrowheads="1"/>
          </p:cNvSpPr>
          <p:nvPr>
            <p:ph idx="1"/>
          </p:nvPr>
        </p:nvSpPr>
        <p:spPr>
          <a:xfrm>
            <a:off x="251519" y="1447800"/>
            <a:ext cx="8488361" cy="4572000"/>
          </a:xfrm>
        </p:spPr>
        <p:txBody>
          <a:bodyPr/>
          <a:lstStyle/>
          <a:p>
            <a:pPr>
              <a:spcAft>
                <a:spcPts val="1200"/>
              </a:spcAft>
            </a:pPr>
            <a:r>
              <a:rPr lang="en-US" altLang="en-US" sz="2400" kern="1200" dirty="0">
                <a:latin typeface="Arial Unicode MS" pitchFamily="34" charset="-128"/>
                <a:ea typeface="Arial Unicode MS" pitchFamily="34" charset="-128"/>
                <a:cs typeface="Arial Unicode MS" pitchFamily="34" charset="-128"/>
              </a:rPr>
              <a:t>Ionizing radiation can occur from either direct or scattered external beams </a:t>
            </a:r>
          </a:p>
          <a:p>
            <a:pPr>
              <a:spcAft>
                <a:spcPts val="1200"/>
              </a:spcAft>
            </a:pPr>
            <a:r>
              <a:rPr lang="en-US" altLang="en-US" sz="2400" kern="1200" dirty="0">
                <a:latin typeface="Arial Unicode MS" pitchFamily="34" charset="-128"/>
                <a:ea typeface="Arial Unicode MS" pitchFamily="34" charset="-128"/>
                <a:cs typeface="Arial Unicode MS" pitchFamily="34" charset="-128"/>
              </a:rPr>
              <a:t>Direct cellular (molecule in path of x-ray) or indirect 	     (free radical production) effects </a:t>
            </a:r>
          </a:p>
          <a:p>
            <a:pPr>
              <a:spcAft>
                <a:spcPts val="600"/>
              </a:spcAft>
            </a:pPr>
            <a:r>
              <a:rPr lang="en-US" altLang="en-US" sz="2400" kern="1200" dirty="0">
                <a:latin typeface="Arial Unicode MS" pitchFamily="34" charset="-128"/>
                <a:ea typeface="Arial Unicode MS" pitchFamily="34" charset="-128"/>
                <a:cs typeface="Arial Unicode MS" pitchFamily="34" charset="-128"/>
              </a:rPr>
              <a:t>Embryonic and fetal effects include </a:t>
            </a:r>
          </a:p>
          <a:p>
            <a:pPr lvl="1"/>
            <a:r>
              <a:rPr lang="en-US" altLang="en-US" sz="2200" kern="1200" dirty="0">
                <a:latin typeface="Arial Unicode MS" pitchFamily="34" charset="-128"/>
                <a:ea typeface="Arial Unicode MS" pitchFamily="34" charset="-128"/>
                <a:cs typeface="Arial Unicode MS" pitchFamily="34" charset="-128"/>
              </a:rPr>
              <a:t>Mutagenesis</a:t>
            </a:r>
          </a:p>
          <a:p>
            <a:pPr lvl="1"/>
            <a:r>
              <a:rPr lang="en-US" altLang="en-US" sz="2200" kern="1200" dirty="0" err="1">
                <a:latin typeface="Arial Unicode MS" pitchFamily="34" charset="-128"/>
                <a:ea typeface="Arial Unicode MS" pitchFamily="34" charset="-128"/>
                <a:cs typeface="Arial Unicode MS" pitchFamily="34" charset="-128"/>
              </a:rPr>
              <a:t>Teratogenesis</a:t>
            </a:r>
            <a:endParaRPr lang="en-US" altLang="en-US" sz="2200" kern="1200" dirty="0">
              <a:latin typeface="Arial Unicode MS" pitchFamily="34" charset="-128"/>
              <a:ea typeface="Arial Unicode MS" pitchFamily="34" charset="-128"/>
              <a:cs typeface="Arial Unicode MS" pitchFamily="34" charset="-128"/>
            </a:endParaRPr>
          </a:p>
          <a:p>
            <a:pPr lvl="1"/>
            <a:r>
              <a:rPr lang="en-US" altLang="en-US" sz="2200" kern="1200" dirty="0">
                <a:latin typeface="Arial Unicode MS" pitchFamily="34" charset="-128"/>
                <a:ea typeface="Arial Unicode MS" pitchFamily="34" charset="-128"/>
                <a:cs typeface="Arial Unicode MS" pitchFamily="34" charset="-128"/>
              </a:rPr>
              <a:t>Carcinogenesis</a:t>
            </a:r>
          </a:p>
          <a:p>
            <a:pPr eaLnBrk="1" hangingPunct="1"/>
            <a:endParaRPr lang="en-US" altLang="en-US" sz="2400" dirty="0">
              <a:latin typeface="Verdana"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13420" y="-5725"/>
            <a:ext cx="8534400" cy="996325"/>
          </a:xfrm>
          <a:noFill/>
          <a:ln w="9525">
            <a:noFill/>
            <a:miter lim="800000"/>
            <a:headEnd/>
            <a:tailEnd/>
          </a:ln>
          <a:effectLst/>
        </p:spPr>
        <p:txBody>
          <a:bodyPr vert="horz" wrap="square" lIns="91440" tIns="45720" rIns="91440" bIns="45720" numCol="1" anchor="ctr" anchorCtr="0" compatLnSpc="1">
            <a:prstTxWarp prst="textNoShape">
              <a:avLst/>
            </a:prstTxWarp>
            <a:normAutofit/>
          </a:bodyPr>
          <a:lstStyle/>
          <a:p>
            <a:pPr>
              <a:spcAft>
                <a:spcPts val="300"/>
              </a:spcAft>
            </a:pPr>
            <a:r>
              <a:rPr lang="en-US" altLang="en-US" dirty="0">
                <a:latin typeface="Arial Unicode MS" pitchFamily="34" charset="-128"/>
                <a:ea typeface="Arial Unicode MS" pitchFamily="34" charset="-128"/>
                <a:cs typeface="Arial Unicode MS" pitchFamily="34" charset="-128"/>
              </a:rPr>
              <a:t>Dose threshold for fetal effects</a:t>
            </a:r>
          </a:p>
        </p:txBody>
      </p:sp>
      <p:sp>
        <p:nvSpPr>
          <p:cNvPr id="8195" name="Rectangle 3"/>
          <p:cNvSpPr>
            <a:spLocks noGrp="1" noChangeArrowheads="1"/>
          </p:cNvSpPr>
          <p:nvPr>
            <p:ph idx="1"/>
          </p:nvPr>
        </p:nvSpPr>
        <p:spPr>
          <a:xfrm>
            <a:off x="213420" y="1371600"/>
            <a:ext cx="8712968" cy="4958725"/>
          </a:xfrm>
        </p:spPr>
        <p:txBody>
          <a:bodyPr/>
          <a:lstStyle/>
          <a:p>
            <a:pPr>
              <a:spcAft>
                <a:spcPts val="1200"/>
              </a:spcAft>
            </a:pPr>
            <a:r>
              <a:rPr lang="en-US" altLang="en-US" sz="2400" kern="1200" dirty="0">
                <a:latin typeface="Arial Unicode MS" pitchFamily="34" charset="-128"/>
                <a:ea typeface="Arial Unicode MS" pitchFamily="34" charset="-128"/>
                <a:cs typeface="Arial Unicode MS" pitchFamily="34" charset="-128"/>
              </a:rPr>
              <a:t>Fetal dose &lt; 100 - 200 </a:t>
            </a:r>
            <a:r>
              <a:rPr lang="en-US" altLang="en-US" sz="2400" kern="1200" dirty="0" err="1">
                <a:latin typeface="Arial Unicode MS" pitchFamily="34" charset="-128"/>
                <a:ea typeface="Arial Unicode MS" pitchFamily="34" charset="-128"/>
                <a:cs typeface="Arial Unicode MS" pitchFamily="34" charset="-128"/>
              </a:rPr>
              <a:t>mGy</a:t>
            </a:r>
            <a:r>
              <a:rPr lang="en-US" altLang="en-US" sz="2400" kern="1200" dirty="0">
                <a:latin typeface="Arial Unicode MS" pitchFamily="34" charset="-128"/>
                <a:ea typeface="Arial Unicode MS" pitchFamily="34" charset="-128"/>
                <a:cs typeface="Arial Unicode MS" pitchFamily="34" charset="-128"/>
              </a:rPr>
              <a:t> is not associated with measurable increase in non cancer fetal risks</a:t>
            </a:r>
          </a:p>
          <a:p>
            <a:pPr>
              <a:spcAft>
                <a:spcPts val="1200"/>
              </a:spcAft>
            </a:pPr>
            <a:r>
              <a:rPr lang="en-US" altLang="en-US" sz="2400" kern="1200" dirty="0">
                <a:latin typeface="Arial Unicode MS" pitchFamily="34" charset="-128"/>
                <a:ea typeface="Arial Unicode MS" pitchFamily="34" charset="-128"/>
                <a:cs typeface="Arial Unicode MS" pitchFamily="34" charset="-128"/>
              </a:rPr>
              <a:t>Most radiological investigations are associated with doses much less than 100 </a:t>
            </a:r>
            <a:r>
              <a:rPr lang="en-US" altLang="en-US" sz="2400" kern="1200" dirty="0" err="1">
                <a:latin typeface="Arial Unicode MS" pitchFamily="34" charset="-128"/>
                <a:ea typeface="Arial Unicode MS" pitchFamily="34" charset="-128"/>
                <a:cs typeface="Arial Unicode MS" pitchFamily="34" charset="-128"/>
              </a:rPr>
              <a:t>mGy</a:t>
            </a:r>
            <a:endParaRPr lang="en-US" altLang="en-US" sz="2400" kern="1200" dirty="0">
              <a:latin typeface="Arial Unicode MS" pitchFamily="34" charset="-128"/>
              <a:ea typeface="Arial Unicode MS" pitchFamily="34" charset="-128"/>
              <a:cs typeface="Arial Unicode MS" pitchFamily="34" charset="-128"/>
            </a:endParaRPr>
          </a:p>
          <a:p>
            <a:pPr eaLnBrk="1" hangingPunct="1">
              <a:lnSpc>
                <a:spcPct val="200000"/>
              </a:lnSpc>
            </a:pPr>
            <a:endParaRPr lang="en-US" altLang="en-US" sz="2600" dirty="0">
              <a:latin typeface="Verdana"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74639" y="0"/>
            <a:ext cx="8534400" cy="762000"/>
          </a:xfrm>
          <a:noFill/>
          <a:ln w="9525">
            <a:noFill/>
            <a:miter lim="800000"/>
            <a:headEnd/>
            <a:tailEnd/>
          </a:ln>
          <a:effectLst/>
        </p:spPr>
        <p:txBody>
          <a:bodyPr vert="horz" wrap="square" lIns="91440" tIns="45720" rIns="91440" bIns="45720" numCol="1" anchor="ctr" anchorCtr="0" compatLnSpc="1">
            <a:prstTxWarp prst="textNoShape">
              <a:avLst/>
            </a:prstTxWarp>
          </a:bodyPr>
          <a:lstStyle/>
          <a:p>
            <a:pPr>
              <a:spcAft>
                <a:spcPts val="300"/>
              </a:spcAft>
            </a:pPr>
            <a:r>
              <a:rPr lang="en-US" altLang="en-US" dirty="0">
                <a:latin typeface="Arial Unicode MS" pitchFamily="34" charset="-128"/>
                <a:ea typeface="Arial Unicode MS" pitchFamily="34" charset="-128"/>
                <a:cs typeface="Arial Unicode MS" pitchFamily="34" charset="-128"/>
              </a:rPr>
              <a:t>Radiation mutagenesis</a:t>
            </a:r>
          </a:p>
        </p:txBody>
      </p:sp>
      <p:sp>
        <p:nvSpPr>
          <p:cNvPr id="9219" name="Rectangle 3"/>
          <p:cNvSpPr>
            <a:spLocks noGrp="1" noChangeArrowheads="1"/>
          </p:cNvSpPr>
          <p:nvPr>
            <p:ph idx="1"/>
          </p:nvPr>
        </p:nvSpPr>
        <p:spPr>
          <a:xfrm>
            <a:off x="274639" y="1524000"/>
            <a:ext cx="8488362" cy="45720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marL="342000" lvl="1" indent="-342000">
              <a:spcAft>
                <a:spcPts val="1200"/>
              </a:spcAft>
            </a:pPr>
            <a:r>
              <a:rPr lang="en-US" altLang="en-US" kern="1200" dirty="0">
                <a:latin typeface="Arial Unicode MS" pitchFamily="34" charset="-128"/>
                <a:ea typeface="Arial Unicode MS" pitchFamily="34" charset="-128"/>
                <a:cs typeface="Arial Unicode MS" pitchFamily="34" charset="-128"/>
              </a:rPr>
              <a:t>Include germ-line genes alteration and mutations, which can affect future generations</a:t>
            </a:r>
          </a:p>
          <a:p>
            <a:pPr marL="342000" lvl="1" indent="-342000">
              <a:spcAft>
                <a:spcPts val="1200"/>
              </a:spcAft>
            </a:pPr>
            <a:r>
              <a:rPr lang="en-US" altLang="en-US" kern="1200" dirty="0">
                <a:latin typeface="Arial Unicode MS" pitchFamily="34" charset="-128"/>
                <a:ea typeface="Arial Unicode MS" pitchFamily="34" charset="-128"/>
                <a:cs typeface="Arial Unicode MS" pitchFamily="34" charset="-128"/>
              </a:rPr>
              <a:t>Biological filtration: Affected cells are often filtered out of existence by the body!</a:t>
            </a:r>
          </a:p>
          <a:p>
            <a:pPr marL="342000" lvl="1" indent="-342000">
              <a:spcAft>
                <a:spcPts val="1200"/>
              </a:spcAft>
            </a:pPr>
            <a:r>
              <a:rPr lang="en-US" altLang="en-US" kern="1200" dirty="0">
                <a:latin typeface="Arial Unicode MS" pitchFamily="34" charset="-128"/>
                <a:ea typeface="Arial Unicode MS" pitchFamily="34" charset="-128"/>
                <a:cs typeface="Arial Unicode MS" pitchFamily="34" charset="-128"/>
              </a:rPr>
              <a:t>Mutagenesis in offspring of radiated patients has not been demonstrated in humans, although these effects have been seen in plants and animals at high doses</a:t>
            </a:r>
          </a:p>
          <a:p>
            <a:pPr lvl="1">
              <a:spcAft>
                <a:spcPts val="1200"/>
              </a:spcAft>
            </a:pPr>
            <a:endParaRPr lang="en-US" altLang="en-US" kern="1200" dirty="0">
              <a:latin typeface="Arial Unicode MS" pitchFamily="34" charset="-128"/>
              <a:ea typeface="Arial Unicode MS" pitchFamily="34" charset="-128"/>
              <a:cs typeface="Arial Unicode MS" pitchFamily="34" charset="-128"/>
            </a:endParaRPr>
          </a:p>
        </p:txBody>
      </p:sp>
      <p:sp>
        <p:nvSpPr>
          <p:cNvPr id="9220" name="Rectangle 4"/>
          <p:cNvSpPr>
            <a:spLocks noChangeArrowheads="1"/>
          </p:cNvSpPr>
          <p:nvPr/>
        </p:nvSpPr>
        <p:spPr bwMode="auto">
          <a:xfrm>
            <a:off x="4343400" y="5180111"/>
            <a:ext cx="393889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r>
              <a:rPr lang="en-US" altLang="en-US" sz="1400" b="0" dirty="0">
                <a:solidFill>
                  <a:schemeClr val="tx2"/>
                </a:solidFill>
                <a:latin typeface="Arial Unicode MS" panose="020B0604020202020204" pitchFamily="34" charset="-128"/>
                <a:ea typeface="Arial Unicode MS" panose="020B0604020202020204" pitchFamily="34" charset="-128"/>
                <a:cs typeface="Arial Unicode MS" panose="020B0604020202020204" pitchFamily="34" charset="-128"/>
              </a:rPr>
              <a:t>Biological effects of Ionizing Radiation (BEIR 5)</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15900" y="22423"/>
            <a:ext cx="8534400" cy="1143000"/>
          </a:xfrm>
          <a:noFill/>
          <a:ln w="9525">
            <a:noFill/>
            <a:miter lim="800000"/>
            <a:headEnd/>
            <a:tailEnd/>
          </a:ln>
          <a:effectLst/>
        </p:spPr>
        <p:txBody>
          <a:bodyPr vert="horz" wrap="square" lIns="91440" tIns="45720" rIns="91440" bIns="45720" numCol="1" anchor="ctr" anchorCtr="0" compatLnSpc="1">
            <a:prstTxWarp prst="textNoShape">
              <a:avLst/>
            </a:prstTxWarp>
            <a:normAutofit/>
          </a:bodyPr>
          <a:lstStyle/>
          <a:p>
            <a:pPr>
              <a:spcAft>
                <a:spcPts val="300"/>
              </a:spcAft>
            </a:pPr>
            <a:r>
              <a:rPr lang="en-US" altLang="en-US" sz="3200" dirty="0">
                <a:latin typeface="Arial Unicode MS" pitchFamily="34" charset="-128"/>
                <a:ea typeface="Arial Unicode MS" pitchFamily="34" charset="-128"/>
                <a:cs typeface="Arial Unicode MS" pitchFamily="34" charset="-128"/>
              </a:rPr>
              <a:t>Prevalence of Congenital  Malformations without Radiation </a:t>
            </a:r>
          </a:p>
        </p:txBody>
      </p:sp>
      <p:sp>
        <p:nvSpPr>
          <p:cNvPr id="10243" name="Rectangle 3"/>
          <p:cNvSpPr>
            <a:spLocks noGrp="1" noChangeArrowheads="1"/>
          </p:cNvSpPr>
          <p:nvPr>
            <p:ph idx="1"/>
          </p:nvPr>
        </p:nvSpPr>
        <p:spPr>
          <a:xfrm>
            <a:off x="304800" y="1447800"/>
            <a:ext cx="8305800" cy="4343400"/>
          </a:xfrm>
          <a:solidFill>
            <a:srgbClr val="FFFFFF"/>
          </a:solidFill>
        </p:spPr>
        <p:txBody>
          <a:bodyPr/>
          <a:lstStyle/>
          <a:p>
            <a:pPr algn="ctr" eaLnBrk="1" hangingPunct="1">
              <a:lnSpc>
                <a:spcPct val="90000"/>
              </a:lnSpc>
              <a:buFontTx/>
              <a:buNone/>
            </a:pPr>
            <a:r>
              <a:rPr lang="en-US" altLang="en-US" sz="2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US" altLang="en-US" sz="2200" b="1" u="sng" dirty="0">
                <a:latin typeface="Arial Unicode MS" panose="020B0604020202020204" pitchFamily="34" charset="-128"/>
                <a:ea typeface="Arial Unicode MS" panose="020B0604020202020204" pitchFamily="34" charset="-128"/>
                <a:cs typeface="Arial Unicode MS" panose="020B0604020202020204" pitchFamily="34" charset="-128"/>
              </a:rPr>
              <a:t>Rate per 1000 live births</a:t>
            </a:r>
          </a:p>
          <a:p>
            <a:pPr eaLnBrk="1" hangingPunct="1">
              <a:lnSpc>
                <a:spcPct val="90000"/>
              </a:lnSpc>
              <a:buFontTx/>
              <a:buNone/>
            </a:pPr>
            <a:endParaRPr lang="en-US" altLang="en-US" sz="1200" b="1" dirty="0">
              <a:latin typeface="Arial Unicode MS" panose="020B0604020202020204" pitchFamily="34" charset="-128"/>
              <a:ea typeface="Arial Unicode MS" panose="020B0604020202020204" pitchFamily="34" charset="-128"/>
              <a:cs typeface="Arial Unicode MS" panose="020B0604020202020204" pitchFamily="34" charset="-128"/>
            </a:endParaRPr>
          </a:p>
          <a:p>
            <a:pPr eaLnBrk="1" hangingPunct="1">
              <a:lnSpc>
                <a:spcPct val="90000"/>
              </a:lnSpc>
              <a:buFontTx/>
              <a:buNone/>
            </a:pPr>
            <a:r>
              <a:rPr lang="en-US" altLang="en-US" sz="2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US" altLang="en-US" sz="2200" dirty="0">
                <a:latin typeface="Arial Unicode MS" panose="020B0604020202020204" pitchFamily="34" charset="-128"/>
                <a:ea typeface="Arial Unicode MS" panose="020B0604020202020204" pitchFamily="34" charset="-128"/>
                <a:cs typeface="Arial Unicode MS" panose="020B0604020202020204" pitchFamily="34" charset="-128"/>
              </a:rPr>
              <a:t>Any malformation			45.3</a:t>
            </a:r>
          </a:p>
          <a:p>
            <a:pPr eaLnBrk="1" hangingPunct="1">
              <a:lnSpc>
                <a:spcPct val="90000"/>
              </a:lnSpc>
              <a:buFontTx/>
              <a:buNone/>
            </a:pPr>
            <a:r>
              <a:rPr lang="en-US" altLang="en-US" sz="2200" dirty="0">
                <a:latin typeface="Arial Unicode MS" panose="020B0604020202020204" pitchFamily="34" charset="-128"/>
                <a:ea typeface="Arial Unicode MS" panose="020B0604020202020204" pitchFamily="34" charset="-128"/>
                <a:cs typeface="Arial Unicode MS" panose="020B0604020202020204" pitchFamily="34" charset="-128"/>
              </a:rPr>
              <a:t>	Major malformation			27.7</a:t>
            </a:r>
          </a:p>
          <a:p>
            <a:pPr eaLnBrk="1" hangingPunct="1">
              <a:lnSpc>
                <a:spcPct val="90000"/>
              </a:lnSpc>
              <a:buFontTx/>
              <a:buNone/>
            </a:pPr>
            <a:r>
              <a:rPr lang="en-US" altLang="en-US" sz="2200" dirty="0">
                <a:latin typeface="Arial Unicode MS" panose="020B0604020202020204" pitchFamily="34" charset="-128"/>
                <a:ea typeface="Arial Unicode MS" panose="020B0604020202020204" pitchFamily="34" charset="-128"/>
                <a:cs typeface="Arial Unicode MS" panose="020B0604020202020204" pitchFamily="34" charset="-128"/>
              </a:rPr>
              <a:t>	Minor malformation			17.9</a:t>
            </a:r>
          </a:p>
          <a:p>
            <a:pPr eaLnBrk="1" hangingPunct="1">
              <a:lnSpc>
                <a:spcPct val="90000"/>
              </a:lnSpc>
              <a:buFontTx/>
              <a:buNone/>
            </a:pPr>
            <a:endParaRPr lang="en-US" altLang="en-US" sz="2200" dirty="0">
              <a:latin typeface="Arial Unicode MS" panose="020B0604020202020204" pitchFamily="34" charset="-128"/>
              <a:ea typeface="Arial Unicode MS" panose="020B0604020202020204" pitchFamily="34" charset="-128"/>
              <a:cs typeface="Arial Unicode MS" panose="020B0604020202020204" pitchFamily="34" charset="-128"/>
            </a:endParaRPr>
          </a:p>
          <a:p>
            <a:pPr eaLnBrk="1" hangingPunct="1">
              <a:lnSpc>
                <a:spcPct val="90000"/>
              </a:lnSpc>
              <a:spcAft>
                <a:spcPts val="600"/>
              </a:spcAft>
              <a:buFontTx/>
              <a:buNone/>
            </a:pPr>
            <a:r>
              <a:rPr lang="en-US" altLang="en-US" sz="2200" i="1"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US" altLang="en-US" sz="2200" u="sng" dirty="0">
                <a:latin typeface="Arial Unicode MS" panose="020B0604020202020204" pitchFamily="34" charset="-128"/>
                <a:ea typeface="Arial Unicode MS" panose="020B0604020202020204" pitchFamily="34" charset="-128"/>
                <a:cs typeface="Arial Unicode MS" panose="020B0604020202020204" pitchFamily="34" charset="-128"/>
              </a:rPr>
              <a:t>Malformations of: </a:t>
            </a:r>
          </a:p>
          <a:p>
            <a:pPr eaLnBrk="1" hangingPunct="1">
              <a:lnSpc>
                <a:spcPct val="90000"/>
              </a:lnSpc>
              <a:buFontTx/>
              <a:buNone/>
            </a:pPr>
            <a:r>
              <a:rPr lang="en-US" altLang="en-US" sz="2200" dirty="0">
                <a:latin typeface="Arial Unicode MS" panose="020B0604020202020204" pitchFamily="34" charset="-128"/>
                <a:ea typeface="Arial Unicode MS" panose="020B0604020202020204" pitchFamily="34" charset="-128"/>
                <a:cs typeface="Arial Unicode MS" panose="020B0604020202020204" pitchFamily="34" charset="-128"/>
              </a:rPr>
              <a:t>		MSK				14.3</a:t>
            </a:r>
          </a:p>
          <a:p>
            <a:pPr eaLnBrk="1" hangingPunct="1">
              <a:lnSpc>
                <a:spcPct val="90000"/>
              </a:lnSpc>
              <a:buFontTx/>
              <a:buNone/>
            </a:pPr>
            <a:r>
              <a:rPr lang="en-US" altLang="en-US" sz="2200" dirty="0">
                <a:latin typeface="Arial Unicode MS" panose="020B0604020202020204" pitchFamily="34" charset="-128"/>
                <a:ea typeface="Arial Unicode MS" panose="020B0604020202020204" pitchFamily="34" charset="-128"/>
                <a:cs typeface="Arial Unicode MS" panose="020B0604020202020204" pitchFamily="34" charset="-128"/>
              </a:rPr>
              <a:t>		Genitourinary			9.2</a:t>
            </a:r>
          </a:p>
          <a:p>
            <a:pPr eaLnBrk="1" hangingPunct="1">
              <a:lnSpc>
                <a:spcPct val="90000"/>
              </a:lnSpc>
              <a:buFontTx/>
              <a:buNone/>
            </a:pPr>
            <a:r>
              <a:rPr lang="en-US" altLang="en-US" sz="2200" dirty="0">
                <a:latin typeface="Arial Unicode MS" panose="020B0604020202020204" pitchFamily="34" charset="-128"/>
                <a:ea typeface="Arial Unicode MS" panose="020B0604020202020204" pitchFamily="34" charset="-128"/>
                <a:cs typeface="Arial Unicode MS" panose="020B0604020202020204" pitchFamily="34" charset="-128"/>
              </a:rPr>
              <a:t>		Cardiovascular		8.0</a:t>
            </a:r>
          </a:p>
          <a:p>
            <a:pPr eaLnBrk="1" hangingPunct="1">
              <a:lnSpc>
                <a:spcPct val="90000"/>
              </a:lnSpc>
              <a:buFontTx/>
              <a:buNone/>
            </a:pPr>
            <a:r>
              <a:rPr lang="en-US" altLang="en-US" sz="2200" dirty="0">
                <a:latin typeface="Arial Unicode MS" panose="020B0604020202020204" pitchFamily="34" charset="-128"/>
                <a:ea typeface="Arial Unicode MS" panose="020B0604020202020204" pitchFamily="34" charset="-128"/>
                <a:cs typeface="Arial Unicode MS" panose="020B0604020202020204" pitchFamily="34" charset="-128"/>
              </a:rPr>
              <a:t>		Central nervous 		5.3</a:t>
            </a:r>
          </a:p>
        </p:txBody>
      </p:sp>
      <p:sp>
        <p:nvSpPr>
          <p:cNvPr id="10244" name="Rectangle 4"/>
          <p:cNvSpPr>
            <a:spLocks noChangeArrowheads="1"/>
          </p:cNvSpPr>
          <p:nvPr/>
        </p:nvSpPr>
        <p:spPr bwMode="auto">
          <a:xfrm>
            <a:off x="457200" y="228600"/>
            <a:ext cx="8305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algn="ctr" eaLnBrk="1" hangingPunct="1"/>
            <a:br>
              <a:rPr lang="en-US" altLang="en-US" sz="4400">
                <a:solidFill>
                  <a:schemeClr val="tx2"/>
                </a:solidFill>
              </a:rPr>
            </a:br>
            <a:endParaRPr lang="en-US" altLang="en-US" sz="4400">
              <a:solidFill>
                <a:schemeClr val="tx2"/>
              </a:solidFill>
            </a:endParaRPr>
          </a:p>
        </p:txBody>
      </p:sp>
      <p:sp>
        <p:nvSpPr>
          <p:cNvPr id="10245" name="Text Box 6"/>
          <p:cNvSpPr txBox="1">
            <a:spLocks noChangeArrowheads="1"/>
          </p:cNvSpPr>
          <p:nvPr/>
        </p:nvSpPr>
        <p:spPr bwMode="auto">
          <a:xfrm>
            <a:off x="4876800" y="5791200"/>
            <a:ext cx="32004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pitchFamily="34" charset="0"/>
                <a:ea typeface="ＭＳ Ｐゴシック" pitchFamily="34" charset="-128"/>
              </a:defRPr>
            </a:lvl1pPr>
            <a:lvl2pPr marL="742950" indent="-285750" eaLnBrk="0" hangingPunct="0">
              <a:defRPr b="1">
                <a:solidFill>
                  <a:schemeClr val="tx1"/>
                </a:solidFill>
                <a:latin typeface="Arial" pitchFamily="34" charset="0"/>
                <a:ea typeface="ＭＳ Ｐゴシック" pitchFamily="34" charset="-128"/>
              </a:defRPr>
            </a:lvl2pPr>
            <a:lvl3pPr marL="1143000" indent="-228600" eaLnBrk="0" hangingPunct="0">
              <a:defRPr b="1">
                <a:solidFill>
                  <a:schemeClr val="tx1"/>
                </a:solidFill>
                <a:latin typeface="Arial" pitchFamily="34" charset="0"/>
                <a:ea typeface="ＭＳ Ｐゴシック" pitchFamily="34" charset="-128"/>
              </a:defRPr>
            </a:lvl3pPr>
            <a:lvl4pPr marL="1600200" indent="-228600" eaLnBrk="0" hangingPunct="0">
              <a:defRPr b="1">
                <a:solidFill>
                  <a:schemeClr val="tx1"/>
                </a:solidFill>
                <a:latin typeface="Arial" pitchFamily="34" charset="0"/>
                <a:ea typeface="ＭＳ Ｐゴシック" pitchFamily="34" charset="-128"/>
              </a:defRPr>
            </a:lvl4pPr>
            <a:lvl5pPr marL="2057400" indent="-228600" eaLnBrk="0" hangingPunct="0">
              <a:defRPr b="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b="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b="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b="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b="1">
                <a:solidFill>
                  <a:schemeClr val="tx1"/>
                </a:solidFill>
                <a:latin typeface="Arial" pitchFamily="34" charset="0"/>
                <a:ea typeface="ＭＳ Ｐゴシック" pitchFamily="34" charset="-128"/>
              </a:defRPr>
            </a:lvl9pPr>
          </a:lstStyle>
          <a:p>
            <a:pPr eaLnBrk="1" hangingPunct="1"/>
            <a:r>
              <a:rPr lang="en-US" altLang="en-US" sz="1400" b="0" dirty="0">
                <a:solidFill>
                  <a:schemeClr val="tx2"/>
                </a:solidFill>
                <a:latin typeface="Arial Unicode MS" panose="020B0604020202020204" pitchFamily="34" charset="-128"/>
                <a:ea typeface="Arial Unicode MS" panose="020B0604020202020204" pitchFamily="34" charset="-128"/>
                <a:cs typeface="Arial Unicode MS" panose="020B0604020202020204" pitchFamily="34" charset="-128"/>
              </a:rPr>
              <a:t>MGH Perinatal Collaborative Project</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Office Theme">
  <a:themeElements>
    <a:clrScheme name="Custom 2">
      <a:dk1>
        <a:srgbClr val="003399"/>
      </a:dk1>
      <a:lt1>
        <a:sysClr val="window" lastClr="FFFFFF"/>
      </a:lt1>
      <a:dk2>
        <a:srgbClr val="3366CC"/>
      </a:dk2>
      <a:lt2>
        <a:srgbClr val="DBDBDD"/>
      </a:lt2>
      <a:accent1>
        <a:srgbClr val="6699CC"/>
      </a:accent1>
      <a:accent2>
        <a:srgbClr val="FF9900"/>
      </a:accent2>
      <a:accent3>
        <a:srgbClr val="99CC00"/>
      </a:accent3>
      <a:accent4>
        <a:srgbClr val="8681B8"/>
      </a:accent4>
      <a:accent5>
        <a:srgbClr val="32A14C"/>
      </a:accent5>
      <a:accent6>
        <a:srgbClr val="99CCFF"/>
      </a:accent6>
      <a:hlink>
        <a:srgbClr val="6699CC"/>
      </a:hlink>
      <a:folHlink>
        <a:srgbClr val="8681B8"/>
      </a:folHlink>
    </a:clrScheme>
    <a:fontScheme name="procureme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1458</Words>
  <Application>Microsoft Office PowerPoint</Application>
  <PresentationFormat>On-screen Show (4:3)</PresentationFormat>
  <Paragraphs>306</Paragraphs>
  <Slides>32</Slides>
  <Notes>32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Aharoni</vt:lpstr>
      <vt:lpstr>Arial</vt:lpstr>
      <vt:lpstr>Arial </vt:lpstr>
      <vt:lpstr>Arial Unicode MS</vt:lpstr>
      <vt:lpstr>Calibri</vt:lpstr>
      <vt:lpstr>Calibri Light</vt:lpstr>
      <vt:lpstr>Verdana</vt:lpstr>
      <vt:lpstr>Office Theme</vt:lpstr>
      <vt:lpstr>Radiation Dose Management in  Computed Tomography</vt:lpstr>
      <vt:lpstr>Objectives</vt:lpstr>
      <vt:lpstr>Quantitative Measures</vt:lpstr>
      <vt:lpstr>Quantitative Measures of Radiation</vt:lpstr>
      <vt:lpstr>Average fetal doses from  maternal CT exams</vt:lpstr>
      <vt:lpstr>Ionizing Radiation: Effects</vt:lpstr>
      <vt:lpstr>Dose threshold for fetal effects</vt:lpstr>
      <vt:lpstr>Radiation mutagenesis</vt:lpstr>
      <vt:lpstr>Prevalence of Congenital  Malformations without Radiation </vt:lpstr>
      <vt:lpstr>Radiation Teratogenesis</vt:lpstr>
      <vt:lpstr>Radiation and birth defects </vt:lpstr>
      <vt:lpstr>Radiation and birth defects</vt:lpstr>
      <vt:lpstr>Radiation Carcinogenesis</vt:lpstr>
      <vt:lpstr>When to do CT?  </vt:lpstr>
      <vt:lpstr>Use of CT in pregnancy</vt:lpstr>
      <vt:lpstr>Common indications for CT in pregnancy</vt:lpstr>
      <vt:lpstr>Strategies for CT Dose Optimization in pregnancy</vt:lpstr>
      <vt:lpstr>CT pulmonary embolism in pregnancy: The Algorithm </vt:lpstr>
      <vt:lpstr>CT pulmonary embolism </vt:lpstr>
      <vt:lpstr>CTPE in pregnancy: The Approach</vt:lpstr>
      <vt:lpstr>CT pulmonary embolism in pregnancy:  The Approach</vt:lpstr>
      <vt:lpstr>CT pulmonary embolism in pregnancy:  The Approach</vt:lpstr>
      <vt:lpstr>Internal Shielding: Pregnancy</vt:lpstr>
      <vt:lpstr>Administration of Barium to pregnant patient undergoing chest CT</vt:lpstr>
      <vt:lpstr>Kidney stones and pregnancy: Use and Radiation Dose</vt:lpstr>
      <vt:lpstr>Kidney stones and pregnancy: Use and Radiation Dose</vt:lpstr>
      <vt:lpstr>CT for Appendicitis in Pregnancy</vt:lpstr>
      <vt:lpstr>CT for Appendicitis</vt:lpstr>
      <vt:lpstr>Precautions for pregnant patients  </vt:lpstr>
      <vt:lpstr>Estimation and documentation of fetal exposure</vt:lpstr>
      <vt:lpstr>Assurance and Counseling</vt:lpstr>
      <vt:lpstr>Summary: CT in Pregnancy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2020-03-27T15:32:45Z</dcterms:created>
  <dcterms:modified xsi:type="dcterms:W3CDTF">2020-03-27T15:35:19Z</dcterms:modified>
</cp:coreProperties>
</file>