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33" r:id="rId1"/>
  </p:sldMasterIdLst>
  <p:notesMasterIdLst>
    <p:notesMasterId r:id="rId39"/>
  </p:notesMasterIdLst>
  <p:handoutMasterIdLst>
    <p:handoutMasterId r:id="rId40"/>
  </p:handoutMasterIdLst>
  <p:sldIdLst>
    <p:sldId id="329" r:id="rId2"/>
    <p:sldId id="318" r:id="rId3"/>
    <p:sldId id="306" r:id="rId4"/>
    <p:sldId id="259" r:id="rId5"/>
    <p:sldId id="317" r:id="rId6"/>
    <p:sldId id="300" r:id="rId7"/>
    <p:sldId id="330" r:id="rId8"/>
    <p:sldId id="331" r:id="rId9"/>
    <p:sldId id="332" r:id="rId10"/>
    <p:sldId id="333" r:id="rId11"/>
    <p:sldId id="334" r:id="rId12"/>
    <p:sldId id="335" r:id="rId13"/>
    <p:sldId id="336" r:id="rId14"/>
    <p:sldId id="337" r:id="rId15"/>
    <p:sldId id="268" r:id="rId16"/>
    <p:sldId id="338" r:id="rId17"/>
    <p:sldId id="339" r:id="rId18"/>
    <p:sldId id="340" r:id="rId19"/>
    <p:sldId id="341" r:id="rId20"/>
    <p:sldId id="342" r:id="rId21"/>
    <p:sldId id="343" r:id="rId22"/>
    <p:sldId id="344" r:id="rId23"/>
    <p:sldId id="345" r:id="rId24"/>
    <p:sldId id="319" r:id="rId25"/>
    <p:sldId id="346" r:id="rId26"/>
    <p:sldId id="347" r:id="rId27"/>
    <p:sldId id="348" r:id="rId28"/>
    <p:sldId id="349" r:id="rId29"/>
    <p:sldId id="350" r:id="rId30"/>
    <p:sldId id="351" r:id="rId31"/>
    <p:sldId id="352" r:id="rId32"/>
    <p:sldId id="353" r:id="rId33"/>
    <p:sldId id="354" r:id="rId34"/>
    <p:sldId id="295" r:id="rId35"/>
    <p:sldId id="355" r:id="rId36"/>
    <p:sldId id="357" r:id="rId37"/>
    <p:sldId id="356"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A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14" autoAdjust="0"/>
    <p:restoredTop sz="92479" autoAdjust="0"/>
  </p:normalViewPr>
  <p:slideViewPr>
    <p:cSldViewPr snapToGrid="0" snapToObjects="1">
      <p:cViewPr varScale="1">
        <p:scale>
          <a:sx n="79" d="100"/>
          <a:sy n="79" d="100"/>
        </p:scale>
        <p:origin x="54" y="53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4" d="100"/>
          <a:sy n="84" d="100"/>
        </p:scale>
        <p:origin x="382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089570-4FD2-4ED2-85BA-03A8511B9B4C}" type="datetimeFigureOut">
              <a:rPr lang="en-US" smtClean="0"/>
              <a:t>3/26/2020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7AC480-D241-4BDE-AB87-B9F7D96A741D}" type="slidenum">
              <a:rPr lang="en-US" smtClean="0"/>
              <a:t>‹#›</a:t>
            </a:fld>
            <a:endParaRPr lang="en-US"/>
          </a:p>
        </p:txBody>
      </p:sp>
    </p:spTree>
    <p:extLst>
      <p:ext uri="{BB962C8B-B14F-4D97-AF65-F5344CB8AC3E}">
        <p14:creationId xmlns:p14="http://schemas.microsoft.com/office/powerpoint/2010/main" val="2516329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91A447-824D-3A41-8270-714A30C5A5F3}" type="datetimeFigureOut">
              <a:rPr lang="en-US" smtClean="0"/>
              <a:t>3/26/2020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98CE6E-483A-1145-9A24-EAD631FAF554}" type="slidenum">
              <a:rPr lang="en-US" smtClean="0"/>
              <a:t>‹#›</a:t>
            </a:fld>
            <a:endParaRPr lang="en-US"/>
          </a:p>
        </p:txBody>
      </p:sp>
    </p:spTree>
    <p:extLst>
      <p:ext uri="{BB962C8B-B14F-4D97-AF65-F5344CB8AC3E}">
        <p14:creationId xmlns:p14="http://schemas.microsoft.com/office/powerpoint/2010/main" val="4957009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miter lim="800000"/>
            <a:headEnd/>
            <a:tailEnd/>
          </a:ln>
        </p:spPr>
        <p:txBody>
          <a:bodyPr/>
          <a:lstStyle/>
          <a:p>
            <a:fld id="{599DB32A-E6C9-4FA6-AD2D-3D1F6CB6CB8F}" type="slidenum">
              <a:rPr lang="en-GB" smtClean="0"/>
              <a:pPr/>
              <a:t>1</a:t>
            </a:fld>
            <a:endParaRPr lang="en-GB"/>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3418125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10</a:t>
            </a:fld>
            <a:endParaRPr lang="en-US"/>
          </a:p>
        </p:txBody>
      </p:sp>
    </p:spTree>
    <p:extLst>
      <p:ext uri="{BB962C8B-B14F-4D97-AF65-F5344CB8AC3E}">
        <p14:creationId xmlns:p14="http://schemas.microsoft.com/office/powerpoint/2010/main" val="1970290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11</a:t>
            </a:fld>
            <a:endParaRPr lang="en-US"/>
          </a:p>
        </p:txBody>
      </p:sp>
    </p:spTree>
    <p:extLst>
      <p:ext uri="{BB962C8B-B14F-4D97-AF65-F5344CB8AC3E}">
        <p14:creationId xmlns:p14="http://schemas.microsoft.com/office/powerpoint/2010/main" val="1970290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98CE6E-483A-1145-9A24-EAD631FAF554}" type="slidenum">
              <a:rPr lang="en-US" smtClean="0"/>
              <a:t>12</a:t>
            </a:fld>
            <a:endParaRPr lang="en-US"/>
          </a:p>
        </p:txBody>
      </p:sp>
    </p:spTree>
    <p:extLst>
      <p:ext uri="{BB962C8B-B14F-4D97-AF65-F5344CB8AC3E}">
        <p14:creationId xmlns:p14="http://schemas.microsoft.com/office/powerpoint/2010/main" val="19702905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598CE6E-483A-1145-9A24-EAD631FAF554}" type="slidenum">
              <a:rPr lang="en-US" smtClean="0"/>
              <a:t>13</a:t>
            </a:fld>
            <a:endParaRPr lang="en-US"/>
          </a:p>
        </p:txBody>
      </p:sp>
    </p:spTree>
    <p:extLst>
      <p:ext uri="{BB962C8B-B14F-4D97-AF65-F5344CB8AC3E}">
        <p14:creationId xmlns:p14="http://schemas.microsoft.com/office/powerpoint/2010/main" val="19702905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14</a:t>
            </a:fld>
            <a:endParaRPr lang="en-US"/>
          </a:p>
        </p:txBody>
      </p:sp>
    </p:spTree>
    <p:extLst>
      <p:ext uri="{BB962C8B-B14F-4D97-AF65-F5344CB8AC3E}">
        <p14:creationId xmlns:p14="http://schemas.microsoft.com/office/powerpoint/2010/main" val="1970290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pPr eaLnBrk="1" hangingPunct="1"/>
            <a:fld id="{3FF0F4E7-DA65-4543-B240-4745DB9A2BB9}" type="slidenum">
              <a:rPr lang="en-US" smtClean="0">
                <a:latin typeface="Arial" charset="0"/>
                <a:ea typeface="ＭＳ Ｐゴシック"/>
                <a:cs typeface="ＭＳ Ｐゴシック"/>
              </a:rPr>
              <a:pPr eaLnBrk="1" hangingPunct="1"/>
              <a:t>15</a:t>
            </a:fld>
            <a:endParaRPr lang="en-US">
              <a:latin typeface="Arial" charset="0"/>
              <a:ea typeface="ＭＳ Ｐゴシック"/>
              <a:cs typeface="ＭＳ Ｐゴシック"/>
            </a:endParaRPr>
          </a:p>
        </p:txBody>
      </p:sp>
      <p:sp>
        <p:nvSpPr>
          <p:cNvPr id="323586" name="Rectangle 7"/>
          <p:cNvSpPr txBox="1">
            <a:spLocks noGrp="1" noChangeArrowheads="1"/>
          </p:cNvSpPr>
          <p:nvPr/>
        </p:nvSpPr>
        <p:spPr bwMode="auto">
          <a:xfrm>
            <a:off x="3884414" y="8685894"/>
            <a:ext cx="2972098" cy="456595"/>
          </a:xfrm>
          <a:prstGeom prst="rect">
            <a:avLst/>
          </a:prstGeom>
          <a:noFill/>
          <a:ln w="9525">
            <a:noFill/>
            <a:miter lim="800000"/>
            <a:headEnd/>
            <a:tailEnd/>
          </a:ln>
        </p:spPr>
        <p:txBody>
          <a:bodyPr lIns="91432" tIns="45716" rIns="91432" bIns="45716" anchor="b"/>
          <a:lstStyle/>
          <a:p>
            <a:pPr algn="r"/>
            <a:fld id="{021105BB-9DBE-487E-A848-D456BF7398A7}" type="slidenum">
              <a:rPr lang="en-US" sz="1200">
                <a:ea typeface="ＭＳ Ｐゴシック"/>
                <a:cs typeface="ＭＳ Ｐゴシック"/>
              </a:rPr>
              <a:pPr algn="r"/>
              <a:t>15</a:t>
            </a:fld>
            <a:endParaRPr lang="en-US" sz="1200">
              <a:ea typeface="ＭＳ Ｐゴシック"/>
              <a:cs typeface="ＭＳ Ｐゴシック"/>
            </a:endParaRPr>
          </a:p>
        </p:txBody>
      </p:sp>
      <p:sp>
        <p:nvSpPr>
          <p:cNvPr id="323587" name="Rectangle 7"/>
          <p:cNvSpPr txBox="1">
            <a:spLocks noGrp="1" noChangeArrowheads="1"/>
          </p:cNvSpPr>
          <p:nvPr/>
        </p:nvSpPr>
        <p:spPr bwMode="auto">
          <a:xfrm>
            <a:off x="3885903" y="8687405"/>
            <a:ext cx="2972097" cy="456595"/>
          </a:xfrm>
          <a:prstGeom prst="rect">
            <a:avLst/>
          </a:prstGeom>
          <a:noFill/>
          <a:ln w="9525">
            <a:noFill/>
            <a:miter lim="800000"/>
            <a:headEnd/>
            <a:tailEnd/>
          </a:ln>
        </p:spPr>
        <p:txBody>
          <a:bodyPr lIns="91432" tIns="45716" rIns="91432" bIns="45716" anchor="b"/>
          <a:lstStyle/>
          <a:p>
            <a:pPr algn="r" eaLnBrk="0" hangingPunct="0"/>
            <a:fld id="{5D97BAAC-4814-463F-974C-6AD406710B30}" type="slidenum">
              <a:rPr lang="en-US" sz="1200">
                <a:latin typeface="Tahoma" pitchFamily="34" charset="0"/>
                <a:ea typeface="ＭＳ Ｐゴシック"/>
                <a:cs typeface="ＭＳ Ｐゴシック"/>
              </a:rPr>
              <a:pPr algn="r" eaLnBrk="0" hangingPunct="0"/>
              <a:t>15</a:t>
            </a:fld>
            <a:endParaRPr lang="en-US" sz="1200">
              <a:latin typeface="Tahoma" pitchFamily="34" charset="0"/>
              <a:ea typeface="ＭＳ Ｐゴシック"/>
              <a:cs typeface="ＭＳ Ｐゴシック"/>
            </a:endParaRPr>
          </a:p>
        </p:txBody>
      </p:sp>
      <p:sp>
        <p:nvSpPr>
          <p:cNvPr id="323588" name="Rectangle 2"/>
          <p:cNvSpPr>
            <a:spLocks noGrp="1" noRot="1" noChangeAspect="1" noChangeArrowheads="1" noTextEdit="1"/>
          </p:cNvSpPr>
          <p:nvPr>
            <p:ph type="sldImg"/>
          </p:nvPr>
        </p:nvSpPr>
        <p:spPr>
          <a:xfrm>
            <a:off x="1143000" y="685800"/>
            <a:ext cx="4572000" cy="3429000"/>
          </a:xfrm>
          <a:ln/>
        </p:spPr>
      </p:sp>
      <p:sp>
        <p:nvSpPr>
          <p:cNvPr id="323589" name="Rectangle 3"/>
          <p:cNvSpPr>
            <a:spLocks noGrp="1" noChangeArrowheads="1"/>
          </p:cNvSpPr>
          <p:nvPr>
            <p:ph type="body" idx="1"/>
          </p:nvPr>
        </p:nvSpPr>
        <p:spPr>
          <a:xfrm>
            <a:off x="913805" y="4343704"/>
            <a:ext cx="5030391" cy="4113892"/>
          </a:xfrm>
          <a:noFill/>
          <a:ln>
            <a:solidFill>
              <a:srgbClr val="000000"/>
            </a:solidFill>
          </a:ln>
        </p:spPr>
        <p:txBody>
          <a:bodyPr/>
          <a:lstStyle/>
          <a:p>
            <a:pPr eaLnBrk="1" hangingPunct="1"/>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pPr eaLnBrk="1" hangingPunct="1"/>
            <a:fld id="{3FF0F4E7-DA65-4543-B240-4745DB9A2BB9}" type="slidenum">
              <a:rPr lang="en-US" smtClean="0">
                <a:latin typeface="Arial" charset="0"/>
                <a:ea typeface="ＭＳ Ｐゴシック"/>
                <a:cs typeface="ＭＳ Ｐゴシック"/>
              </a:rPr>
              <a:pPr eaLnBrk="1" hangingPunct="1"/>
              <a:t>16</a:t>
            </a:fld>
            <a:endParaRPr lang="en-US">
              <a:latin typeface="Arial" charset="0"/>
              <a:ea typeface="ＭＳ Ｐゴシック"/>
              <a:cs typeface="ＭＳ Ｐゴシック"/>
            </a:endParaRPr>
          </a:p>
        </p:txBody>
      </p:sp>
      <p:sp>
        <p:nvSpPr>
          <p:cNvPr id="323586" name="Rectangle 7"/>
          <p:cNvSpPr txBox="1">
            <a:spLocks noGrp="1" noChangeArrowheads="1"/>
          </p:cNvSpPr>
          <p:nvPr/>
        </p:nvSpPr>
        <p:spPr bwMode="auto">
          <a:xfrm>
            <a:off x="3884414" y="8685894"/>
            <a:ext cx="2972098" cy="456595"/>
          </a:xfrm>
          <a:prstGeom prst="rect">
            <a:avLst/>
          </a:prstGeom>
          <a:noFill/>
          <a:ln w="9525">
            <a:noFill/>
            <a:miter lim="800000"/>
            <a:headEnd/>
            <a:tailEnd/>
          </a:ln>
        </p:spPr>
        <p:txBody>
          <a:bodyPr lIns="91432" tIns="45716" rIns="91432" bIns="45716" anchor="b"/>
          <a:lstStyle/>
          <a:p>
            <a:pPr algn="r"/>
            <a:fld id="{021105BB-9DBE-487E-A848-D456BF7398A7}" type="slidenum">
              <a:rPr lang="en-US" sz="1200">
                <a:ea typeface="ＭＳ Ｐゴシック"/>
                <a:cs typeface="ＭＳ Ｐゴシック"/>
              </a:rPr>
              <a:pPr algn="r"/>
              <a:t>16</a:t>
            </a:fld>
            <a:endParaRPr lang="en-US" sz="1200">
              <a:ea typeface="ＭＳ Ｐゴシック"/>
              <a:cs typeface="ＭＳ Ｐゴシック"/>
            </a:endParaRPr>
          </a:p>
        </p:txBody>
      </p:sp>
      <p:sp>
        <p:nvSpPr>
          <p:cNvPr id="323587" name="Rectangle 7"/>
          <p:cNvSpPr txBox="1">
            <a:spLocks noGrp="1" noChangeArrowheads="1"/>
          </p:cNvSpPr>
          <p:nvPr/>
        </p:nvSpPr>
        <p:spPr bwMode="auto">
          <a:xfrm>
            <a:off x="3885903" y="8687405"/>
            <a:ext cx="2972097" cy="456595"/>
          </a:xfrm>
          <a:prstGeom prst="rect">
            <a:avLst/>
          </a:prstGeom>
          <a:noFill/>
          <a:ln w="9525">
            <a:noFill/>
            <a:miter lim="800000"/>
            <a:headEnd/>
            <a:tailEnd/>
          </a:ln>
        </p:spPr>
        <p:txBody>
          <a:bodyPr lIns="91432" tIns="45716" rIns="91432" bIns="45716" anchor="b"/>
          <a:lstStyle/>
          <a:p>
            <a:pPr algn="r" eaLnBrk="0" hangingPunct="0"/>
            <a:fld id="{5D97BAAC-4814-463F-974C-6AD406710B30}" type="slidenum">
              <a:rPr lang="en-US" sz="1200">
                <a:latin typeface="Tahoma" pitchFamily="34" charset="0"/>
                <a:ea typeface="ＭＳ Ｐゴシック"/>
                <a:cs typeface="ＭＳ Ｐゴシック"/>
              </a:rPr>
              <a:pPr algn="r" eaLnBrk="0" hangingPunct="0"/>
              <a:t>16</a:t>
            </a:fld>
            <a:endParaRPr lang="en-US" sz="1200">
              <a:latin typeface="Tahoma" pitchFamily="34" charset="0"/>
              <a:ea typeface="ＭＳ Ｐゴシック"/>
              <a:cs typeface="ＭＳ Ｐゴシック"/>
            </a:endParaRPr>
          </a:p>
        </p:txBody>
      </p:sp>
      <p:sp>
        <p:nvSpPr>
          <p:cNvPr id="323588" name="Rectangle 2"/>
          <p:cNvSpPr>
            <a:spLocks noGrp="1" noRot="1" noChangeAspect="1" noChangeArrowheads="1" noTextEdit="1"/>
          </p:cNvSpPr>
          <p:nvPr>
            <p:ph type="sldImg"/>
          </p:nvPr>
        </p:nvSpPr>
        <p:spPr>
          <a:xfrm>
            <a:off x="1143000" y="685800"/>
            <a:ext cx="4572000" cy="3429000"/>
          </a:xfrm>
          <a:ln/>
        </p:spPr>
      </p:sp>
      <p:sp>
        <p:nvSpPr>
          <p:cNvPr id="323589" name="Rectangle 3"/>
          <p:cNvSpPr>
            <a:spLocks noGrp="1" noChangeArrowheads="1"/>
          </p:cNvSpPr>
          <p:nvPr>
            <p:ph type="body" idx="1"/>
          </p:nvPr>
        </p:nvSpPr>
        <p:spPr>
          <a:xfrm>
            <a:off x="913805" y="4343704"/>
            <a:ext cx="5030391" cy="4113892"/>
          </a:xfrm>
          <a:noFill/>
          <a:ln>
            <a:solidFill>
              <a:srgbClr val="000000"/>
            </a:solidFill>
          </a:ln>
        </p:spPr>
        <p:txBody>
          <a:bodyPr/>
          <a:lstStyle/>
          <a:p>
            <a:pPr eaLnBrk="1" hangingPunct="1"/>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pPr eaLnBrk="1" hangingPunct="1"/>
            <a:fld id="{3FF0F4E7-DA65-4543-B240-4745DB9A2BB9}" type="slidenum">
              <a:rPr lang="en-US" smtClean="0">
                <a:latin typeface="Arial" charset="0"/>
                <a:ea typeface="ＭＳ Ｐゴシック"/>
                <a:cs typeface="ＭＳ Ｐゴシック"/>
              </a:rPr>
              <a:pPr eaLnBrk="1" hangingPunct="1"/>
              <a:t>17</a:t>
            </a:fld>
            <a:endParaRPr lang="en-US">
              <a:latin typeface="Arial" charset="0"/>
              <a:ea typeface="ＭＳ Ｐゴシック"/>
              <a:cs typeface="ＭＳ Ｐゴシック"/>
            </a:endParaRPr>
          </a:p>
        </p:txBody>
      </p:sp>
      <p:sp>
        <p:nvSpPr>
          <p:cNvPr id="323586" name="Rectangle 7"/>
          <p:cNvSpPr txBox="1">
            <a:spLocks noGrp="1" noChangeArrowheads="1"/>
          </p:cNvSpPr>
          <p:nvPr/>
        </p:nvSpPr>
        <p:spPr bwMode="auto">
          <a:xfrm>
            <a:off x="3884414" y="8685894"/>
            <a:ext cx="2972098" cy="456595"/>
          </a:xfrm>
          <a:prstGeom prst="rect">
            <a:avLst/>
          </a:prstGeom>
          <a:noFill/>
          <a:ln w="9525">
            <a:noFill/>
            <a:miter lim="800000"/>
            <a:headEnd/>
            <a:tailEnd/>
          </a:ln>
        </p:spPr>
        <p:txBody>
          <a:bodyPr lIns="91432" tIns="45716" rIns="91432" bIns="45716" anchor="b"/>
          <a:lstStyle/>
          <a:p>
            <a:pPr algn="r"/>
            <a:fld id="{021105BB-9DBE-487E-A848-D456BF7398A7}" type="slidenum">
              <a:rPr lang="en-US" sz="1200">
                <a:ea typeface="ＭＳ Ｐゴシック"/>
                <a:cs typeface="ＭＳ Ｐゴシック"/>
              </a:rPr>
              <a:pPr algn="r"/>
              <a:t>17</a:t>
            </a:fld>
            <a:endParaRPr lang="en-US" sz="1200">
              <a:ea typeface="ＭＳ Ｐゴシック"/>
              <a:cs typeface="ＭＳ Ｐゴシック"/>
            </a:endParaRPr>
          </a:p>
        </p:txBody>
      </p:sp>
      <p:sp>
        <p:nvSpPr>
          <p:cNvPr id="323587" name="Rectangle 7"/>
          <p:cNvSpPr txBox="1">
            <a:spLocks noGrp="1" noChangeArrowheads="1"/>
          </p:cNvSpPr>
          <p:nvPr/>
        </p:nvSpPr>
        <p:spPr bwMode="auto">
          <a:xfrm>
            <a:off x="3885903" y="8687405"/>
            <a:ext cx="2972097" cy="456595"/>
          </a:xfrm>
          <a:prstGeom prst="rect">
            <a:avLst/>
          </a:prstGeom>
          <a:noFill/>
          <a:ln w="9525">
            <a:noFill/>
            <a:miter lim="800000"/>
            <a:headEnd/>
            <a:tailEnd/>
          </a:ln>
        </p:spPr>
        <p:txBody>
          <a:bodyPr lIns="91432" tIns="45716" rIns="91432" bIns="45716" anchor="b"/>
          <a:lstStyle/>
          <a:p>
            <a:pPr algn="r" eaLnBrk="0" hangingPunct="0"/>
            <a:fld id="{5D97BAAC-4814-463F-974C-6AD406710B30}" type="slidenum">
              <a:rPr lang="en-US" sz="1200">
                <a:latin typeface="Tahoma" pitchFamily="34" charset="0"/>
                <a:ea typeface="ＭＳ Ｐゴシック"/>
                <a:cs typeface="ＭＳ Ｐゴシック"/>
              </a:rPr>
              <a:pPr algn="r" eaLnBrk="0" hangingPunct="0"/>
              <a:t>17</a:t>
            </a:fld>
            <a:endParaRPr lang="en-US" sz="1200">
              <a:latin typeface="Tahoma" pitchFamily="34" charset="0"/>
              <a:ea typeface="ＭＳ Ｐゴシック"/>
              <a:cs typeface="ＭＳ Ｐゴシック"/>
            </a:endParaRPr>
          </a:p>
        </p:txBody>
      </p:sp>
      <p:sp>
        <p:nvSpPr>
          <p:cNvPr id="323588" name="Rectangle 2"/>
          <p:cNvSpPr>
            <a:spLocks noGrp="1" noRot="1" noChangeAspect="1" noChangeArrowheads="1" noTextEdit="1"/>
          </p:cNvSpPr>
          <p:nvPr>
            <p:ph type="sldImg"/>
          </p:nvPr>
        </p:nvSpPr>
        <p:spPr>
          <a:xfrm>
            <a:off x="1143000" y="685800"/>
            <a:ext cx="4572000" cy="3429000"/>
          </a:xfrm>
          <a:ln/>
        </p:spPr>
      </p:sp>
      <p:sp>
        <p:nvSpPr>
          <p:cNvPr id="323589" name="Rectangle 3"/>
          <p:cNvSpPr>
            <a:spLocks noGrp="1" noChangeArrowheads="1"/>
          </p:cNvSpPr>
          <p:nvPr>
            <p:ph type="body" idx="1"/>
          </p:nvPr>
        </p:nvSpPr>
        <p:spPr>
          <a:xfrm>
            <a:off x="913805" y="4343704"/>
            <a:ext cx="5030391" cy="4113892"/>
          </a:xfrm>
          <a:noFill/>
          <a:ln>
            <a:solidFill>
              <a:srgbClr val="000000"/>
            </a:solidFill>
          </a:ln>
        </p:spPr>
        <p:txBody>
          <a:bodyPr/>
          <a:lstStyle/>
          <a:p>
            <a:pPr eaLnBrk="1" hangingPunct="1"/>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pPr eaLnBrk="1" hangingPunct="1"/>
            <a:fld id="{3FF0F4E7-DA65-4543-B240-4745DB9A2BB9}" type="slidenum">
              <a:rPr lang="en-US" smtClean="0">
                <a:latin typeface="Arial" charset="0"/>
                <a:ea typeface="ＭＳ Ｐゴシック"/>
                <a:cs typeface="ＭＳ Ｐゴシック"/>
              </a:rPr>
              <a:pPr eaLnBrk="1" hangingPunct="1"/>
              <a:t>18</a:t>
            </a:fld>
            <a:endParaRPr lang="en-US">
              <a:latin typeface="Arial" charset="0"/>
              <a:ea typeface="ＭＳ Ｐゴシック"/>
              <a:cs typeface="ＭＳ Ｐゴシック"/>
            </a:endParaRPr>
          </a:p>
        </p:txBody>
      </p:sp>
      <p:sp>
        <p:nvSpPr>
          <p:cNvPr id="323586" name="Rectangle 7"/>
          <p:cNvSpPr txBox="1">
            <a:spLocks noGrp="1" noChangeArrowheads="1"/>
          </p:cNvSpPr>
          <p:nvPr/>
        </p:nvSpPr>
        <p:spPr bwMode="auto">
          <a:xfrm>
            <a:off x="3884414" y="8685894"/>
            <a:ext cx="2972098" cy="456595"/>
          </a:xfrm>
          <a:prstGeom prst="rect">
            <a:avLst/>
          </a:prstGeom>
          <a:noFill/>
          <a:ln w="9525">
            <a:noFill/>
            <a:miter lim="800000"/>
            <a:headEnd/>
            <a:tailEnd/>
          </a:ln>
        </p:spPr>
        <p:txBody>
          <a:bodyPr lIns="91432" tIns="45716" rIns="91432" bIns="45716" anchor="b"/>
          <a:lstStyle/>
          <a:p>
            <a:pPr algn="r"/>
            <a:fld id="{021105BB-9DBE-487E-A848-D456BF7398A7}" type="slidenum">
              <a:rPr lang="en-US" sz="1200">
                <a:ea typeface="ＭＳ Ｐゴシック"/>
                <a:cs typeface="ＭＳ Ｐゴシック"/>
              </a:rPr>
              <a:pPr algn="r"/>
              <a:t>18</a:t>
            </a:fld>
            <a:endParaRPr lang="en-US" sz="1200">
              <a:ea typeface="ＭＳ Ｐゴシック"/>
              <a:cs typeface="ＭＳ Ｐゴシック"/>
            </a:endParaRPr>
          </a:p>
        </p:txBody>
      </p:sp>
      <p:sp>
        <p:nvSpPr>
          <p:cNvPr id="323587" name="Rectangle 7"/>
          <p:cNvSpPr txBox="1">
            <a:spLocks noGrp="1" noChangeArrowheads="1"/>
          </p:cNvSpPr>
          <p:nvPr/>
        </p:nvSpPr>
        <p:spPr bwMode="auto">
          <a:xfrm>
            <a:off x="3885903" y="8687405"/>
            <a:ext cx="2972097" cy="456595"/>
          </a:xfrm>
          <a:prstGeom prst="rect">
            <a:avLst/>
          </a:prstGeom>
          <a:noFill/>
          <a:ln w="9525">
            <a:noFill/>
            <a:miter lim="800000"/>
            <a:headEnd/>
            <a:tailEnd/>
          </a:ln>
        </p:spPr>
        <p:txBody>
          <a:bodyPr lIns="91432" tIns="45716" rIns="91432" bIns="45716" anchor="b"/>
          <a:lstStyle/>
          <a:p>
            <a:pPr algn="r" eaLnBrk="0" hangingPunct="0"/>
            <a:fld id="{5D97BAAC-4814-463F-974C-6AD406710B30}" type="slidenum">
              <a:rPr lang="en-US" sz="1200">
                <a:latin typeface="Tahoma" pitchFamily="34" charset="0"/>
                <a:ea typeface="ＭＳ Ｐゴシック"/>
                <a:cs typeface="ＭＳ Ｐゴシック"/>
              </a:rPr>
              <a:pPr algn="r" eaLnBrk="0" hangingPunct="0"/>
              <a:t>18</a:t>
            </a:fld>
            <a:endParaRPr lang="en-US" sz="1200">
              <a:latin typeface="Tahoma" pitchFamily="34" charset="0"/>
              <a:ea typeface="ＭＳ Ｐゴシック"/>
              <a:cs typeface="ＭＳ Ｐゴシック"/>
            </a:endParaRPr>
          </a:p>
        </p:txBody>
      </p:sp>
      <p:sp>
        <p:nvSpPr>
          <p:cNvPr id="323588" name="Rectangle 2"/>
          <p:cNvSpPr>
            <a:spLocks noGrp="1" noRot="1" noChangeAspect="1" noChangeArrowheads="1" noTextEdit="1"/>
          </p:cNvSpPr>
          <p:nvPr>
            <p:ph type="sldImg"/>
          </p:nvPr>
        </p:nvSpPr>
        <p:spPr>
          <a:xfrm>
            <a:off x="1143000" y="685800"/>
            <a:ext cx="4572000" cy="3429000"/>
          </a:xfrm>
          <a:ln/>
        </p:spPr>
      </p:sp>
      <p:sp>
        <p:nvSpPr>
          <p:cNvPr id="323589" name="Rectangle 3"/>
          <p:cNvSpPr>
            <a:spLocks noGrp="1" noChangeArrowheads="1"/>
          </p:cNvSpPr>
          <p:nvPr>
            <p:ph type="body" idx="1"/>
          </p:nvPr>
        </p:nvSpPr>
        <p:spPr>
          <a:xfrm>
            <a:off x="913805" y="4343704"/>
            <a:ext cx="5030391" cy="4113892"/>
          </a:xfrm>
          <a:noFill/>
          <a:ln>
            <a:solidFill>
              <a:srgbClr val="000000"/>
            </a:solidFill>
          </a:ln>
        </p:spPr>
        <p:txBody>
          <a:bodyPr/>
          <a:lstStyle/>
          <a:p>
            <a:pPr eaLnBrk="1" hangingPunct="1"/>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pPr eaLnBrk="1" hangingPunct="1"/>
            <a:fld id="{3FF0F4E7-DA65-4543-B240-4745DB9A2BB9}" type="slidenum">
              <a:rPr lang="en-US" smtClean="0">
                <a:latin typeface="Arial" charset="0"/>
                <a:ea typeface="ＭＳ Ｐゴシック"/>
                <a:cs typeface="ＭＳ Ｐゴシック"/>
              </a:rPr>
              <a:pPr eaLnBrk="1" hangingPunct="1"/>
              <a:t>19</a:t>
            </a:fld>
            <a:endParaRPr lang="en-US">
              <a:latin typeface="Arial" charset="0"/>
              <a:ea typeface="ＭＳ Ｐゴシック"/>
              <a:cs typeface="ＭＳ Ｐゴシック"/>
            </a:endParaRPr>
          </a:p>
        </p:txBody>
      </p:sp>
      <p:sp>
        <p:nvSpPr>
          <p:cNvPr id="323586" name="Rectangle 7"/>
          <p:cNvSpPr txBox="1">
            <a:spLocks noGrp="1" noChangeArrowheads="1"/>
          </p:cNvSpPr>
          <p:nvPr/>
        </p:nvSpPr>
        <p:spPr bwMode="auto">
          <a:xfrm>
            <a:off x="3884414" y="8685894"/>
            <a:ext cx="2972098" cy="456595"/>
          </a:xfrm>
          <a:prstGeom prst="rect">
            <a:avLst/>
          </a:prstGeom>
          <a:noFill/>
          <a:ln w="9525">
            <a:noFill/>
            <a:miter lim="800000"/>
            <a:headEnd/>
            <a:tailEnd/>
          </a:ln>
        </p:spPr>
        <p:txBody>
          <a:bodyPr lIns="91432" tIns="45716" rIns="91432" bIns="45716" anchor="b"/>
          <a:lstStyle/>
          <a:p>
            <a:pPr algn="r"/>
            <a:fld id="{021105BB-9DBE-487E-A848-D456BF7398A7}" type="slidenum">
              <a:rPr lang="en-US" sz="1200">
                <a:ea typeface="ＭＳ Ｐゴシック"/>
                <a:cs typeface="ＭＳ Ｐゴシック"/>
              </a:rPr>
              <a:pPr algn="r"/>
              <a:t>19</a:t>
            </a:fld>
            <a:endParaRPr lang="en-US" sz="1200">
              <a:ea typeface="ＭＳ Ｐゴシック"/>
              <a:cs typeface="ＭＳ Ｐゴシック"/>
            </a:endParaRPr>
          </a:p>
        </p:txBody>
      </p:sp>
      <p:sp>
        <p:nvSpPr>
          <p:cNvPr id="323587" name="Rectangle 7"/>
          <p:cNvSpPr txBox="1">
            <a:spLocks noGrp="1" noChangeArrowheads="1"/>
          </p:cNvSpPr>
          <p:nvPr/>
        </p:nvSpPr>
        <p:spPr bwMode="auto">
          <a:xfrm>
            <a:off x="3885903" y="8687405"/>
            <a:ext cx="2972097" cy="456595"/>
          </a:xfrm>
          <a:prstGeom prst="rect">
            <a:avLst/>
          </a:prstGeom>
          <a:noFill/>
          <a:ln w="9525">
            <a:noFill/>
            <a:miter lim="800000"/>
            <a:headEnd/>
            <a:tailEnd/>
          </a:ln>
        </p:spPr>
        <p:txBody>
          <a:bodyPr lIns="91432" tIns="45716" rIns="91432" bIns="45716" anchor="b"/>
          <a:lstStyle/>
          <a:p>
            <a:pPr algn="r" eaLnBrk="0" hangingPunct="0"/>
            <a:fld id="{5D97BAAC-4814-463F-974C-6AD406710B30}" type="slidenum">
              <a:rPr lang="en-US" sz="1200">
                <a:latin typeface="Tahoma" pitchFamily="34" charset="0"/>
                <a:ea typeface="ＭＳ Ｐゴシック"/>
                <a:cs typeface="ＭＳ Ｐゴシック"/>
              </a:rPr>
              <a:pPr algn="r" eaLnBrk="0" hangingPunct="0"/>
              <a:t>19</a:t>
            </a:fld>
            <a:endParaRPr lang="en-US" sz="1200">
              <a:latin typeface="Tahoma" pitchFamily="34" charset="0"/>
              <a:ea typeface="ＭＳ Ｐゴシック"/>
              <a:cs typeface="ＭＳ Ｐゴシック"/>
            </a:endParaRPr>
          </a:p>
        </p:txBody>
      </p:sp>
      <p:sp>
        <p:nvSpPr>
          <p:cNvPr id="323588" name="Rectangle 2"/>
          <p:cNvSpPr>
            <a:spLocks noGrp="1" noRot="1" noChangeAspect="1" noChangeArrowheads="1" noTextEdit="1"/>
          </p:cNvSpPr>
          <p:nvPr>
            <p:ph type="sldImg"/>
          </p:nvPr>
        </p:nvSpPr>
        <p:spPr>
          <a:xfrm>
            <a:off x="1143000" y="685800"/>
            <a:ext cx="4572000" cy="3429000"/>
          </a:xfrm>
          <a:ln/>
        </p:spPr>
      </p:sp>
      <p:sp>
        <p:nvSpPr>
          <p:cNvPr id="323589" name="Rectangle 3"/>
          <p:cNvSpPr>
            <a:spLocks noGrp="1" noChangeArrowheads="1"/>
          </p:cNvSpPr>
          <p:nvPr>
            <p:ph type="body" idx="1"/>
          </p:nvPr>
        </p:nvSpPr>
        <p:spPr>
          <a:xfrm>
            <a:off x="913805" y="4343704"/>
            <a:ext cx="5030391" cy="4113892"/>
          </a:xfrm>
          <a:noFill/>
          <a:ln>
            <a:solidFill>
              <a:srgbClr val="000000"/>
            </a:solidFill>
          </a:ln>
        </p:spPr>
        <p:txBody>
          <a:bodyPr/>
          <a:lstStyle/>
          <a:p>
            <a:pPr eaLnBrk="1" hangingPunct="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2</a:t>
            </a:fld>
            <a:endParaRPr lang="en-US"/>
          </a:p>
        </p:txBody>
      </p:sp>
    </p:spTree>
    <p:extLst>
      <p:ext uri="{BB962C8B-B14F-4D97-AF65-F5344CB8AC3E}">
        <p14:creationId xmlns:p14="http://schemas.microsoft.com/office/powerpoint/2010/main" val="42663258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pPr eaLnBrk="1" hangingPunct="1"/>
            <a:fld id="{3FF0F4E7-DA65-4543-B240-4745DB9A2BB9}" type="slidenum">
              <a:rPr lang="en-US" smtClean="0">
                <a:latin typeface="Arial" charset="0"/>
                <a:ea typeface="ＭＳ Ｐゴシック"/>
                <a:cs typeface="ＭＳ Ｐゴシック"/>
              </a:rPr>
              <a:pPr eaLnBrk="1" hangingPunct="1"/>
              <a:t>20</a:t>
            </a:fld>
            <a:endParaRPr lang="en-US">
              <a:latin typeface="Arial" charset="0"/>
              <a:ea typeface="ＭＳ Ｐゴシック"/>
              <a:cs typeface="ＭＳ Ｐゴシック"/>
            </a:endParaRPr>
          </a:p>
        </p:txBody>
      </p:sp>
      <p:sp>
        <p:nvSpPr>
          <p:cNvPr id="323586" name="Rectangle 7"/>
          <p:cNvSpPr txBox="1">
            <a:spLocks noGrp="1" noChangeArrowheads="1"/>
          </p:cNvSpPr>
          <p:nvPr/>
        </p:nvSpPr>
        <p:spPr bwMode="auto">
          <a:xfrm>
            <a:off x="3884414" y="8685894"/>
            <a:ext cx="2972098" cy="456595"/>
          </a:xfrm>
          <a:prstGeom prst="rect">
            <a:avLst/>
          </a:prstGeom>
          <a:noFill/>
          <a:ln w="9525">
            <a:noFill/>
            <a:miter lim="800000"/>
            <a:headEnd/>
            <a:tailEnd/>
          </a:ln>
        </p:spPr>
        <p:txBody>
          <a:bodyPr lIns="91432" tIns="45716" rIns="91432" bIns="45716" anchor="b"/>
          <a:lstStyle/>
          <a:p>
            <a:pPr algn="r"/>
            <a:fld id="{021105BB-9DBE-487E-A848-D456BF7398A7}" type="slidenum">
              <a:rPr lang="en-US" sz="1200">
                <a:ea typeface="ＭＳ Ｐゴシック"/>
                <a:cs typeface="ＭＳ Ｐゴシック"/>
              </a:rPr>
              <a:pPr algn="r"/>
              <a:t>20</a:t>
            </a:fld>
            <a:endParaRPr lang="en-US" sz="1200">
              <a:ea typeface="ＭＳ Ｐゴシック"/>
              <a:cs typeface="ＭＳ Ｐゴシック"/>
            </a:endParaRPr>
          </a:p>
        </p:txBody>
      </p:sp>
      <p:sp>
        <p:nvSpPr>
          <p:cNvPr id="323587" name="Rectangle 7"/>
          <p:cNvSpPr txBox="1">
            <a:spLocks noGrp="1" noChangeArrowheads="1"/>
          </p:cNvSpPr>
          <p:nvPr/>
        </p:nvSpPr>
        <p:spPr bwMode="auto">
          <a:xfrm>
            <a:off x="3885903" y="8687405"/>
            <a:ext cx="2972097" cy="456595"/>
          </a:xfrm>
          <a:prstGeom prst="rect">
            <a:avLst/>
          </a:prstGeom>
          <a:noFill/>
          <a:ln w="9525">
            <a:noFill/>
            <a:miter lim="800000"/>
            <a:headEnd/>
            <a:tailEnd/>
          </a:ln>
        </p:spPr>
        <p:txBody>
          <a:bodyPr lIns="91432" tIns="45716" rIns="91432" bIns="45716" anchor="b"/>
          <a:lstStyle/>
          <a:p>
            <a:pPr algn="r" eaLnBrk="0" hangingPunct="0"/>
            <a:fld id="{5D97BAAC-4814-463F-974C-6AD406710B30}" type="slidenum">
              <a:rPr lang="en-US" sz="1200">
                <a:latin typeface="Tahoma" pitchFamily="34" charset="0"/>
                <a:ea typeface="ＭＳ Ｐゴシック"/>
                <a:cs typeface="ＭＳ Ｐゴシック"/>
              </a:rPr>
              <a:pPr algn="r" eaLnBrk="0" hangingPunct="0"/>
              <a:t>20</a:t>
            </a:fld>
            <a:endParaRPr lang="en-US" sz="1200">
              <a:latin typeface="Tahoma" pitchFamily="34" charset="0"/>
              <a:ea typeface="ＭＳ Ｐゴシック"/>
              <a:cs typeface="ＭＳ Ｐゴシック"/>
            </a:endParaRPr>
          </a:p>
        </p:txBody>
      </p:sp>
      <p:sp>
        <p:nvSpPr>
          <p:cNvPr id="323588" name="Rectangle 2"/>
          <p:cNvSpPr>
            <a:spLocks noGrp="1" noRot="1" noChangeAspect="1" noChangeArrowheads="1" noTextEdit="1"/>
          </p:cNvSpPr>
          <p:nvPr>
            <p:ph type="sldImg"/>
          </p:nvPr>
        </p:nvSpPr>
        <p:spPr>
          <a:xfrm>
            <a:off x="1143000" y="685800"/>
            <a:ext cx="4572000" cy="3429000"/>
          </a:xfrm>
          <a:ln/>
        </p:spPr>
      </p:sp>
      <p:sp>
        <p:nvSpPr>
          <p:cNvPr id="323589" name="Rectangle 3"/>
          <p:cNvSpPr>
            <a:spLocks noGrp="1" noChangeArrowheads="1"/>
          </p:cNvSpPr>
          <p:nvPr>
            <p:ph type="body" idx="1"/>
          </p:nvPr>
        </p:nvSpPr>
        <p:spPr>
          <a:xfrm>
            <a:off x="913805" y="4343704"/>
            <a:ext cx="5030391" cy="4113892"/>
          </a:xfrm>
          <a:noFill/>
          <a:ln>
            <a:solidFill>
              <a:srgbClr val="000000"/>
            </a:solidFill>
          </a:ln>
        </p:spPr>
        <p:txBody>
          <a:bodyPr/>
          <a:lstStyle/>
          <a:p>
            <a:pPr eaLnBrk="1" hangingPunct="1"/>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pPr eaLnBrk="1" hangingPunct="1"/>
            <a:fld id="{3FF0F4E7-DA65-4543-B240-4745DB9A2BB9}" type="slidenum">
              <a:rPr lang="en-US" smtClean="0">
                <a:latin typeface="Arial" charset="0"/>
                <a:ea typeface="ＭＳ Ｐゴシック"/>
                <a:cs typeface="ＭＳ Ｐゴシック"/>
              </a:rPr>
              <a:pPr eaLnBrk="1" hangingPunct="1"/>
              <a:t>21</a:t>
            </a:fld>
            <a:endParaRPr lang="en-US">
              <a:latin typeface="Arial" charset="0"/>
              <a:ea typeface="ＭＳ Ｐゴシック"/>
              <a:cs typeface="ＭＳ Ｐゴシック"/>
            </a:endParaRPr>
          </a:p>
        </p:txBody>
      </p:sp>
      <p:sp>
        <p:nvSpPr>
          <p:cNvPr id="323586" name="Rectangle 7"/>
          <p:cNvSpPr txBox="1">
            <a:spLocks noGrp="1" noChangeArrowheads="1"/>
          </p:cNvSpPr>
          <p:nvPr/>
        </p:nvSpPr>
        <p:spPr bwMode="auto">
          <a:xfrm>
            <a:off x="3884414" y="8685894"/>
            <a:ext cx="2972098" cy="456595"/>
          </a:xfrm>
          <a:prstGeom prst="rect">
            <a:avLst/>
          </a:prstGeom>
          <a:noFill/>
          <a:ln w="9525">
            <a:noFill/>
            <a:miter lim="800000"/>
            <a:headEnd/>
            <a:tailEnd/>
          </a:ln>
        </p:spPr>
        <p:txBody>
          <a:bodyPr lIns="91432" tIns="45716" rIns="91432" bIns="45716" anchor="b"/>
          <a:lstStyle/>
          <a:p>
            <a:pPr algn="r"/>
            <a:fld id="{021105BB-9DBE-487E-A848-D456BF7398A7}" type="slidenum">
              <a:rPr lang="en-US" sz="1200">
                <a:ea typeface="ＭＳ Ｐゴシック"/>
                <a:cs typeface="ＭＳ Ｐゴシック"/>
              </a:rPr>
              <a:pPr algn="r"/>
              <a:t>21</a:t>
            </a:fld>
            <a:endParaRPr lang="en-US" sz="1200">
              <a:ea typeface="ＭＳ Ｐゴシック"/>
              <a:cs typeface="ＭＳ Ｐゴシック"/>
            </a:endParaRPr>
          </a:p>
        </p:txBody>
      </p:sp>
      <p:sp>
        <p:nvSpPr>
          <p:cNvPr id="323587" name="Rectangle 7"/>
          <p:cNvSpPr txBox="1">
            <a:spLocks noGrp="1" noChangeArrowheads="1"/>
          </p:cNvSpPr>
          <p:nvPr/>
        </p:nvSpPr>
        <p:spPr bwMode="auto">
          <a:xfrm>
            <a:off x="3885903" y="8687405"/>
            <a:ext cx="2972097" cy="456595"/>
          </a:xfrm>
          <a:prstGeom prst="rect">
            <a:avLst/>
          </a:prstGeom>
          <a:noFill/>
          <a:ln w="9525">
            <a:noFill/>
            <a:miter lim="800000"/>
            <a:headEnd/>
            <a:tailEnd/>
          </a:ln>
        </p:spPr>
        <p:txBody>
          <a:bodyPr lIns="91432" tIns="45716" rIns="91432" bIns="45716" anchor="b"/>
          <a:lstStyle/>
          <a:p>
            <a:pPr algn="r" eaLnBrk="0" hangingPunct="0"/>
            <a:fld id="{5D97BAAC-4814-463F-974C-6AD406710B30}" type="slidenum">
              <a:rPr lang="en-US" sz="1200">
                <a:latin typeface="Tahoma" pitchFamily="34" charset="0"/>
                <a:ea typeface="ＭＳ Ｐゴシック"/>
                <a:cs typeface="ＭＳ Ｐゴシック"/>
              </a:rPr>
              <a:pPr algn="r" eaLnBrk="0" hangingPunct="0"/>
              <a:t>21</a:t>
            </a:fld>
            <a:endParaRPr lang="en-US" sz="1200">
              <a:latin typeface="Tahoma" pitchFamily="34" charset="0"/>
              <a:ea typeface="ＭＳ Ｐゴシック"/>
              <a:cs typeface="ＭＳ Ｐゴシック"/>
            </a:endParaRPr>
          </a:p>
        </p:txBody>
      </p:sp>
      <p:sp>
        <p:nvSpPr>
          <p:cNvPr id="323588" name="Rectangle 2"/>
          <p:cNvSpPr>
            <a:spLocks noGrp="1" noRot="1" noChangeAspect="1" noChangeArrowheads="1" noTextEdit="1"/>
          </p:cNvSpPr>
          <p:nvPr>
            <p:ph type="sldImg"/>
          </p:nvPr>
        </p:nvSpPr>
        <p:spPr>
          <a:xfrm>
            <a:off x="1143000" y="685800"/>
            <a:ext cx="4572000" cy="3429000"/>
          </a:xfrm>
          <a:ln/>
        </p:spPr>
      </p:sp>
      <p:sp>
        <p:nvSpPr>
          <p:cNvPr id="323589" name="Rectangle 3"/>
          <p:cNvSpPr>
            <a:spLocks noGrp="1" noChangeArrowheads="1"/>
          </p:cNvSpPr>
          <p:nvPr>
            <p:ph type="body" idx="1"/>
          </p:nvPr>
        </p:nvSpPr>
        <p:spPr>
          <a:xfrm>
            <a:off x="913805" y="4343704"/>
            <a:ext cx="5030391" cy="4113892"/>
          </a:xfrm>
          <a:noFill/>
          <a:ln>
            <a:solidFill>
              <a:srgbClr val="000000"/>
            </a:solidFill>
          </a:ln>
        </p:spPr>
        <p:txBody>
          <a:bodyPr/>
          <a:lstStyle/>
          <a:p>
            <a:pPr eaLnBrk="1" hangingPunct="1"/>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pPr eaLnBrk="1" hangingPunct="1"/>
            <a:fld id="{3FF0F4E7-DA65-4543-B240-4745DB9A2BB9}" type="slidenum">
              <a:rPr lang="en-US" smtClean="0">
                <a:latin typeface="Arial" charset="0"/>
                <a:ea typeface="ＭＳ Ｐゴシック"/>
                <a:cs typeface="ＭＳ Ｐゴシック"/>
              </a:rPr>
              <a:pPr eaLnBrk="1" hangingPunct="1"/>
              <a:t>22</a:t>
            </a:fld>
            <a:endParaRPr lang="en-US">
              <a:latin typeface="Arial" charset="0"/>
              <a:ea typeface="ＭＳ Ｐゴシック"/>
              <a:cs typeface="ＭＳ Ｐゴシック"/>
            </a:endParaRPr>
          </a:p>
        </p:txBody>
      </p:sp>
      <p:sp>
        <p:nvSpPr>
          <p:cNvPr id="323586" name="Rectangle 7"/>
          <p:cNvSpPr txBox="1">
            <a:spLocks noGrp="1" noChangeArrowheads="1"/>
          </p:cNvSpPr>
          <p:nvPr/>
        </p:nvSpPr>
        <p:spPr bwMode="auto">
          <a:xfrm>
            <a:off x="3884414" y="8685894"/>
            <a:ext cx="2972098" cy="456595"/>
          </a:xfrm>
          <a:prstGeom prst="rect">
            <a:avLst/>
          </a:prstGeom>
          <a:noFill/>
          <a:ln w="9525">
            <a:noFill/>
            <a:miter lim="800000"/>
            <a:headEnd/>
            <a:tailEnd/>
          </a:ln>
        </p:spPr>
        <p:txBody>
          <a:bodyPr lIns="91432" tIns="45716" rIns="91432" bIns="45716" anchor="b"/>
          <a:lstStyle/>
          <a:p>
            <a:pPr algn="r"/>
            <a:fld id="{021105BB-9DBE-487E-A848-D456BF7398A7}" type="slidenum">
              <a:rPr lang="en-US" sz="1200">
                <a:ea typeface="ＭＳ Ｐゴシック"/>
                <a:cs typeface="ＭＳ Ｐゴシック"/>
              </a:rPr>
              <a:pPr algn="r"/>
              <a:t>22</a:t>
            </a:fld>
            <a:endParaRPr lang="en-US" sz="1200">
              <a:ea typeface="ＭＳ Ｐゴシック"/>
              <a:cs typeface="ＭＳ Ｐゴシック"/>
            </a:endParaRPr>
          </a:p>
        </p:txBody>
      </p:sp>
      <p:sp>
        <p:nvSpPr>
          <p:cNvPr id="323587" name="Rectangle 7"/>
          <p:cNvSpPr txBox="1">
            <a:spLocks noGrp="1" noChangeArrowheads="1"/>
          </p:cNvSpPr>
          <p:nvPr/>
        </p:nvSpPr>
        <p:spPr bwMode="auto">
          <a:xfrm>
            <a:off x="3885903" y="8687405"/>
            <a:ext cx="2972097" cy="456595"/>
          </a:xfrm>
          <a:prstGeom prst="rect">
            <a:avLst/>
          </a:prstGeom>
          <a:noFill/>
          <a:ln w="9525">
            <a:noFill/>
            <a:miter lim="800000"/>
            <a:headEnd/>
            <a:tailEnd/>
          </a:ln>
        </p:spPr>
        <p:txBody>
          <a:bodyPr lIns="91432" tIns="45716" rIns="91432" bIns="45716" anchor="b"/>
          <a:lstStyle/>
          <a:p>
            <a:pPr algn="r" eaLnBrk="0" hangingPunct="0"/>
            <a:fld id="{5D97BAAC-4814-463F-974C-6AD406710B30}" type="slidenum">
              <a:rPr lang="en-US" sz="1200">
                <a:latin typeface="Tahoma" pitchFamily="34" charset="0"/>
                <a:ea typeface="ＭＳ Ｐゴシック"/>
                <a:cs typeface="ＭＳ Ｐゴシック"/>
              </a:rPr>
              <a:pPr algn="r" eaLnBrk="0" hangingPunct="0"/>
              <a:t>22</a:t>
            </a:fld>
            <a:endParaRPr lang="en-US" sz="1200">
              <a:latin typeface="Tahoma" pitchFamily="34" charset="0"/>
              <a:ea typeface="ＭＳ Ｐゴシック"/>
              <a:cs typeface="ＭＳ Ｐゴシック"/>
            </a:endParaRPr>
          </a:p>
        </p:txBody>
      </p:sp>
      <p:sp>
        <p:nvSpPr>
          <p:cNvPr id="323588" name="Rectangle 2"/>
          <p:cNvSpPr>
            <a:spLocks noGrp="1" noRot="1" noChangeAspect="1" noChangeArrowheads="1" noTextEdit="1"/>
          </p:cNvSpPr>
          <p:nvPr>
            <p:ph type="sldImg"/>
          </p:nvPr>
        </p:nvSpPr>
        <p:spPr>
          <a:xfrm>
            <a:off x="1143000" y="685800"/>
            <a:ext cx="4572000" cy="3429000"/>
          </a:xfrm>
          <a:ln/>
        </p:spPr>
      </p:sp>
      <p:sp>
        <p:nvSpPr>
          <p:cNvPr id="323589" name="Rectangle 3"/>
          <p:cNvSpPr>
            <a:spLocks noGrp="1" noChangeArrowheads="1"/>
          </p:cNvSpPr>
          <p:nvPr>
            <p:ph type="body" idx="1"/>
          </p:nvPr>
        </p:nvSpPr>
        <p:spPr>
          <a:xfrm>
            <a:off x="913805" y="4343704"/>
            <a:ext cx="5030391" cy="4113892"/>
          </a:xfrm>
          <a:noFill/>
          <a:ln>
            <a:solidFill>
              <a:srgbClr val="000000"/>
            </a:solidFill>
          </a:ln>
        </p:spPr>
        <p:txBody>
          <a:bodyPr/>
          <a:lstStyle/>
          <a:p>
            <a:pPr eaLnBrk="1" hangingPunct="1"/>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98CE6E-483A-1145-9A24-EAD631FAF554}" type="slidenum">
              <a:rPr lang="en-US" smtClean="0"/>
              <a:t>23</a:t>
            </a:fld>
            <a:endParaRPr lang="en-US"/>
          </a:p>
        </p:txBody>
      </p:sp>
    </p:spTree>
    <p:extLst>
      <p:ext uri="{BB962C8B-B14F-4D97-AF65-F5344CB8AC3E}">
        <p14:creationId xmlns:p14="http://schemas.microsoft.com/office/powerpoint/2010/main" val="3027717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98CE6E-483A-1145-9A24-EAD631FAF554}" type="slidenum">
              <a:rPr lang="en-US" smtClean="0"/>
              <a:t>24</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25</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98CE6E-483A-1145-9A24-EAD631FAF554}" type="slidenum">
              <a:rPr lang="en-US" smtClean="0"/>
              <a:t>26</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27</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98CE6E-483A-1145-9A24-EAD631FAF554}" type="slidenum">
              <a:rPr lang="en-US" smtClean="0"/>
              <a:t>28</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29</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3</a:t>
            </a:fld>
            <a:endParaRPr lang="en-US"/>
          </a:p>
        </p:txBody>
      </p:sp>
    </p:spTree>
    <p:extLst>
      <p:ext uri="{BB962C8B-B14F-4D97-AF65-F5344CB8AC3E}">
        <p14:creationId xmlns:p14="http://schemas.microsoft.com/office/powerpoint/2010/main" val="34449717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30</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31</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32</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33</a:t>
            </a:fld>
            <a:endParaRPr lang="en-US"/>
          </a:p>
        </p:txBody>
      </p:sp>
    </p:spTree>
    <p:extLst>
      <p:ext uri="{BB962C8B-B14F-4D97-AF65-F5344CB8AC3E}">
        <p14:creationId xmlns:p14="http://schemas.microsoft.com/office/powerpoint/2010/main" val="14569621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34</a:t>
            </a:fld>
            <a:endParaRPr lang="en-US"/>
          </a:p>
        </p:txBody>
      </p:sp>
    </p:spTree>
    <p:extLst>
      <p:ext uri="{BB962C8B-B14F-4D97-AF65-F5344CB8AC3E}">
        <p14:creationId xmlns:p14="http://schemas.microsoft.com/office/powerpoint/2010/main" val="22629087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35</a:t>
            </a:fld>
            <a:endParaRPr lang="en-GB"/>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36226281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36</a:t>
            </a:fld>
            <a:endParaRPr lang="en-GB"/>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6226281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AE99F54A-1D5A-4ACA-ABE9-4001E216B4E3}" type="slidenum">
              <a:rPr lang="en-GB" smtClean="0"/>
              <a:pPr/>
              <a:t>37</a:t>
            </a:fld>
            <a:endParaRPr lang="en-GB"/>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3622628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4</a:t>
            </a:fld>
            <a:endParaRPr lang="en-US"/>
          </a:p>
        </p:txBody>
      </p:sp>
    </p:spTree>
    <p:extLst>
      <p:ext uri="{BB962C8B-B14F-4D97-AF65-F5344CB8AC3E}">
        <p14:creationId xmlns:p14="http://schemas.microsoft.com/office/powerpoint/2010/main" val="707806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5</a:t>
            </a:fld>
            <a:endParaRPr lang="en-US"/>
          </a:p>
        </p:txBody>
      </p:sp>
    </p:spTree>
    <p:extLst>
      <p:ext uri="{BB962C8B-B14F-4D97-AF65-F5344CB8AC3E}">
        <p14:creationId xmlns:p14="http://schemas.microsoft.com/office/powerpoint/2010/main" val="3666145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6</a:t>
            </a:fld>
            <a:endParaRPr lang="en-US"/>
          </a:p>
        </p:txBody>
      </p:sp>
    </p:spTree>
    <p:extLst>
      <p:ext uri="{BB962C8B-B14F-4D97-AF65-F5344CB8AC3E}">
        <p14:creationId xmlns:p14="http://schemas.microsoft.com/office/powerpoint/2010/main" val="1970290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7</a:t>
            </a:fld>
            <a:endParaRPr lang="en-US"/>
          </a:p>
        </p:txBody>
      </p:sp>
    </p:spTree>
    <p:extLst>
      <p:ext uri="{BB962C8B-B14F-4D97-AF65-F5344CB8AC3E}">
        <p14:creationId xmlns:p14="http://schemas.microsoft.com/office/powerpoint/2010/main" val="1970290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8</a:t>
            </a:fld>
            <a:endParaRPr lang="en-US"/>
          </a:p>
        </p:txBody>
      </p:sp>
    </p:spTree>
    <p:extLst>
      <p:ext uri="{BB962C8B-B14F-4D97-AF65-F5344CB8AC3E}">
        <p14:creationId xmlns:p14="http://schemas.microsoft.com/office/powerpoint/2010/main" val="1970290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98CE6E-483A-1145-9A24-EAD631FAF554}" type="slidenum">
              <a:rPr lang="en-US" smtClean="0"/>
              <a:t>9</a:t>
            </a:fld>
            <a:endParaRPr lang="en-US"/>
          </a:p>
        </p:txBody>
      </p:sp>
    </p:spTree>
    <p:extLst>
      <p:ext uri="{BB962C8B-B14F-4D97-AF65-F5344CB8AC3E}">
        <p14:creationId xmlns:p14="http://schemas.microsoft.com/office/powerpoint/2010/main" val="19702905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7" y="1772816"/>
            <a:ext cx="8568953" cy="1080120"/>
          </a:xfrm>
        </p:spPr>
        <p:txBody>
          <a:bodyPr/>
          <a:lstStyle>
            <a:lvl1pPr algn="l">
              <a:defRPr>
                <a:solidFill>
                  <a:schemeClr val="tx2"/>
                </a:solidFill>
              </a:defRPr>
            </a:lvl1pPr>
          </a:lstStyle>
          <a:p>
            <a:r>
              <a:rPr lang="en-US" dirty="0"/>
              <a:t>Click to edit Master title style</a:t>
            </a:r>
            <a:endParaRPr lang="en-GB" dirty="0"/>
          </a:p>
        </p:txBody>
      </p:sp>
      <p:sp>
        <p:nvSpPr>
          <p:cNvPr id="5" name="Subtitle 2"/>
          <p:cNvSpPr>
            <a:spLocks noGrp="1"/>
          </p:cNvSpPr>
          <p:nvPr>
            <p:ph type="subTitle" idx="1"/>
          </p:nvPr>
        </p:nvSpPr>
        <p:spPr>
          <a:xfrm>
            <a:off x="323527"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11369"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6316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231313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70C0"/>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71471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187412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261040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endParaRPr lang="en-US" dirty="0"/>
          </a:p>
        </p:txBody>
      </p:sp>
      <p:sp>
        <p:nvSpPr>
          <p:cNvPr id="17" name="Footer Placeholder 16"/>
          <p:cNvSpPr>
            <a:spLocks noGrp="1"/>
          </p:cNvSpPr>
          <p:nvPr>
            <p:ph type="ftr" sz="quarter" idx="11"/>
          </p:nvPr>
        </p:nvSpPr>
        <p:spPr/>
        <p:txBody>
          <a:bodyPr/>
          <a:lstStyle/>
          <a:p>
            <a:endParaRPr lang="en-US" dirty="0"/>
          </a:p>
        </p:txBody>
      </p:sp>
      <p:sp>
        <p:nvSpPr>
          <p:cNvPr id="18" name="Slide Number Placeholder 17"/>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824852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endParaRPr lang="en-US" dirty="0"/>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588464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endParaRPr lang="en-US" dirty="0"/>
          </a:p>
        </p:txBody>
      </p:sp>
      <p:sp>
        <p:nvSpPr>
          <p:cNvPr id="12" name="Footer Placeholder 11"/>
          <p:cNvSpPr>
            <a:spLocks noGrp="1"/>
          </p:cNvSpPr>
          <p:nvPr>
            <p:ph type="ftr" sz="quarter" idx="11"/>
          </p:nvPr>
        </p:nvSpPr>
        <p:spPr/>
        <p:txBody>
          <a:bodyPr/>
          <a:lstStyle/>
          <a:p>
            <a:endParaRPr lang="en-US" dirty="0"/>
          </a:p>
        </p:txBody>
      </p:sp>
      <p:sp>
        <p:nvSpPr>
          <p:cNvPr id="13" name="Slide Number Placeholder 12"/>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807362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773198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1792288" y="1124743"/>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228071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flipH="1" flipV="1">
            <a:off x="0"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userDrawn="1"/>
        </p:nvSpPr>
        <p:spPr>
          <a:xfrm>
            <a:off x="0"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9" name="Rectangle 6"/>
          <p:cNvSpPr>
            <a:spLocks noGrp="1" noChangeArrowheads="1"/>
          </p:cNvSpPr>
          <p:nvPr>
            <p:ph type="ftr" sz="quarter" idx="3"/>
          </p:nvPr>
        </p:nvSpPr>
        <p:spPr bwMode="white">
          <a:xfrm>
            <a:off x="5868144"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10" name="Rectangle 7"/>
          <p:cNvSpPr>
            <a:spLocks noGrp="1" noChangeArrowheads="1"/>
          </p:cNvSpPr>
          <p:nvPr>
            <p:ph type="sldNum" sz="quarter" idx="4"/>
          </p:nvPr>
        </p:nvSpPr>
        <p:spPr bwMode="white">
          <a:xfrm>
            <a:off x="8472488"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23A0628E-C12F-4F8C-9895-BCD5E30100D3}" type="slidenum">
              <a:rPr lang="en-US" smtClean="0"/>
              <a:pPr/>
              <a:t>‹#›</a:t>
            </a:fld>
            <a:endParaRPr lang="en-US" dirty="0"/>
          </a:p>
        </p:txBody>
      </p:sp>
      <p:sp>
        <p:nvSpPr>
          <p:cNvPr id="2" name="Title Placeholder 1"/>
          <p:cNvSpPr>
            <a:spLocks noGrp="1"/>
          </p:cNvSpPr>
          <p:nvPr>
            <p:ph type="title"/>
          </p:nvPr>
        </p:nvSpPr>
        <p:spPr>
          <a:xfrm>
            <a:off x="251519" y="116632"/>
            <a:ext cx="8060511" cy="864096"/>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251520" y="1160782"/>
            <a:ext cx="8712968" cy="532194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8312031"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9D19C68B-1D44-42DE-B834-346A16229DB3}"/>
              </a:ext>
            </a:extLst>
          </p:cNvPr>
          <p:cNvSpPr/>
          <p:nvPr userDrawn="1"/>
        </p:nvSpPr>
        <p:spPr>
          <a:xfrm>
            <a:off x="258411" y="6540207"/>
            <a:ext cx="7995956" cy="276999"/>
          </a:xfrm>
          <a:prstGeom prst="rect">
            <a:avLst/>
          </a:prstGeom>
        </p:spPr>
        <p:txBody>
          <a:bodyPr wrap="square">
            <a:spAutoFit/>
          </a:bodyPr>
          <a:lstStyle/>
          <a:p>
            <a:r>
              <a:rPr lang="en-GB" sz="1200" dirty="0">
                <a:latin typeface="Calibri Light" panose="020F0302020204030204" pitchFamily="34" charset="0"/>
                <a:cs typeface="Calibri Light" panose="020F0302020204030204" pitchFamily="34" charset="0"/>
              </a:rPr>
              <a:t>L01 Appropriateness and Justification for Computed Tomography</a:t>
            </a:r>
          </a:p>
        </p:txBody>
      </p:sp>
    </p:spTree>
    <p:extLst>
      <p:ext uri="{BB962C8B-B14F-4D97-AF65-F5344CB8AC3E}">
        <p14:creationId xmlns:p14="http://schemas.microsoft.com/office/powerpoint/2010/main" val="3538069160"/>
      </p:ext>
    </p:extLst>
  </p:cSld>
  <p:clrMap bg1="lt1" tx1="dk1" bg2="lt2" tx2="dk2" accent1="accent1" accent2="accent2" accent3="accent3" accent4="accent4" accent5="accent5" accent6="accent6" hlink="hlink" folHlink="folHlink"/>
  <p:sldLayoutIdLst>
    <p:sldLayoutId id="2147483736" r:id="rId1"/>
    <p:sldLayoutId id="2147483735"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Lst>
  <p:txStyles>
    <p:titleStyle>
      <a:lvl1pPr algn="l" defTabSz="914400" rtl="0" eaLnBrk="1" latinLnBrk="0" hangingPunct="1">
        <a:spcBef>
          <a:spcPct val="0"/>
        </a:spcBef>
        <a:buNone/>
        <a:defRPr sz="3600" b="1" kern="1200">
          <a:solidFill>
            <a:srgbClr val="0070C0"/>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4269" y="1332578"/>
            <a:ext cx="8955464" cy="1422871"/>
          </a:xfrm>
        </p:spPr>
        <p:txBody>
          <a:bodyPr>
            <a:normAutofit/>
          </a:bodyPr>
          <a:lstStyle/>
          <a:p>
            <a:pPr algn="ctr" eaLnBrk="1" hangingPunct="1"/>
            <a:r>
              <a:rPr lang="en-GB" dirty="0">
                <a:solidFill>
                  <a:srgbClr val="0070C0"/>
                </a:solidFill>
              </a:rPr>
              <a:t>Radiation Dose Management in </a:t>
            </a:r>
            <a:br>
              <a:rPr lang="en-GB" dirty="0">
                <a:solidFill>
                  <a:srgbClr val="0070C0"/>
                </a:solidFill>
              </a:rPr>
            </a:br>
            <a:r>
              <a:rPr lang="en-GB" dirty="0">
                <a:solidFill>
                  <a:srgbClr val="0070C0"/>
                </a:solidFill>
              </a:rPr>
              <a:t>Computed Tomography</a:t>
            </a:r>
          </a:p>
        </p:txBody>
      </p:sp>
      <p:sp>
        <p:nvSpPr>
          <p:cNvPr id="3075" name="Rectangle 3"/>
          <p:cNvSpPr>
            <a:spLocks noGrp="1" noChangeArrowheads="1"/>
          </p:cNvSpPr>
          <p:nvPr>
            <p:ph type="subTitle" idx="1"/>
          </p:nvPr>
        </p:nvSpPr>
        <p:spPr/>
        <p:txBody>
          <a:bodyPr>
            <a:normAutofit lnSpcReduction="10000"/>
          </a:bodyPr>
          <a:lstStyle/>
          <a:p>
            <a:pPr algn="ctr"/>
            <a:r>
              <a:rPr lang="en-GB" sz="3200" b="0" dirty="0">
                <a:latin typeface="Arial Unicode MS" pitchFamily="34" charset="-128"/>
                <a:ea typeface="Arial Unicode MS" pitchFamily="34" charset="-128"/>
                <a:cs typeface="Arial Unicode MS" pitchFamily="34" charset="-128"/>
              </a:rPr>
              <a:t>L01</a:t>
            </a:r>
          </a:p>
          <a:p>
            <a:pPr algn="ctr" eaLnBrk="1" hangingPunct="1"/>
            <a:r>
              <a:rPr lang="en-GB" sz="3200" b="0" dirty="0"/>
              <a:t>Appropriateness and Justification for Computed Tomography</a:t>
            </a:r>
          </a:p>
        </p:txBody>
      </p:sp>
      <p:sp>
        <p:nvSpPr>
          <p:cNvPr id="2" name="TextBox 1">
            <a:extLst>
              <a:ext uri="{FF2B5EF4-FFF2-40B4-BE49-F238E27FC236}">
                <a16:creationId xmlns:a16="http://schemas.microsoft.com/office/drawing/2014/main" id="{25194140-533C-4211-BF53-D274BC8E1A3E}"/>
              </a:ext>
            </a:extLst>
          </p:cNvPr>
          <p:cNvSpPr txBox="1"/>
          <p:nvPr/>
        </p:nvSpPr>
        <p:spPr>
          <a:xfrm>
            <a:off x="2300140" y="6042581"/>
            <a:ext cx="4892511" cy="646331"/>
          </a:xfrm>
          <a:prstGeom prst="rect">
            <a:avLst/>
          </a:prstGeom>
          <a:noFill/>
        </p:spPr>
        <p:txBody>
          <a:bodyPr wrap="square" rtlCol="0">
            <a:spAutoFit/>
          </a:bodyPr>
          <a:lstStyle/>
          <a:p>
            <a:pPr algn="ctr"/>
            <a:r>
              <a:rPr lang="en-US" dirty="0">
                <a:solidFill>
                  <a:srgbClr val="0070C0"/>
                </a:solidFill>
                <a:latin typeface="Calibri Light" panose="020F0302020204030204" pitchFamily="34" charset="0"/>
                <a:cs typeface="Calibri Light" panose="020F0302020204030204" pitchFamily="34" charset="0"/>
              </a:rPr>
              <a:t>Material of the e-learning program</a:t>
            </a:r>
          </a:p>
          <a:p>
            <a:pPr algn="ctr"/>
            <a:r>
              <a:rPr lang="en-US" dirty="0">
                <a:solidFill>
                  <a:srgbClr val="0070C0"/>
                </a:solidFill>
                <a:latin typeface="Calibri Light" panose="020F0302020204030204" pitchFamily="34" charset="0"/>
                <a:cs typeface="Calibri Light" panose="020F0302020204030204" pitchFamily="34" charset="0"/>
              </a:rPr>
              <a:t>IAEA, 2017</a:t>
            </a:r>
          </a:p>
        </p:txBody>
      </p:sp>
    </p:spTree>
    <p:extLst>
      <p:ext uri="{BB962C8B-B14F-4D97-AF65-F5344CB8AC3E}">
        <p14:creationId xmlns:p14="http://schemas.microsoft.com/office/powerpoint/2010/main" val="4015111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74638" y="1005840"/>
            <a:ext cx="8593137" cy="4846320"/>
          </a:xfrm>
        </p:spPr>
        <p:txBody>
          <a:bodyPr/>
          <a:lstStyle/>
          <a:p>
            <a:r>
              <a:rPr lang="en-GB" sz="2400" dirty="0"/>
              <a:t>Royal College of Radiologists </a:t>
            </a:r>
            <a:r>
              <a:rPr lang="en-GB" sz="2400" dirty="0" err="1"/>
              <a:t>iREFER</a:t>
            </a:r>
            <a:endParaRPr lang="en-GB" sz="2400" dirty="0"/>
          </a:p>
        </p:txBody>
      </p:sp>
      <p:pic>
        <p:nvPicPr>
          <p:cNvPr id="6" name="Picture 5" descr="Screen Shot 2014-02-20 at 12.15.19 A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60122" y="1733074"/>
            <a:ext cx="3057135" cy="4392972"/>
          </a:xfrm>
          <a:prstGeom prst="rect">
            <a:avLst/>
          </a:prstGeom>
        </p:spPr>
      </p:pic>
      <p:pic>
        <p:nvPicPr>
          <p:cNvPr id="11" name="Picture 10" descr="Screen Shot 2014-02-20 at 12.19.54 AM.pn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128135" y="1733073"/>
            <a:ext cx="4739640" cy="4392972"/>
          </a:xfrm>
          <a:prstGeom prst="rect">
            <a:avLst/>
          </a:prstGeom>
        </p:spPr>
      </p:pic>
      <p:sp>
        <p:nvSpPr>
          <p:cNvPr id="8" name="Title 1">
            <a:extLst>
              <a:ext uri="{FF2B5EF4-FFF2-40B4-BE49-F238E27FC236}">
                <a16:creationId xmlns:a16="http://schemas.microsoft.com/office/drawing/2014/main" id="{2AB5B6A6-AA70-466E-9D8D-9CA3CE19DE40}"/>
              </a:ext>
            </a:extLst>
          </p:cNvPr>
          <p:cNvSpPr>
            <a:spLocks noGrp="1"/>
          </p:cNvSpPr>
          <p:nvPr>
            <p:ph type="title"/>
          </p:nvPr>
        </p:nvSpPr>
        <p:spPr>
          <a:xfrm>
            <a:off x="251519" y="116632"/>
            <a:ext cx="8060511" cy="864096"/>
          </a:xfrm>
        </p:spPr>
        <p:txBody>
          <a:bodyPr/>
          <a:lstStyle/>
          <a:p>
            <a:r>
              <a:rPr lang="en-US" dirty="0"/>
              <a:t>Appropriateness Sources</a:t>
            </a:r>
          </a:p>
        </p:txBody>
      </p:sp>
    </p:spTree>
    <p:extLst>
      <p:ext uri="{BB962C8B-B14F-4D97-AF65-F5344CB8AC3E}">
        <p14:creationId xmlns:p14="http://schemas.microsoft.com/office/powerpoint/2010/main" val="1125846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blinds(horizontal)">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74638" y="1127760"/>
            <a:ext cx="8593137" cy="4846320"/>
          </a:xfrm>
        </p:spPr>
        <p:txBody>
          <a:bodyPr/>
          <a:lstStyle/>
          <a:p>
            <a:r>
              <a:rPr lang="en-GB" sz="2400" dirty="0"/>
              <a:t>Royal College of Radiologists of Australia and New Zealand Diagnostic Imaging Pathways</a:t>
            </a:r>
          </a:p>
        </p:txBody>
      </p:sp>
      <p:pic>
        <p:nvPicPr>
          <p:cNvPr id="8" name="Picture 7" descr="Screen Shot 2014-02-20 at 12.17.47 A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01128" y="2083823"/>
            <a:ext cx="7193280" cy="4012177"/>
          </a:xfrm>
          <a:prstGeom prst="rect">
            <a:avLst/>
          </a:prstGeom>
        </p:spPr>
      </p:pic>
      <p:pic>
        <p:nvPicPr>
          <p:cNvPr id="10" name="Picture 9" descr="Screen Shot 2014-02-20 at 12.17.11 AM.pn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171776" y="2192838"/>
            <a:ext cx="5238712" cy="3896318"/>
          </a:xfrm>
          <a:prstGeom prst="rect">
            <a:avLst/>
          </a:prstGeom>
        </p:spPr>
      </p:pic>
      <p:sp>
        <p:nvSpPr>
          <p:cNvPr id="6" name="Title 1">
            <a:extLst>
              <a:ext uri="{FF2B5EF4-FFF2-40B4-BE49-F238E27FC236}">
                <a16:creationId xmlns:a16="http://schemas.microsoft.com/office/drawing/2014/main" id="{809BEBA3-BD2F-445E-A973-E8CFB0BDD5A7}"/>
              </a:ext>
            </a:extLst>
          </p:cNvPr>
          <p:cNvSpPr>
            <a:spLocks noGrp="1"/>
          </p:cNvSpPr>
          <p:nvPr>
            <p:ph type="title"/>
          </p:nvPr>
        </p:nvSpPr>
        <p:spPr>
          <a:xfrm>
            <a:off x="251519" y="116632"/>
            <a:ext cx="8060511" cy="864096"/>
          </a:xfrm>
        </p:spPr>
        <p:txBody>
          <a:bodyPr/>
          <a:lstStyle/>
          <a:p>
            <a:r>
              <a:rPr lang="en-US" dirty="0"/>
              <a:t>Appropriateness Sources</a:t>
            </a:r>
          </a:p>
        </p:txBody>
      </p:sp>
    </p:spTree>
    <p:extLst>
      <p:ext uri="{BB962C8B-B14F-4D97-AF65-F5344CB8AC3E}">
        <p14:creationId xmlns:p14="http://schemas.microsoft.com/office/powerpoint/2010/main" val="1404288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74638" y="1127760"/>
            <a:ext cx="8593137" cy="4846320"/>
          </a:xfrm>
        </p:spPr>
        <p:txBody>
          <a:bodyPr/>
          <a:lstStyle/>
          <a:p>
            <a:pPr marL="0" indent="0">
              <a:buNone/>
            </a:pPr>
            <a:r>
              <a:rPr lang="en-GB" sz="2400" dirty="0"/>
              <a:t>Example: Decision support for MGH, Boston, USA</a:t>
            </a:r>
          </a:p>
        </p:txBody>
      </p:sp>
      <p:pic>
        <p:nvPicPr>
          <p:cNvPr id="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40483" y="1640673"/>
            <a:ext cx="6818584" cy="4333407"/>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3396600" y="5974080"/>
            <a:ext cx="4613764" cy="400110"/>
          </a:xfrm>
          <a:prstGeom prst="rect">
            <a:avLst/>
          </a:prstGeom>
          <a:noFill/>
        </p:spPr>
        <p:txBody>
          <a:bodyPr wrap="none" rtlCol="0">
            <a:spAutoFit/>
          </a:bodyPr>
          <a:lstStyle/>
          <a:p>
            <a:r>
              <a:rPr lang="en-US" sz="2000" i="1" dirty="0">
                <a:latin typeface="Arial Unicode MS" panose="020B0604020202020204" pitchFamily="34" charset="-128"/>
                <a:ea typeface="Arial Unicode MS" panose="020B0604020202020204" pitchFamily="34" charset="-128"/>
                <a:cs typeface="Arial Unicode MS" panose="020B0604020202020204" pitchFamily="34" charset="-128"/>
              </a:rPr>
              <a:t>MGH Massachusetts General Hospital </a:t>
            </a:r>
          </a:p>
        </p:txBody>
      </p:sp>
      <p:sp>
        <p:nvSpPr>
          <p:cNvPr id="8" name="Title 1">
            <a:extLst>
              <a:ext uri="{FF2B5EF4-FFF2-40B4-BE49-F238E27FC236}">
                <a16:creationId xmlns:a16="http://schemas.microsoft.com/office/drawing/2014/main" id="{03D12F29-6CEF-47E1-A823-887A7E0D5C8F}"/>
              </a:ext>
            </a:extLst>
          </p:cNvPr>
          <p:cNvSpPr>
            <a:spLocks noGrp="1"/>
          </p:cNvSpPr>
          <p:nvPr>
            <p:ph type="title"/>
          </p:nvPr>
        </p:nvSpPr>
        <p:spPr>
          <a:xfrm>
            <a:off x="251519" y="116632"/>
            <a:ext cx="8060511" cy="864096"/>
          </a:xfrm>
        </p:spPr>
        <p:txBody>
          <a:bodyPr/>
          <a:lstStyle/>
          <a:p>
            <a:r>
              <a:rPr lang="en-US" dirty="0"/>
              <a:t>Appropriateness Sources</a:t>
            </a:r>
          </a:p>
        </p:txBody>
      </p:sp>
    </p:spTree>
    <p:extLst>
      <p:ext uri="{BB962C8B-B14F-4D97-AF65-F5344CB8AC3E}">
        <p14:creationId xmlns:p14="http://schemas.microsoft.com/office/powerpoint/2010/main" val="3445435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14411" y="2101665"/>
            <a:ext cx="5709124" cy="4466775"/>
          </a:xfrm>
          <a:prstGeom prst="rect">
            <a:avLst/>
          </a:prstGeom>
          <a:ln>
            <a:noFill/>
          </a:ln>
          <a:effectLst>
            <a:outerShdw blurRad="292100" dist="139700" dir="2700000" algn="tl" rotWithShape="0">
              <a:srgbClr val="333333">
                <a:alpha val="65000"/>
              </a:srgbClr>
            </a:outerShdw>
          </a:effectLst>
        </p:spPr>
      </p:pic>
      <p:sp>
        <p:nvSpPr>
          <p:cNvPr id="9" name="Content Placeholder 8"/>
          <p:cNvSpPr>
            <a:spLocks noGrp="1"/>
          </p:cNvSpPr>
          <p:nvPr>
            <p:ph idx="1"/>
          </p:nvPr>
        </p:nvSpPr>
        <p:spPr>
          <a:xfrm>
            <a:off x="274638" y="1127760"/>
            <a:ext cx="8593137" cy="4846320"/>
          </a:xfrm>
        </p:spPr>
        <p:txBody>
          <a:bodyPr/>
          <a:lstStyle/>
          <a:p>
            <a:pPr marL="0" indent="0">
              <a:buNone/>
            </a:pPr>
            <a:r>
              <a:rPr lang="en-GB" sz="2400" dirty="0"/>
              <a:t>Example: Decision support for MGH, Boston, USA</a:t>
            </a:r>
          </a:p>
          <a:p>
            <a:r>
              <a:rPr lang="en-US" sz="2400" dirty="0"/>
              <a:t>Considerations / Protocols (here for Head CT)</a:t>
            </a:r>
          </a:p>
          <a:p>
            <a:endParaRPr lang="en-GB" sz="2400" dirty="0"/>
          </a:p>
        </p:txBody>
      </p:sp>
      <p:sp>
        <p:nvSpPr>
          <p:cNvPr id="5" name="Title 1">
            <a:extLst>
              <a:ext uri="{FF2B5EF4-FFF2-40B4-BE49-F238E27FC236}">
                <a16:creationId xmlns:a16="http://schemas.microsoft.com/office/drawing/2014/main" id="{C4C00CE1-C2FB-495E-B2F0-23C74155984D}"/>
              </a:ext>
            </a:extLst>
          </p:cNvPr>
          <p:cNvSpPr>
            <a:spLocks noGrp="1"/>
          </p:cNvSpPr>
          <p:nvPr>
            <p:ph type="title"/>
          </p:nvPr>
        </p:nvSpPr>
        <p:spPr>
          <a:xfrm>
            <a:off x="251519" y="116632"/>
            <a:ext cx="8060511" cy="864096"/>
          </a:xfrm>
        </p:spPr>
        <p:txBody>
          <a:bodyPr/>
          <a:lstStyle/>
          <a:p>
            <a:r>
              <a:rPr lang="en-US" dirty="0"/>
              <a:t>Appropriateness Sources</a:t>
            </a:r>
          </a:p>
        </p:txBody>
      </p:sp>
    </p:spTree>
    <p:extLst>
      <p:ext uri="{BB962C8B-B14F-4D97-AF65-F5344CB8AC3E}">
        <p14:creationId xmlns:p14="http://schemas.microsoft.com/office/powerpoint/2010/main" val="3005635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74638" y="1127760"/>
            <a:ext cx="8593137" cy="4846320"/>
          </a:xfrm>
        </p:spPr>
        <p:txBody>
          <a:bodyPr/>
          <a:lstStyle/>
          <a:p>
            <a:pPr marL="0" indent="0">
              <a:buNone/>
            </a:pPr>
            <a:r>
              <a:rPr lang="en-GB" sz="2400" dirty="0"/>
              <a:t>Example: Decision support for MGH, Boston, USA</a:t>
            </a:r>
          </a:p>
          <a:p>
            <a:r>
              <a:rPr lang="en-US" sz="2400" dirty="0"/>
              <a:t>Indications specific to study type (here for Head CT)</a:t>
            </a:r>
          </a:p>
          <a:p>
            <a:endParaRPr lang="en-GB" sz="2400" dirty="0"/>
          </a:p>
        </p:txBody>
      </p:sp>
      <p:pic>
        <p:nvPicPr>
          <p:cNvPr id="5"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02912" y="2087880"/>
            <a:ext cx="6468002" cy="4258946"/>
          </a:xfrm>
          <a:prstGeom prst="rect">
            <a:avLst/>
          </a:prstGeom>
          <a:ln>
            <a:noFill/>
          </a:ln>
          <a:effectLst>
            <a:outerShdw blurRad="292100" dist="139700" dir="2700000" algn="tl" rotWithShape="0">
              <a:srgbClr val="333333">
                <a:alpha val="65000"/>
              </a:srgbClr>
            </a:outerShdw>
          </a:effectLst>
        </p:spPr>
      </p:pic>
      <p:sp>
        <p:nvSpPr>
          <p:cNvPr id="6" name="Title 1">
            <a:extLst>
              <a:ext uri="{FF2B5EF4-FFF2-40B4-BE49-F238E27FC236}">
                <a16:creationId xmlns:a16="http://schemas.microsoft.com/office/drawing/2014/main" id="{2B003571-75E9-4A77-849F-501CBD0669FE}"/>
              </a:ext>
            </a:extLst>
          </p:cNvPr>
          <p:cNvSpPr>
            <a:spLocks noGrp="1"/>
          </p:cNvSpPr>
          <p:nvPr>
            <p:ph type="title"/>
          </p:nvPr>
        </p:nvSpPr>
        <p:spPr>
          <a:xfrm>
            <a:off x="251519" y="116632"/>
            <a:ext cx="8060511" cy="864096"/>
          </a:xfrm>
        </p:spPr>
        <p:txBody>
          <a:bodyPr/>
          <a:lstStyle/>
          <a:p>
            <a:r>
              <a:rPr lang="en-US" dirty="0"/>
              <a:t>Appropriateness Sources</a:t>
            </a:r>
          </a:p>
        </p:txBody>
      </p:sp>
    </p:spTree>
    <p:extLst>
      <p:ext uri="{BB962C8B-B14F-4D97-AF65-F5344CB8AC3E}">
        <p14:creationId xmlns:p14="http://schemas.microsoft.com/office/powerpoint/2010/main" val="3612482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2"/>
          <p:cNvSpPr>
            <a:spLocks noGrp="1" noChangeArrowheads="1"/>
          </p:cNvSpPr>
          <p:nvPr>
            <p:ph type="title"/>
          </p:nvPr>
        </p:nvSpPr>
        <p:spPr/>
        <p:txBody>
          <a:bodyPr>
            <a:normAutofit/>
          </a:bodyPr>
          <a:lstStyle/>
          <a:p>
            <a:pPr eaLnBrk="1" hangingPunct="1"/>
            <a:r>
              <a:rPr lang="ja-JP" altLang="en-US" dirty="0">
                <a:latin typeface="Arial" charset="0"/>
                <a:cs typeface="ＭＳ Ｐゴシック"/>
              </a:rPr>
              <a:t>“</a:t>
            </a:r>
            <a:r>
              <a:rPr lang="en-US" dirty="0">
                <a:latin typeface="Arial" charset="0"/>
              </a:rPr>
              <a:t>Appropriateness</a:t>
            </a:r>
            <a:r>
              <a:rPr lang="ja-JP" altLang="en-US" dirty="0">
                <a:latin typeface="Arial" charset="0"/>
                <a:cs typeface="ＭＳ Ｐゴシック"/>
              </a:rPr>
              <a:t>”</a:t>
            </a:r>
            <a:r>
              <a:rPr lang="en-US" dirty="0">
                <a:latin typeface="Arial" charset="0"/>
              </a:rPr>
              <a:t> Values</a:t>
            </a:r>
          </a:p>
        </p:txBody>
      </p:sp>
      <p:sp>
        <p:nvSpPr>
          <p:cNvPr id="4" name="Content Placeholder 3"/>
          <p:cNvSpPr>
            <a:spLocks noGrp="1"/>
          </p:cNvSpPr>
          <p:nvPr>
            <p:ph idx="1"/>
          </p:nvPr>
        </p:nvSpPr>
        <p:spPr/>
        <p:txBody>
          <a:bodyPr/>
          <a:lstStyle/>
          <a:p>
            <a:pPr marL="0" indent="0">
              <a:buNone/>
            </a:pPr>
            <a:r>
              <a:rPr lang="en-GB" sz="2400" dirty="0"/>
              <a:t>Example: Decision support for MGH, Boston, USA</a:t>
            </a:r>
          </a:p>
          <a:p>
            <a:r>
              <a:rPr lang="en-GB" sz="2400" dirty="0"/>
              <a:t>Based on ACR Appropriateness guidelines</a:t>
            </a:r>
          </a:p>
          <a:p>
            <a:r>
              <a:rPr lang="en-GB" sz="2400" dirty="0"/>
              <a:t>Modified and refurbished by committees </a:t>
            </a:r>
          </a:p>
          <a:p>
            <a:pPr lvl="1"/>
            <a:r>
              <a:rPr lang="en-GB" sz="2400" dirty="0"/>
              <a:t>Subspecialty radiologists </a:t>
            </a:r>
          </a:p>
          <a:p>
            <a:pPr lvl="1"/>
            <a:r>
              <a:rPr lang="en-GB" sz="2400" dirty="0"/>
              <a:t>Physicians</a:t>
            </a:r>
          </a:p>
          <a:p>
            <a:r>
              <a:rPr lang="en-GB" sz="2400" dirty="0"/>
              <a:t>Completely online </a:t>
            </a:r>
          </a:p>
          <a:p>
            <a:r>
              <a:rPr lang="en-GB" sz="2400" dirty="0"/>
              <a:t>Access to outside referring physicians </a:t>
            </a:r>
          </a:p>
        </p:txBody>
      </p:sp>
      <p:sp>
        <p:nvSpPr>
          <p:cNvPr id="322562" name="AutoShape 3"/>
          <p:cNvSpPr>
            <a:spLocks noChangeArrowheads="1"/>
          </p:cNvSpPr>
          <p:nvPr/>
        </p:nvSpPr>
        <p:spPr bwMode="auto">
          <a:xfrm>
            <a:off x="7086599" y="4632960"/>
            <a:ext cx="1695285" cy="1676400"/>
          </a:xfrm>
          <a:prstGeom prst="octagon">
            <a:avLst>
              <a:gd name="adj" fmla="val 29287"/>
            </a:avLst>
          </a:prstGeom>
          <a:solidFill>
            <a:srgbClr val="00B050"/>
          </a:solidFill>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endParaRPr lang="en-US" sz="1400" b="1">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22563" name="AutoShape 4"/>
          <p:cNvSpPr>
            <a:spLocks noChangeArrowheads="1"/>
          </p:cNvSpPr>
          <p:nvPr/>
        </p:nvSpPr>
        <p:spPr bwMode="auto">
          <a:xfrm>
            <a:off x="7086599" y="2941320"/>
            <a:ext cx="1695285" cy="1676400"/>
          </a:xfrm>
          <a:prstGeom prst="octagon">
            <a:avLst>
              <a:gd name="adj" fmla="val 29287"/>
            </a:avLst>
          </a:prstGeom>
          <a:solidFill>
            <a:srgbClr val="FFFF00"/>
          </a:solidFill>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endParaRPr lang="en-US" sz="1400" b="1">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22564" name="AutoShape 5"/>
          <p:cNvSpPr>
            <a:spLocks noChangeArrowheads="1"/>
          </p:cNvSpPr>
          <p:nvPr/>
        </p:nvSpPr>
        <p:spPr bwMode="auto">
          <a:xfrm>
            <a:off x="7086599" y="1264920"/>
            <a:ext cx="1695285" cy="1676400"/>
          </a:xfrm>
          <a:prstGeom prst="octagon">
            <a:avLst>
              <a:gd name="adj" fmla="val 29287"/>
            </a:avLst>
          </a:prstGeom>
          <a:solidFill>
            <a:srgbClr val="FF0000"/>
          </a:solidFill>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endParaRPr lang="en-US" sz="1400" b="1">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22565" name="Text Box 6"/>
          <p:cNvSpPr txBox="1">
            <a:spLocks noChangeArrowheads="1"/>
          </p:cNvSpPr>
          <p:nvPr/>
        </p:nvSpPr>
        <p:spPr bwMode="auto">
          <a:xfrm>
            <a:off x="7062264" y="3383281"/>
            <a:ext cx="1708000" cy="769441"/>
          </a:xfrm>
          <a:prstGeom prst="rect">
            <a:avLst/>
          </a:prstGeom>
          <a:noFill/>
          <a:ln w="9525">
            <a:noFill/>
            <a:miter lim="800000"/>
            <a:headEnd/>
            <a:tailEnd/>
          </a:ln>
        </p:spPr>
        <p:txBody>
          <a:bodyPr wrap="square">
            <a:spAutoFit/>
          </a:bodyPr>
          <a:lstStyle/>
          <a:p>
            <a:pPr algn="ctr" eaLnBrk="0" hangingPunct="0"/>
            <a:r>
              <a:rPr lang="en-US" sz="240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4-6</a:t>
            </a:r>
          </a:p>
          <a:p>
            <a:pPr algn="ctr" eaLnBrk="0" hangingPunct="0"/>
            <a:r>
              <a:rPr lang="en-US" sz="200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Intermediate</a:t>
            </a:r>
          </a:p>
        </p:txBody>
      </p:sp>
      <p:sp>
        <p:nvSpPr>
          <p:cNvPr id="322566" name="Text Box 7"/>
          <p:cNvSpPr txBox="1">
            <a:spLocks noChangeArrowheads="1"/>
          </p:cNvSpPr>
          <p:nvPr/>
        </p:nvSpPr>
        <p:spPr bwMode="auto">
          <a:xfrm>
            <a:off x="7110485" y="1676401"/>
            <a:ext cx="1599638" cy="769441"/>
          </a:xfrm>
          <a:prstGeom prst="rect">
            <a:avLst/>
          </a:prstGeom>
          <a:noFill/>
          <a:ln w="9525">
            <a:noFill/>
            <a:miter lim="800000"/>
            <a:headEnd/>
            <a:tailEnd/>
          </a:ln>
        </p:spPr>
        <p:txBody>
          <a:bodyPr wrap="square">
            <a:spAutoFit/>
          </a:bodyPr>
          <a:lstStyle/>
          <a:p>
            <a:pPr algn="ctr" eaLnBrk="0" hangingPunct="0"/>
            <a:r>
              <a:rPr lang="en-US" sz="24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1-3</a:t>
            </a:r>
          </a:p>
          <a:p>
            <a:pPr algn="ctr" eaLnBrk="0" hangingPunct="0"/>
            <a:r>
              <a:rPr lang="en-US" sz="20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Low Utility</a:t>
            </a:r>
          </a:p>
        </p:txBody>
      </p:sp>
      <p:sp>
        <p:nvSpPr>
          <p:cNvPr id="322567" name="Text Box 8"/>
          <p:cNvSpPr txBox="1">
            <a:spLocks noChangeArrowheads="1"/>
          </p:cNvSpPr>
          <p:nvPr/>
        </p:nvSpPr>
        <p:spPr bwMode="auto">
          <a:xfrm>
            <a:off x="7147332" y="5013961"/>
            <a:ext cx="1650390" cy="769441"/>
          </a:xfrm>
          <a:prstGeom prst="rect">
            <a:avLst/>
          </a:prstGeom>
          <a:noFill/>
          <a:ln w="9525">
            <a:noFill/>
            <a:miter lim="800000"/>
            <a:headEnd/>
            <a:tailEnd/>
          </a:ln>
        </p:spPr>
        <p:txBody>
          <a:bodyPr wrap="square">
            <a:spAutoFit/>
          </a:bodyPr>
          <a:lstStyle/>
          <a:p>
            <a:pPr algn="ctr" eaLnBrk="0" hangingPunct="0"/>
            <a:r>
              <a:rPr lang="en-US" sz="24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7-9</a:t>
            </a:r>
          </a:p>
          <a:p>
            <a:pPr algn="ctr" eaLnBrk="0" hangingPunct="0"/>
            <a:r>
              <a:rPr lang="en-US" sz="20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High Utility</a:t>
            </a:r>
          </a:p>
        </p:txBody>
      </p:sp>
    </p:spTree>
    <p:extLst>
      <p:ext uri="{BB962C8B-B14F-4D97-AF65-F5344CB8AC3E}">
        <p14:creationId xmlns:p14="http://schemas.microsoft.com/office/powerpoint/2010/main" val="267199768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2"/>
          <p:cNvSpPr>
            <a:spLocks noGrp="1" noChangeArrowheads="1"/>
          </p:cNvSpPr>
          <p:nvPr>
            <p:ph type="title"/>
          </p:nvPr>
        </p:nvSpPr>
        <p:spPr/>
        <p:txBody>
          <a:bodyPr>
            <a:normAutofit/>
          </a:bodyPr>
          <a:lstStyle/>
          <a:p>
            <a:pPr eaLnBrk="1" hangingPunct="1"/>
            <a:r>
              <a:rPr lang="ja-JP" altLang="en-US" dirty="0">
                <a:latin typeface="Arial" charset="0"/>
                <a:cs typeface="ＭＳ Ｐゴシック"/>
              </a:rPr>
              <a:t>“</a:t>
            </a:r>
            <a:r>
              <a:rPr lang="en-US" dirty="0">
                <a:latin typeface="Arial" charset="0"/>
              </a:rPr>
              <a:t>Appropriateness</a:t>
            </a:r>
            <a:r>
              <a:rPr lang="ja-JP" altLang="en-US" dirty="0">
                <a:latin typeface="Arial" charset="0"/>
                <a:cs typeface="ＭＳ Ｐゴシック"/>
              </a:rPr>
              <a:t>”</a:t>
            </a:r>
            <a:r>
              <a:rPr lang="en-US" dirty="0">
                <a:latin typeface="Arial" charset="0"/>
              </a:rPr>
              <a:t> Values</a:t>
            </a:r>
          </a:p>
        </p:txBody>
      </p:sp>
      <p:sp>
        <p:nvSpPr>
          <p:cNvPr id="4" name="Content Placeholder 3"/>
          <p:cNvSpPr>
            <a:spLocks noGrp="1"/>
          </p:cNvSpPr>
          <p:nvPr>
            <p:ph idx="1"/>
          </p:nvPr>
        </p:nvSpPr>
        <p:spPr/>
        <p:txBody>
          <a:bodyPr/>
          <a:lstStyle/>
          <a:p>
            <a:pPr marL="0" indent="0">
              <a:buNone/>
            </a:pPr>
            <a:r>
              <a:rPr lang="en-GB" sz="2400" dirty="0"/>
              <a:t>Example: Decision support for MGH, Boston, USA</a:t>
            </a:r>
          </a:p>
          <a:p>
            <a:r>
              <a:rPr lang="en-GB" sz="2400" dirty="0"/>
              <a:t>Decision support feedback screen</a:t>
            </a:r>
          </a:p>
        </p:txBody>
      </p:sp>
      <p:pic>
        <p:nvPicPr>
          <p:cNvPr id="10"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01521" y="2167256"/>
            <a:ext cx="5723821" cy="449552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319829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2"/>
          <p:cNvSpPr>
            <a:spLocks noGrp="1" noChangeArrowheads="1"/>
          </p:cNvSpPr>
          <p:nvPr>
            <p:ph type="title"/>
          </p:nvPr>
        </p:nvSpPr>
        <p:spPr/>
        <p:txBody>
          <a:bodyPr>
            <a:normAutofit/>
          </a:bodyPr>
          <a:lstStyle/>
          <a:p>
            <a:pPr eaLnBrk="1" hangingPunct="1"/>
            <a:r>
              <a:rPr lang="ja-JP" altLang="en-US" dirty="0">
                <a:latin typeface="Arial" charset="0"/>
                <a:cs typeface="ＭＳ Ｐゴシック"/>
              </a:rPr>
              <a:t>“</a:t>
            </a:r>
            <a:r>
              <a:rPr lang="en-US" dirty="0">
                <a:latin typeface="Arial" charset="0"/>
              </a:rPr>
              <a:t>Appropriateness</a:t>
            </a:r>
            <a:r>
              <a:rPr lang="ja-JP" altLang="en-US" dirty="0">
                <a:latin typeface="Arial" charset="0"/>
                <a:cs typeface="ＭＳ Ｐゴシック"/>
              </a:rPr>
              <a:t>”</a:t>
            </a:r>
            <a:r>
              <a:rPr lang="en-US" dirty="0">
                <a:latin typeface="Arial" charset="0"/>
              </a:rPr>
              <a:t> Values</a:t>
            </a:r>
          </a:p>
        </p:txBody>
      </p:sp>
      <p:sp>
        <p:nvSpPr>
          <p:cNvPr id="4" name="Content Placeholder 3"/>
          <p:cNvSpPr>
            <a:spLocks noGrp="1"/>
          </p:cNvSpPr>
          <p:nvPr>
            <p:ph idx="1"/>
          </p:nvPr>
        </p:nvSpPr>
        <p:spPr/>
        <p:txBody>
          <a:bodyPr/>
          <a:lstStyle/>
          <a:p>
            <a:pPr marL="0" indent="0">
              <a:buNone/>
            </a:pPr>
            <a:r>
              <a:rPr lang="en-GB" sz="2400" dirty="0"/>
              <a:t>Example: Decision support for MGH, Boston, USA</a:t>
            </a:r>
          </a:p>
          <a:p>
            <a:r>
              <a:rPr lang="en-GB" sz="2400" dirty="0"/>
              <a:t>Duplicate exam / Radiation warning</a:t>
            </a:r>
          </a:p>
        </p:txBody>
      </p:sp>
      <p:pic>
        <p:nvPicPr>
          <p:cNvPr id="5"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67582" y="2225040"/>
            <a:ext cx="6519218" cy="42293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1762257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2"/>
          <p:cNvSpPr>
            <a:spLocks noGrp="1" noChangeArrowheads="1"/>
          </p:cNvSpPr>
          <p:nvPr>
            <p:ph type="title"/>
          </p:nvPr>
        </p:nvSpPr>
        <p:spPr/>
        <p:txBody>
          <a:bodyPr>
            <a:normAutofit/>
          </a:bodyPr>
          <a:lstStyle/>
          <a:p>
            <a:pPr eaLnBrk="1" hangingPunct="1"/>
            <a:r>
              <a:rPr lang="ja-JP" altLang="en-US" dirty="0">
                <a:latin typeface="Arial" charset="0"/>
                <a:cs typeface="ＭＳ Ｐゴシック"/>
              </a:rPr>
              <a:t>“</a:t>
            </a:r>
            <a:r>
              <a:rPr lang="en-US" dirty="0">
                <a:latin typeface="Arial" charset="0"/>
              </a:rPr>
              <a:t>Appropriateness</a:t>
            </a:r>
            <a:r>
              <a:rPr lang="ja-JP" altLang="en-US" dirty="0">
                <a:latin typeface="Arial" charset="0"/>
                <a:cs typeface="ＭＳ Ｐゴシック"/>
              </a:rPr>
              <a:t>”</a:t>
            </a:r>
            <a:r>
              <a:rPr lang="en-US" dirty="0">
                <a:latin typeface="Arial" charset="0"/>
              </a:rPr>
              <a:t> Values</a:t>
            </a:r>
          </a:p>
        </p:txBody>
      </p:sp>
      <p:sp>
        <p:nvSpPr>
          <p:cNvPr id="4" name="Content Placeholder 3"/>
          <p:cNvSpPr>
            <a:spLocks noGrp="1"/>
          </p:cNvSpPr>
          <p:nvPr>
            <p:ph idx="1"/>
          </p:nvPr>
        </p:nvSpPr>
        <p:spPr/>
        <p:txBody>
          <a:bodyPr/>
          <a:lstStyle/>
          <a:p>
            <a:pPr marL="0" indent="0">
              <a:buNone/>
            </a:pPr>
            <a:r>
              <a:rPr lang="en-GB" sz="2400" dirty="0"/>
              <a:t>Example: Decision support for MGH, Boston, USA</a:t>
            </a:r>
          </a:p>
          <a:p>
            <a:r>
              <a:rPr lang="en-GB" sz="2400" dirty="0"/>
              <a:t>Screen to proceed on ‘Red’ score</a:t>
            </a:r>
          </a:p>
        </p:txBody>
      </p:sp>
      <p:pic>
        <p:nvPicPr>
          <p:cNvPr id="6" name="Picture 2" descr="roe_menu_10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18360" y="2298603"/>
            <a:ext cx="6233160" cy="42635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7303597"/>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2"/>
          <p:cNvSpPr>
            <a:spLocks noGrp="1" noChangeArrowheads="1"/>
          </p:cNvSpPr>
          <p:nvPr>
            <p:ph type="title"/>
          </p:nvPr>
        </p:nvSpPr>
        <p:spPr/>
        <p:txBody>
          <a:bodyPr>
            <a:normAutofit/>
          </a:bodyPr>
          <a:lstStyle/>
          <a:p>
            <a:pPr eaLnBrk="1" hangingPunct="1"/>
            <a:r>
              <a:rPr lang="ja-JP" altLang="en-US" dirty="0">
                <a:latin typeface="Arial" charset="0"/>
                <a:cs typeface="ＭＳ Ｐゴシック"/>
              </a:rPr>
              <a:t>“</a:t>
            </a:r>
            <a:r>
              <a:rPr lang="en-US" dirty="0">
                <a:latin typeface="Arial" charset="0"/>
              </a:rPr>
              <a:t>Appropriateness</a:t>
            </a:r>
            <a:r>
              <a:rPr lang="ja-JP" altLang="en-US" dirty="0">
                <a:latin typeface="Arial" charset="0"/>
                <a:cs typeface="ＭＳ Ｐゴシック"/>
              </a:rPr>
              <a:t>”</a:t>
            </a:r>
            <a:r>
              <a:rPr lang="en-US" dirty="0">
                <a:latin typeface="Arial" charset="0"/>
              </a:rPr>
              <a:t> Values</a:t>
            </a:r>
          </a:p>
        </p:txBody>
      </p:sp>
      <p:sp>
        <p:nvSpPr>
          <p:cNvPr id="4" name="Content Placeholder 3"/>
          <p:cNvSpPr>
            <a:spLocks noGrp="1"/>
          </p:cNvSpPr>
          <p:nvPr>
            <p:ph idx="1"/>
          </p:nvPr>
        </p:nvSpPr>
        <p:spPr/>
        <p:txBody>
          <a:bodyPr/>
          <a:lstStyle/>
          <a:p>
            <a:pPr marL="0" indent="0">
              <a:buNone/>
            </a:pPr>
            <a:r>
              <a:rPr lang="en-GB" sz="2400" dirty="0"/>
              <a:t>Example: Decision support for MGH, Boston, USA</a:t>
            </a:r>
          </a:p>
          <a:p>
            <a:r>
              <a:rPr lang="en-GB" sz="2400" dirty="0"/>
              <a:t>Exam order</a:t>
            </a:r>
          </a:p>
        </p:txBody>
      </p:sp>
      <p:pic>
        <p:nvPicPr>
          <p:cNvPr id="5"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71813" y="1666885"/>
            <a:ext cx="4521770" cy="48158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183421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0070C0"/>
                </a:solidFill>
              </a:rPr>
              <a:t>Objectives 	</a:t>
            </a:r>
          </a:p>
        </p:txBody>
      </p:sp>
      <p:sp>
        <p:nvSpPr>
          <p:cNvPr id="3" name="Content Placeholder 2"/>
          <p:cNvSpPr>
            <a:spLocks noGrp="1"/>
          </p:cNvSpPr>
          <p:nvPr>
            <p:ph sz="quarter" idx="4294967295"/>
          </p:nvPr>
        </p:nvSpPr>
        <p:spPr>
          <a:xfrm>
            <a:off x="251519" y="1383384"/>
            <a:ext cx="8324932" cy="4819454"/>
          </a:xfrm>
        </p:spPr>
        <p:txBody>
          <a:bodyPr>
            <a:normAutofit/>
          </a:bodyPr>
          <a:lstStyle/>
          <a:p>
            <a:pPr>
              <a:spcBef>
                <a:spcPts val="1200"/>
              </a:spcBef>
            </a:pPr>
            <a:r>
              <a:rPr lang="en-US" dirty="0"/>
              <a:t>Understand appropriateness or justification of clinical indication for CT </a:t>
            </a:r>
          </a:p>
          <a:p>
            <a:pPr>
              <a:spcBef>
                <a:spcPts val="1200"/>
              </a:spcBef>
            </a:pPr>
            <a:r>
              <a:rPr lang="en-US" dirty="0"/>
              <a:t>Recognize how appropriateness is addressed by different organizations and entities around the world</a:t>
            </a:r>
          </a:p>
          <a:p>
            <a:pPr>
              <a:spcBef>
                <a:spcPts val="1200"/>
              </a:spcBef>
            </a:pPr>
            <a:r>
              <a:rPr lang="en-US" dirty="0"/>
              <a:t>Know implication of appropriate referral guidelines on cost and radiation optimization</a:t>
            </a:r>
          </a:p>
        </p:txBody>
      </p:sp>
    </p:spTree>
    <p:extLst>
      <p:ext uri="{BB962C8B-B14F-4D97-AF65-F5344CB8AC3E}">
        <p14:creationId xmlns:p14="http://schemas.microsoft.com/office/powerpoint/2010/main" val="4004081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2"/>
          <p:cNvSpPr>
            <a:spLocks noGrp="1" noChangeArrowheads="1"/>
          </p:cNvSpPr>
          <p:nvPr>
            <p:ph type="title"/>
          </p:nvPr>
        </p:nvSpPr>
        <p:spPr/>
        <p:txBody>
          <a:bodyPr>
            <a:normAutofit/>
          </a:bodyPr>
          <a:lstStyle/>
          <a:p>
            <a:pPr eaLnBrk="1" hangingPunct="1"/>
            <a:r>
              <a:rPr lang="ja-JP" altLang="en-US" dirty="0">
                <a:latin typeface="Arial" charset="0"/>
                <a:cs typeface="ＭＳ Ｐゴシック"/>
              </a:rPr>
              <a:t>“</a:t>
            </a:r>
            <a:r>
              <a:rPr lang="en-US" dirty="0">
                <a:latin typeface="Arial" charset="0"/>
              </a:rPr>
              <a:t>Appropriateness</a:t>
            </a:r>
            <a:r>
              <a:rPr lang="ja-JP" altLang="en-US" dirty="0">
                <a:latin typeface="Arial" charset="0"/>
                <a:cs typeface="ＭＳ Ｐゴシック"/>
              </a:rPr>
              <a:t>”</a:t>
            </a:r>
            <a:r>
              <a:rPr lang="en-US" dirty="0">
                <a:latin typeface="Arial" charset="0"/>
              </a:rPr>
              <a:t> Values</a:t>
            </a:r>
          </a:p>
        </p:txBody>
      </p:sp>
      <p:sp>
        <p:nvSpPr>
          <p:cNvPr id="4" name="Content Placeholder 3"/>
          <p:cNvSpPr>
            <a:spLocks noGrp="1"/>
          </p:cNvSpPr>
          <p:nvPr>
            <p:ph idx="1"/>
          </p:nvPr>
        </p:nvSpPr>
        <p:spPr/>
        <p:txBody>
          <a:bodyPr/>
          <a:lstStyle/>
          <a:p>
            <a:pPr marL="0" indent="0">
              <a:buNone/>
            </a:pPr>
            <a:r>
              <a:rPr lang="en-GB" sz="2400" dirty="0"/>
              <a:t>Example: Decision support for MGH, Boston, USA</a:t>
            </a:r>
          </a:p>
          <a:p>
            <a:r>
              <a:rPr lang="en-GB" sz="2400" dirty="0"/>
              <a:t>Justification of scanning indications</a:t>
            </a:r>
          </a:p>
        </p:txBody>
      </p:sp>
      <p:grpSp>
        <p:nvGrpSpPr>
          <p:cNvPr id="6" name="Group 4"/>
          <p:cNvGrpSpPr>
            <a:grpSpLocks/>
          </p:cNvGrpSpPr>
          <p:nvPr/>
        </p:nvGrpSpPr>
        <p:grpSpPr bwMode="auto">
          <a:xfrm>
            <a:off x="1433032" y="2060299"/>
            <a:ext cx="4147636" cy="4450520"/>
            <a:chOff x="0" y="384"/>
            <a:chExt cx="3360" cy="3504"/>
          </a:xfrm>
        </p:grpSpPr>
        <p:pic>
          <p:nvPicPr>
            <p:cNvPr id="7"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t="6250" r="45313" b="20833"/>
            <a:stretch>
              <a:fillRect/>
            </a:stretch>
          </p:blipFill>
          <p:spPr bwMode="auto">
            <a:xfrm>
              <a:off x="0" y="528"/>
              <a:ext cx="3360" cy="33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384"/>
              <a:ext cx="3360" cy="1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pic>
        <p:nvPicPr>
          <p:cNvPr id="9" name="Picture 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18256" y="4593502"/>
            <a:ext cx="5888902" cy="19173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299962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2"/>
          <p:cNvSpPr>
            <a:spLocks noGrp="1" noChangeArrowheads="1"/>
          </p:cNvSpPr>
          <p:nvPr>
            <p:ph type="title"/>
          </p:nvPr>
        </p:nvSpPr>
        <p:spPr/>
        <p:txBody>
          <a:bodyPr>
            <a:normAutofit/>
          </a:bodyPr>
          <a:lstStyle/>
          <a:p>
            <a:pPr eaLnBrk="1" hangingPunct="1"/>
            <a:r>
              <a:rPr lang="ja-JP" altLang="en-US" dirty="0">
                <a:latin typeface="Arial" charset="0"/>
                <a:cs typeface="ＭＳ Ｐゴシック"/>
              </a:rPr>
              <a:t>“</a:t>
            </a:r>
            <a:r>
              <a:rPr lang="en-US" dirty="0">
                <a:latin typeface="Arial" charset="0"/>
              </a:rPr>
              <a:t>Appropriateness</a:t>
            </a:r>
            <a:r>
              <a:rPr lang="ja-JP" altLang="en-US" dirty="0">
                <a:latin typeface="Arial" charset="0"/>
                <a:cs typeface="ＭＳ Ｐゴシック"/>
              </a:rPr>
              <a:t>”</a:t>
            </a:r>
            <a:r>
              <a:rPr lang="en-US" dirty="0">
                <a:latin typeface="Arial" charset="0"/>
              </a:rPr>
              <a:t> Values</a:t>
            </a:r>
          </a:p>
        </p:txBody>
      </p:sp>
      <p:sp>
        <p:nvSpPr>
          <p:cNvPr id="4" name="Content Placeholder 3"/>
          <p:cNvSpPr>
            <a:spLocks noGrp="1"/>
          </p:cNvSpPr>
          <p:nvPr>
            <p:ph idx="1"/>
          </p:nvPr>
        </p:nvSpPr>
        <p:spPr/>
        <p:txBody>
          <a:bodyPr/>
          <a:lstStyle/>
          <a:p>
            <a:pPr marL="0" indent="0">
              <a:buNone/>
            </a:pPr>
            <a:r>
              <a:rPr lang="en-GB" sz="2400" dirty="0"/>
              <a:t>Example: Decision support for MGH, Boston, USA</a:t>
            </a:r>
          </a:p>
          <a:p>
            <a:r>
              <a:rPr lang="en-GB" sz="2400" dirty="0">
                <a:solidFill>
                  <a:srgbClr val="C00000"/>
                </a:solidFill>
              </a:rPr>
              <a:t>Avoid unintentional repeats </a:t>
            </a:r>
            <a:r>
              <a:rPr lang="en-GB" sz="2400" dirty="0">
                <a:solidFill>
                  <a:srgbClr val="DEA900"/>
                </a:solidFill>
              </a:rPr>
              <a:t>and inform</a:t>
            </a:r>
          </a:p>
        </p:txBody>
      </p:sp>
      <p:pic>
        <p:nvPicPr>
          <p:cNvPr id="1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2575" y="2225041"/>
            <a:ext cx="8534400" cy="323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3"/>
          <p:cNvGrpSpPr>
            <a:grpSpLocks/>
          </p:cNvGrpSpPr>
          <p:nvPr/>
        </p:nvGrpSpPr>
        <p:grpSpPr bwMode="auto">
          <a:xfrm>
            <a:off x="3863975" y="2743200"/>
            <a:ext cx="5029200" cy="2627076"/>
            <a:chOff x="1872" y="1296"/>
            <a:chExt cx="3696" cy="1872"/>
          </a:xfrm>
        </p:grpSpPr>
        <p:pic>
          <p:nvPicPr>
            <p:cNvPr id="1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32" y="2584"/>
              <a:ext cx="2736" cy="584"/>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pic>
        <p:grpSp>
          <p:nvGrpSpPr>
            <p:cNvPr id="13" name="Group 5"/>
            <p:cNvGrpSpPr>
              <a:grpSpLocks/>
            </p:cNvGrpSpPr>
            <p:nvPr/>
          </p:nvGrpSpPr>
          <p:grpSpPr bwMode="auto">
            <a:xfrm>
              <a:off x="1872" y="1296"/>
              <a:ext cx="3696" cy="1288"/>
              <a:chOff x="1872" y="1296"/>
              <a:chExt cx="3696" cy="1288"/>
            </a:xfrm>
          </p:grpSpPr>
          <p:pic>
            <p:nvPicPr>
              <p:cNvPr id="14"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32" y="1672"/>
                <a:ext cx="2736" cy="912"/>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pic>
          <p:sp>
            <p:nvSpPr>
              <p:cNvPr id="15" name="AutoShape 7"/>
              <p:cNvSpPr>
                <a:spLocks noChangeArrowheads="1"/>
              </p:cNvSpPr>
              <p:nvPr/>
            </p:nvSpPr>
            <p:spPr bwMode="auto">
              <a:xfrm flipV="1">
                <a:off x="1872" y="1296"/>
                <a:ext cx="960" cy="76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12420 w 21600"/>
                  <a:gd name="T13" fmla="*/ 4641 h 21600"/>
                  <a:gd name="T14" fmla="*/ 19958 w 21600"/>
                  <a:gd name="T15" fmla="*/ 7509 h 21600"/>
                </a:gdLst>
                <a:ahLst/>
                <a:cxnLst>
                  <a:cxn ang="T8">
                    <a:pos x="T0" y="T1"/>
                  </a:cxn>
                  <a:cxn ang="T9">
                    <a:pos x="T2" y="T3"/>
                  </a:cxn>
                  <a:cxn ang="T10">
                    <a:pos x="T4" y="T5"/>
                  </a:cxn>
                  <a:cxn ang="T11">
                    <a:pos x="T6" y="T7"/>
                  </a:cxn>
                </a:cxnLst>
                <a:rect l="T12" t="T13" r="T14" b="T15"/>
                <a:pathLst>
                  <a:path w="21600" h="21600">
                    <a:moveTo>
                      <a:pt x="21600" y="6079"/>
                    </a:moveTo>
                    <a:lnTo>
                      <a:pt x="14662" y="0"/>
                    </a:lnTo>
                    <a:lnTo>
                      <a:pt x="14662" y="4644"/>
                    </a:lnTo>
                    <a:lnTo>
                      <a:pt x="12427" y="4644"/>
                    </a:lnTo>
                    <a:cubicBezTo>
                      <a:pt x="5564" y="4644"/>
                      <a:pt x="0" y="8008"/>
                      <a:pt x="0" y="12158"/>
                    </a:cubicBezTo>
                    <a:lnTo>
                      <a:pt x="0" y="21600"/>
                    </a:lnTo>
                    <a:lnTo>
                      <a:pt x="2933" y="21600"/>
                    </a:lnTo>
                    <a:lnTo>
                      <a:pt x="2933" y="12158"/>
                    </a:lnTo>
                    <a:cubicBezTo>
                      <a:pt x="2933" y="9593"/>
                      <a:pt x="7184" y="7514"/>
                      <a:pt x="12427" y="7514"/>
                    </a:cubicBezTo>
                    <a:lnTo>
                      <a:pt x="14662" y="7514"/>
                    </a:lnTo>
                    <a:lnTo>
                      <a:pt x="14662" y="12158"/>
                    </a:lnTo>
                    <a:close/>
                  </a:path>
                </a:pathLst>
              </a:custGeom>
              <a:solidFill>
                <a:srgbClr val="C00000"/>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grpSp>
      </p:grpSp>
      <p:grpSp>
        <p:nvGrpSpPr>
          <p:cNvPr id="16" name="Group 9"/>
          <p:cNvGrpSpPr>
            <a:grpSpLocks/>
          </p:cNvGrpSpPr>
          <p:nvPr/>
        </p:nvGrpSpPr>
        <p:grpSpPr bwMode="auto">
          <a:xfrm>
            <a:off x="327025" y="2819400"/>
            <a:ext cx="4275338" cy="3706813"/>
            <a:chOff x="96" y="1440"/>
            <a:chExt cx="3408" cy="2880"/>
          </a:xfrm>
        </p:grpSpPr>
        <p:pic>
          <p:nvPicPr>
            <p:cNvPr id="17" name="Picture 10"/>
            <p:cNvPicPr>
              <a:picLocks noChangeAspect="1" noChangeArrowheads="1"/>
            </p:cNvPicPr>
            <p:nvPr/>
          </p:nvPicPr>
          <p:blipFill>
            <a:blip r:embed="rId6" cstate="email">
              <a:lum bright="-18000" contrast="42000"/>
              <a:extLst>
                <a:ext uri="{28A0092B-C50C-407E-A947-70E740481C1C}">
                  <a14:useLocalDpi xmlns:a14="http://schemas.microsoft.com/office/drawing/2010/main"/>
                </a:ext>
              </a:extLst>
            </a:blip>
            <a:srcRect/>
            <a:stretch>
              <a:fillRect/>
            </a:stretch>
          </p:blipFill>
          <p:spPr bwMode="auto">
            <a:xfrm>
              <a:off x="96" y="1845"/>
              <a:ext cx="3408" cy="2475"/>
            </a:xfrm>
            <a:prstGeom prst="rect">
              <a:avLst/>
            </a:prstGeom>
            <a:noFill/>
            <a:ln w="57150">
              <a:solidFill>
                <a:srgbClr val="DEA900"/>
              </a:solidFill>
              <a:miter lim="800000"/>
              <a:headEnd/>
              <a:tailEnd/>
            </a:ln>
            <a:extLst>
              <a:ext uri="{909E8E84-426E-40DD-AFC4-6F175D3DCCD1}">
                <a14:hiddenFill xmlns:a14="http://schemas.microsoft.com/office/drawing/2010/main">
                  <a:solidFill>
                    <a:srgbClr val="FFFFFF"/>
                  </a:solidFill>
                </a14:hiddenFill>
              </a:ext>
            </a:extLst>
          </p:spPr>
        </p:pic>
        <p:sp>
          <p:nvSpPr>
            <p:cNvPr id="18" name="AutoShape 11"/>
            <p:cNvSpPr>
              <a:spLocks noChangeArrowheads="1"/>
            </p:cNvSpPr>
            <p:nvPr/>
          </p:nvSpPr>
          <p:spPr bwMode="auto">
            <a:xfrm flipV="1">
              <a:off x="318" y="1440"/>
              <a:ext cx="768" cy="480"/>
            </a:xfrm>
            <a:prstGeom prst="upArrow">
              <a:avLst>
                <a:gd name="adj1" fmla="val 50000"/>
                <a:gd name="adj2" fmla="val 43056"/>
              </a:avLst>
            </a:prstGeom>
            <a:solidFill>
              <a:srgbClr val="DEA900"/>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en-US">
                <a:latin typeface="Corbel" charset="0"/>
              </a:endParaRPr>
            </a:p>
          </p:txBody>
        </p:sp>
      </p:grpSp>
    </p:spTree>
    <p:extLst>
      <p:ext uri="{BB962C8B-B14F-4D97-AF65-F5344CB8AC3E}">
        <p14:creationId xmlns:p14="http://schemas.microsoft.com/office/powerpoint/2010/main" val="12004706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5"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checkerboard(down)">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2"/>
          <p:cNvSpPr>
            <a:spLocks noGrp="1" noChangeArrowheads="1"/>
          </p:cNvSpPr>
          <p:nvPr>
            <p:ph type="title"/>
          </p:nvPr>
        </p:nvSpPr>
        <p:spPr>
          <a:xfrm>
            <a:off x="251519" y="116631"/>
            <a:ext cx="8060511" cy="1024011"/>
          </a:xfrm>
        </p:spPr>
        <p:txBody>
          <a:bodyPr>
            <a:noAutofit/>
          </a:bodyPr>
          <a:lstStyle/>
          <a:p>
            <a:pPr marL="0" indent="0"/>
            <a:r>
              <a:rPr lang="en-GB" dirty="0"/>
              <a:t>Adoption of appropriateness guidelines on CT</a:t>
            </a:r>
          </a:p>
        </p:txBody>
      </p:sp>
      <p:sp>
        <p:nvSpPr>
          <p:cNvPr id="4" name="Content Placeholder 3"/>
          <p:cNvSpPr>
            <a:spLocks noGrp="1"/>
          </p:cNvSpPr>
          <p:nvPr>
            <p:ph idx="1"/>
          </p:nvPr>
        </p:nvSpPr>
        <p:spPr>
          <a:xfrm>
            <a:off x="215516" y="1411283"/>
            <a:ext cx="8712968" cy="5321943"/>
          </a:xfrm>
        </p:spPr>
        <p:txBody>
          <a:bodyPr/>
          <a:lstStyle/>
          <a:p>
            <a:r>
              <a:rPr lang="en-GB" sz="2400" dirty="0"/>
              <a:t>Effect on implementation of appropriateness guidelines has been assessed</a:t>
            </a:r>
          </a:p>
          <a:p>
            <a:pPr lvl="1"/>
            <a:r>
              <a:rPr lang="en-GB" sz="2400" dirty="0" err="1"/>
              <a:t>Sistrom</a:t>
            </a:r>
            <a:r>
              <a:rPr lang="en-GB" sz="2400" dirty="0"/>
              <a:t> et al. (Radiology 2008)</a:t>
            </a:r>
          </a:p>
          <a:p>
            <a:pPr lvl="2"/>
            <a:r>
              <a:rPr lang="en-GB" sz="2000" dirty="0"/>
              <a:t>Assessed effect of decision support on outpatient CT and MRI examinations</a:t>
            </a:r>
          </a:p>
          <a:p>
            <a:pPr lvl="2"/>
            <a:r>
              <a:rPr lang="en-GB" sz="2000" dirty="0"/>
              <a:t>Reported substantial decrease in growth of CT examinations over time</a:t>
            </a:r>
          </a:p>
          <a:p>
            <a:pPr lvl="1"/>
            <a:r>
              <a:rPr lang="en-GB" sz="2400" dirty="0"/>
              <a:t>Always check to make sure that there is valid reason for CT</a:t>
            </a:r>
          </a:p>
          <a:p>
            <a:pPr lvl="1"/>
            <a:endParaRPr lang="en-GB" sz="2000" dirty="0"/>
          </a:p>
        </p:txBody>
      </p:sp>
    </p:spTree>
    <p:extLst>
      <p:ext uri="{BB962C8B-B14F-4D97-AF65-F5344CB8AC3E}">
        <p14:creationId xmlns:p14="http://schemas.microsoft.com/office/powerpoint/2010/main" val="271363292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62137"/>
            <a:ext cx="8266689" cy="1310408"/>
          </a:xfrm>
        </p:spPr>
        <p:txBody>
          <a:bodyPr>
            <a:normAutofit/>
          </a:bodyPr>
          <a:lstStyle/>
          <a:p>
            <a:r>
              <a:rPr lang="en-GB" dirty="0"/>
              <a:t>Online programs for decision support</a:t>
            </a:r>
          </a:p>
        </p:txBody>
      </p:sp>
      <p:sp>
        <p:nvSpPr>
          <p:cNvPr id="4" name="Slide Number Placeholder 3"/>
          <p:cNvSpPr>
            <a:spLocks noGrp="1"/>
          </p:cNvSpPr>
          <p:nvPr>
            <p:ph type="sldNum" sz="quarter" idx="12"/>
          </p:nvPr>
        </p:nvSpPr>
        <p:spPr>
          <a:xfrm>
            <a:off x="8493208" y="6369050"/>
            <a:ext cx="488867" cy="261541"/>
          </a:xfrm>
        </p:spPr>
        <p:txBody>
          <a:bodyPr/>
          <a:lstStyle/>
          <a:p>
            <a:pPr>
              <a:defRPr/>
            </a:pPr>
            <a:fld id="{D8C193A9-65FE-4FC8-8087-288178EA5E8D}" type="slidenum">
              <a:rPr lang="en-GB" smtClean="0"/>
              <a:pPr>
                <a:defRPr/>
              </a:pPr>
              <a:t>23</a:t>
            </a:fld>
            <a:endParaRPr lang="en-GB"/>
          </a:p>
        </p:txBody>
      </p:sp>
      <p:pic>
        <p:nvPicPr>
          <p:cNvPr id="5" name="Picture 4" descr="Screen Shot 2014-02-20 at 12.41.01 A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00063" y="1372545"/>
            <a:ext cx="7492418" cy="4279233"/>
          </a:xfrm>
          <a:prstGeom prst="rect">
            <a:avLst/>
          </a:prstGeom>
          <a:ln>
            <a:noFill/>
          </a:ln>
          <a:effectLst>
            <a:outerShdw blurRad="292100" dist="139700" dir="2700000" algn="tl" rotWithShape="0">
              <a:srgbClr val="333333">
                <a:alpha val="65000"/>
              </a:srgbClr>
            </a:outerShdw>
          </a:effectLst>
        </p:spPr>
      </p:pic>
      <p:pic>
        <p:nvPicPr>
          <p:cNvPr id="6" name="Picture 5" descr="Screen Shot 2014-02-20 at 12.41.36 AM.pn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59767" y="2008155"/>
            <a:ext cx="7492418" cy="4360895"/>
          </a:xfrm>
          <a:prstGeom prst="rect">
            <a:avLst/>
          </a:prstGeom>
          <a:ln>
            <a:noFill/>
          </a:ln>
          <a:effectLst>
            <a:outerShdw blurRad="292100" dist="139700" dir="2700000" algn="tl" rotWithShape="0">
              <a:srgbClr val="333333">
                <a:alpha val="65000"/>
              </a:srgbClr>
            </a:outerShdw>
          </a:effectLst>
        </p:spPr>
      </p:pic>
      <p:pic>
        <p:nvPicPr>
          <p:cNvPr id="7" name="Picture 6" descr="Screen Shot 2014-02-20 at 12.43.20 AM.pn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651581" y="2558297"/>
            <a:ext cx="7492419" cy="42394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7056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9"/>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Question the need for CT?</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501914"/>
            <a:ext cx="9144000" cy="2801605"/>
          </a:xfrm>
          <a:prstGeom prst="rect">
            <a:avLst/>
          </a:prstGeom>
          <a:ln>
            <a:noFill/>
          </a:ln>
          <a:effectLst>
            <a:outerShdw blurRad="292100" dist="139700" dir="2700000" algn="tl" rotWithShape="0">
              <a:srgbClr val="333333">
                <a:alpha val="65000"/>
              </a:srgbClr>
            </a:outerShdw>
          </a:effectLst>
        </p:spPr>
      </p:pic>
      <p:sp>
        <p:nvSpPr>
          <p:cNvPr id="4" name="Rectangle 3"/>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19876576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When in doubt discuss with radiologist</a:t>
            </a:r>
          </a:p>
        </p:txBody>
      </p:sp>
      <p:pic>
        <p:nvPicPr>
          <p:cNvPr id="7" name="Picture 6"/>
          <p:cNvPicPr>
            <a:picLocks noChangeAspect="1"/>
          </p:cNvPicPr>
          <p:nvPr/>
        </p:nvPicPr>
        <p:blipFill>
          <a:blip r:embed="rId3"/>
          <a:stretch>
            <a:fillRect/>
          </a:stretch>
        </p:blipFill>
        <p:spPr>
          <a:xfrm>
            <a:off x="0" y="2573021"/>
            <a:ext cx="9144000" cy="2396691"/>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37C7EC6B-734B-48FB-88DF-D04D88103CEF}"/>
              </a:ext>
            </a:extLst>
          </p:cNvPr>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2144545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Assess risk (radiation and incidental findings) versus benefits (desired clinical information from CT)</a:t>
            </a:r>
          </a:p>
        </p:txBody>
      </p:sp>
      <p:pic>
        <p:nvPicPr>
          <p:cNvPr id="6" name="Picture 5"/>
          <p:cNvPicPr>
            <a:picLocks noChangeAspect="1"/>
          </p:cNvPicPr>
          <p:nvPr/>
        </p:nvPicPr>
        <p:blipFill>
          <a:blip r:embed="rId3"/>
          <a:stretch>
            <a:fillRect/>
          </a:stretch>
        </p:blipFill>
        <p:spPr>
          <a:xfrm>
            <a:off x="-15240" y="2725248"/>
            <a:ext cx="9144000" cy="2717456"/>
          </a:xfrm>
          <a:prstGeom prst="rect">
            <a:avLst/>
          </a:prstGeom>
          <a:ln>
            <a:noFill/>
          </a:ln>
          <a:effectLst>
            <a:outerShdw blurRad="292100" dist="139700" dir="2700000" algn="tl" rotWithShape="0">
              <a:srgbClr val="333333">
                <a:alpha val="65000"/>
              </a:srgbClr>
            </a:outerShdw>
          </a:effectLst>
        </p:spPr>
      </p:pic>
      <p:sp>
        <p:nvSpPr>
          <p:cNvPr id="7" name="Rectangle 6">
            <a:extLst>
              <a:ext uri="{FF2B5EF4-FFF2-40B4-BE49-F238E27FC236}">
                <a16:creationId xmlns:a16="http://schemas.microsoft.com/office/drawing/2014/main" id="{2FE6D217-39C7-4344-AC92-70BFC0F0275C}"/>
              </a:ext>
            </a:extLst>
          </p:cNvPr>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25499090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Know when CT is appropriately indicated</a:t>
            </a: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334260"/>
            <a:ext cx="9144000" cy="3528786"/>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E05987A1-C2E5-4B84-BD7B-A90F1E616A74}"/>
              </a:ext>
            </a:extLst>
          </p:cNvPr>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21473083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Remember other low dose or no ionizing radiation tests</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573021"/>
            <a:ext cx="9144000" cy="2864277"/>
          </a:xfrm>
          <a:prstGeom prst="rect">
            <a:avLst/>
          </a:prstGeom>
          <a:ln>
            <a:noFill/>
          </a:ln>
          <a:effectLst>
            <a:outerShdw blurRad="292100" dist="139700" dir="2700000" algn="tl" rotWithShape="0">
              <a:srgbClr val="333333">
                <a:alpha val="65000"/>
              </a:srgbClr>
            </a:outerShdw>
          </a:effectLst>
        </p:spPr>
      </p:pic>
      <p:sp>
        <p:nvSpPr>
          <p:cNvPr id="7" name="Rectangle 6">
            <a:extLst>
              <a:ext uri="{FF2B5EF4-FFF2-40B4-BE49-F238E27FC236}">
                <a16:creationId xmlns:a16="http://schemas.microsoft.com/office/drawing/2014/main" id="{0CD50B48-6487-4FD7-958C-4CF5BEB0B4E6}"/>
              </a:ext>
            </a:extLst>
          </p:cNvPr>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32310560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Pay particular attention to indications for </a:t>
            </a:r>
            <a:r>
              <a:rPr lang="en-GB" sz="2400" dirty="0" err="1">
                <a:solidFill>
                  <a:srgbClr val="C00000"/>
                </a:solidFill>
              </a:rPr>
              <a:t>pediatric</a:t>
            </a:r>
            <a:r>
              <a:rPr lang="en-GB" sz="2400" dirty="0">
                <a:solidFill>
                  <a:srgbClr val="C00000"/>
                </a:solidFill>
              </a:rPr>
              <a:t> CT</a:t>
            </a:r>
          </a:p>
        </p:txBody>
      </p:sp>
      <p:pic>
        <p:nvPicPr>
          <p:cNvPr id="7" name="Picture 6"/>
          <p:cNvPicPr>
            <a:picLocks noChangeAspect="1"/>
          </p:cNvPicPr>
          <p:nvPr/>
        </p:nvPicPr>
        <p:blipFill rotWithShape="1">
          <a:blip r:embed="rId3" cstate="email">
            <a:extLst>
              <a:ext uri="{28A0092B-C50C-407E-A947-70E740481C1C}">
                <a14:useLocalDpi xmlns:a14="http://schemas.microsoft.com/office/drawing/2010/main"/>
              </a:ext>
            </a:extLst>
          </a:blip>
          <a:srcRect t="4669"/>
          <a:stretch/>
        </p:blipFill>
        <p:spPr>
          <a:xfrm>
            <a:off x="0" y="2719449"/>
            <a:ext cx="9144000" cy="2107987"/>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FCD29880-72CF-4965-B914-E8C933DFDA0D}"/>
              </a:ext>
            </a:extLst>
          </p:cNvPr>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2471129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70C0"/>
                </a:solidFill>
              </a:rPr>
              <a:t>Appropriateness or Justification of CT</a:t>
            </a:r>
          </a:p>
        </p:txBody>
      </p:sp>
      <p:sp>
        <p:nvSpPr>
          <p:cNvPr id="3" name="Content Placeholder 2"/>
          <p:cNvSpPr>
            <a:spLocks noGrp="1"/>
          </p:cNvSpPr>
          <p:nvPr>
            <p:ph idx="1"/>
          </p:nvPr>
        </p:nvSpPr>
        <p:spPr>
          <a:xfrm>
            <a:off x="274638" y="1325880"/>
            <a:ext cx="8593137" cy="4846320"/>
          </a:xfrm>
        </p:spPr>
        <p:txBody>
          <a:bodyPr>
            <a:noAutofit/>
          </a:bodyPr>
          <a:lstStyle/>
          <a:p>
            <a:pPr>
              <a:spcBef>
                <a:spcPts val="1200"/>
              </a:spcBef>
            </a:pPr>
            <a:r>
              <a:rPr lang="en-US" sz="2400" dirty="0"/>
              <a:t>The most important step in building a dose conscientious CT practice is making sure that all CT examinations are performed for justified or appropriate clinical reasons </a:t>
            </a:r>
          </a:p>
          <a:p>
            <a:pPr>
              <a:spcBef>
                <a:spcPts val="1200"/>
              </a:spcBef>
            </a:pPr>
            <a:r>
              <a:rPr lang="en-US" sz="2400" dirty="0"/>
              <a:t>Clinical indications where CT has higher likelihood of providing information regarding diagnosis or evaluation of a disease process are deemed appropriate. </a:t>
            </a:r>
          </a:p>
          <a:p>
            <a:pPr>
              <a:spcBef>
                <a:spcPts val="1200"/>
              </a:spcBef>
            </a:pPr>
            <a:r>
              <a:rPr lang="en-US" sz="2400" dirty="0"/>
              <a:t>If such information can be obtained timely and accurately from other tests with lower radiation dose (plain radiograph) or no ionizing radiation dose (MRI and ultrasonography), then it is not appropriate to perform CT scanning.  </a:t>
            </a:r>
          </a:p>
        </p:txBody>
      </p:sp>
    </p:spTree>
    <p:extLst>
      <p:ext uri="{BB962C8B-B14F-4D97-AF65-F5344CB8AC3E}">
        <p14:creationId xmlns:p14="http://schemas.microsoft.com/office/powerpoint/2010/main" val="799313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Minimize the number of CT in children</a:t>
            </a:r>
          </a:p>
        </p:txBody>
      </p:sp>
      <p:pic>
        <p:nvPicPr>
          <p:cNvPr id="6" name="Picture 5"/>
          <p:cNvPicPr>
            <a:picLocks noChangeAspect="1"/>
          </p:cNvPicPr>
          <p:nvPr/>
        </p:nvPicPr>
        <p:blipFill rotWithShape="1">
          <a:blip r:embed="rId3"/>
          <a:srcRect/>
          <a:stretch/>
        </p:blipFill>
        <p:spPr>
          <a:xfrm>
            <a:off x="963535" y="2147200"/>
            <a:ext cx="5272629" cy="3886201"/>
          </a:xfrm>
          <a:prstGeom prst="rect">
            <a:avLst/>
          </a:prstGeom>
          <a:ln>
            <a:noFill/>
          </a:ln>
          <a:effectLst>
            <a:outerShdw blurRad="292100" dist="139700" dir="2700000" algn="tl" rotWithShape="0">
              <a:srgbClr val="333333">
                <a:alpha val="65000"/>
              </a:srgbClr>
            </a:outerShdw>
          </a:effectLst>
        </p:spPr>
      </p:pic>
      <p:sp>
        <p:nvSpPr>
          <p:cNvPr id="7" name="Rectangle 6">
            <a:extLst>
              <a:ext uri="{FF2B5EF4-FFF2-40B4-BE49-F238E27FC236}">
                <a16:creationId xmlns:a16="http://schemas.microsoft.com/office/drawing/2014/main" id="{6AD571B0-663A-4400-A9A2-7A16B53DBCC5}"/>
              </a:ext>
            </a:extLst>
          </p:cNvPr>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4554731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Avoid unnecessary CT in pregnant patients</a:t>
            </a:r>
          </a:p>
        </p:txBody>
      </p:sp>
      <p:pic>
        <p:nvPicPr>
          <p:cNvPr id="7" name="Picture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4638" y="2311397"/>
            <a:ext cx="5021580" cy="3571241"/>
          </a:xfrm>
          <a:prstGeom prst="rect">
            <a:avLst/>
          </a:prstGeom>
          <a:ln>
            <a:noFill/>
          </a:ln>
          <a:effectLst>
            <a:outerShdw blurRad="292100" dist="139700" dir="2700000" algn="tl" rotWithShape="0">
              <a:srgbClr val="333333">
                <a:alpha val="65000"/>
              </a:srgbClr>
            </a:outerShdw>
          </a:effectLst>
        </p:spPr>
      </p:pic>
      <p:pic>
        <p:nvPicPr>
          <p:cNvPr id="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13125" y="2311396"/>
            <a:ext cx="3303850" cy="23215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513125" y="4632959"/>
            <a:ext cx="3354650" cy="1077218"/>
          </a:xfrm>
          <a:prstGeom prst="rect">
            <a:avLst/>
          </a:prstGeom>
        </p:spPr>
        <p:txBody>
          <a:bodyPr wrap="square">
            <a:spAutoFit/>
          </a:bodyPr>
          <a:lstStyle/>
          <a:p>
            <a:r>
              <a:rPr lang="en-GB" sz="1600" dirty="0">
                <a:solidFill>
                  <a:srgbClr val="002060"/>
                </a:solidFill>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https://rpop.iaea.org/RPOP/RPoP/Content/AdditionalResources/Information_material/children-posters7269.htm</a:t>
            </a:r>
          </a:p>
        </p:txBody>
      </p:sp>
      <p:sp>
        <p:nvSpPr>
          <p:cNvPr id="9" name="Rectangle 8">
            <a:extLst>
              <a:ext uri="{FF2B5EF4-FFF2-40B4-BE49-F238E27FC236}">
                <a16:creationId xmlns:a16="http://schemas.microsoft.com/office/drawing/2014/main" id="{B85335AF-33B6-4FAB-82AD-C0F7410AC522}"/>
              </a:ext>
            </a:extLst>
          </p:cNvPr>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35279446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Counsel the patient on appropriate use of CT</a:t>
            </a:r>
          </a:p>
        </p:txBody>
      </p:sp>
      <p:pic>
        <p:nvPicPr>
          <p:cNvPr id="6" name="Picture 5"/>
          <p:cNvPicPr>
            <a:picLocks noChangeAspect="1"/>
          </p:cNvPicPr>
          <p:nvPr/>
        </p:nvPicPr>
        <p:blipFill>
          <a:blip r:embed="rId3"/>
          <a:stretch>
            <a:fillRect/>
          </a:stretch>
        </p:blipFill>
        <p:spPr>
          <a:xfrm>
            <a:off x="1024694" y="2156372"/>
            <a:ext cx="5839460" cy="3780527"/>
          </a:xfrm>
          <a:prstGeom prst="rect">
            <a:avLst/>
          </a:prstGeom>
          <a:ln>
            <a:noFill/>
          </a:ln>
          <a:effectLst>
            <a:outerShdw blurRad="292100" dist="139700" dir="2700000" algn="tl" rotWithShape="0">
              <a:srgbClr val="333333">
                <a:alpha val="65000"/>
              </a:srgbClr>
            </a:outerShdw>
          </a:effectLst>
        </p:spPr>
      </p:pic>
      <p:sp>
        <p:nvSpPr>
          <p:cNvPr id="7" name="Rectangle 6">
            <a:extLst>
              <a:ext uri="{FF2B5EF4-FFF2-40B4-BE49-F238E27FC236}">
                <a16:creationId xmlns:a16="http://schemas.microsoft.com/office/drawing/2014/main" id="{C3A5457A-4CDB-4BE4-9DDD-330981AC0A24}"/>
              </a:ext>
            </a:extLst>
          </p:cNvPr>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21186213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Appropriate referrals</a:t>
            </a:r>
            <a:endParaRPr lang="en-US" dirty="0"/>
          </a:p>
        </p:txBody>
      </p:sp>
      <p:sp>
        <p:nvSpPr>
          <p:cNvPr id="3" name="Content Placeholder 2"/>
          <p:cNvSpPr>
            <a:spLocks noGrp="1"/>
          </p:cNvSpPr>
          <p:nvPr>
            <p:ph idx="1"/>
          </p:nvPr>
        </p:nvSpPr>
        <p:spPr/>
        <p:txBody>
          <a:bodyPr/>
          <a:lstStyle/>
          <a:p>
            <a:r>
              <a:rPr lang="en-GB" sz="2400" dirty="0"/>
              <a:t>IAEA poster (rpop.iaea.org)</a:t>
            </a:r>
          </a:p>
          <a:p>
            <a:pPr lvl="1"/>
            <a:r>
              <a:rPr lang="en-GB" sz="2400" dirty="0">
                <a:solidFill>
                  <a:srgbClr val="C00000"/>
                </a:solidFill>
              </a:rPr>
              <a:t>Maintain records of prior imaging</a:t>
            </a:r>
          </a:p>
        </p:txBody>
      </p:sp>
      <p:pic>
        <p:nvPicPr>
          <p:cNvPr id="7" name="Picture 6"/>
          <p:cNvPicPr>
            <a:picLocks noChangeAspect="1"/>
          </p:cNvPicPr>
          <p:nvPr/>
        </p:nvPicPr>
        <p:blipFill>
          <a:blip r:embed="rId3"/>
          <a:stretch>
            <a:fillRect/>
          </a:stretch>
        </p:blipFill>
        <p:spPr>
          <a:xfrm>
            <a:off x="1042420" y="2064784"/>
            <a:ext cx="5062810" cy="3870961"/>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125F9F21-B05A-4CA7-97E9-65AD39D1459E}"/>
              </a:ext>
            </a:extLst>
          </p:cNvPr>
          <p:cNvSpPr/>
          <p:nvPr/>
        </p:nvSpPr>
        <p:spPr>
          <a:xfrm>
            <a:off x="2545080" y="5890289"/>
            <a:ext cx="6598920" cy="646331"/>
          </a:xfrm>
          <a:prstGeom prst="rect">
            <a:avLst/>
          </a:prstGeom>
        </p:spPr>
        <p:txBody>
          <a:bodyPr wrap="square">
            <a:spAutoFit/>
          </a:bodyPr>
          <a:lstStyle/>
          <a:p>
            <a:r>
              <a:rPr lang="en-GB" dirty="0">
                <a:latin typeface="Arial Unicode MS" panose="020B0604020202020204" pitchFamily="34" charset="-128"/>
                <a:ea typeface="Arial Unicode MS" panose="020B0604020202020204" pitchFamily="34" charset="-128"/>
                <a:cs typeface="Arial Unicode MS" panose="020B0604020202020204" pitchFamily="34" charset="-128"/>
              </a:rPr>
              <a:t>https://rpop.iaea.org/RPOP/RPoP/Content/Documents/Whitepapers/poster-ct-appropriate-referrals.pdf</a:t>
            </a:r>
          </a:p>
        </p:txBody>
      </p:sp>
    </p:spTree>
    <p:extLst>
      <p:ext uri="{BB962C8B-B14F-4D97-AF65-F5344CB8AC3E}">
        <p14:creationId xmlns:p14="http://schemas.microsoft.com/office/powerpoint/2010/main" val="29392985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Summary</a:t>
            </a:r>
          </a:p>
        </p:txBody>
      </p:sp>
      <p:sp>
        <p:nvSpPr>
          <p:cNvPr id="4" name="Content Placeholder 3"/>
          <p:cNvSpPr>
            <a:spLocks noGrp="1"/>
          </p:cNvSpPr>
          <p:nvPr>
            <p:ph idx="1"/>
          </p:nvPr>
        </p:nvSpPr>
        <p:spPr>
          <a:xfrm>
            <a:off x="274638" y="1249680"/>
            <a:ext cx="8869362" cy="4846320"/>
          </a:xfrm>
        </p:spPr>
        <p:txBody>
          <a:bodyPr>
            <a:noAutofit/>
          </a:bodyPr>
          <a:lstStyle/>
          <a:p>
            <a:pPr>
              <a:lnSpc>
                <a:spcPct val="110000"/>
              </a:lnSpc>
            </a:pPr>
            <a:r>
              <a:rPr lang="en-US" sz="2400" dirty="0"/>
              <a:t>Several organizations have introduced appropriate referral guidelines for CT as well as other imaging tests </a:t>
            </a:r>
          </a:p>
          <a:p>
            <a:pPr>
              <a:lnSpc>
                <a:spcPct val="110000"/>
              </a:lnSpc>
            </a:pPr>
            <a:r>
              <a:rPr lang="en-US" sz="2400" dirty="0"/>
              <a:t>Implementation leads to exam rate and exam cost reduction </a:t>
            </a:r>
          </a:p>
          <a:p>
            <a:pPr>
              <a:lnSpc>
                <a:spcPct val="110000"/>
              </a:lnSpc>
            </a:pPr>
            <a:r>
              <a:rPr lang="en-US" sz="2400" dirty="0"/>
              <a:t>These require online order or referral system (ROE) for Radiology</a:t>
            </a:r>
          </a:p>
          <a:p>
            <a:pPr>
              <a:lnSpc>
                <a:spcPct val="110000"/>
              </a:lnSpc>
            </a:pPr>
            <a:r>
              <a:rPr lang="en-US" sz="2400" dirty="0">
                <a:solidFill>
                  <a:srgbClr val="C00000"/>
                </a:solidFill>
              </a:rPr>
              <a:t>Justification for imaging examinations and most importantly for CT is the first and the most important step to dose reduction </a:t>
            </a:r>
          </a:p>
          <a:p>
            <a:pPr lvl="1">
              <a:lnSpc>
                <a:spcPct val="110000"/>
              </a:lnSpc>
            </a:pPr>
            <a:r>
              <a:rPr lang="en-US" sz="2400" dirty="0"/>
              <a:t>No inappropriate CT means no radiation dose </a:t>
            </a:r>
          </a:p>
          <a:p>
            <a:pPr lvl="1">
              <a:lnSpc>
                <a:spcPct val="110000"/>
              </a:lnSpc>
            </a:pPr>
            <a:r>
              <a:rPr lang="en-US" sz="2400" dirty="0"/>
              <a:t>No radiation dose is generally better than low radiation dose</a:t>
            </a:r>
          </a:p>
        </p:txBody>
      </p:sp>
    </p:spTree>
    <p:extLst>
      <p:ext uri="{BB962C8B-B14F-4D97-AF65-F5344CB8AC3E}">
        <p14:creationId xmlns:p14="http://schemas.microsoft.com/office/powerpoint/2010/main" val="2609313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p:txBody>
          <a:bodyPr/>
          <a:lstStyle/>
          <a:p>
            <a:pPr eaLnBrk="1" hangingPunct="1"/>
            <a:r>
              <a:rPr lang="en-US" dirty="0">
                <a:latin typeface="Arial Unicode MS" pitchFamily="34" charset="-128"/>
              </a:rPr>
              <a:t>References</a:t>
            </a:r>
          </a:p>
        </p:txBody>
      </p:sp>
      <p:sp>
        <p:nvSpPr>
          <p:cNvPr id="2" name="Content Placeholder 1"/>
          <p:cNvSpPr>
            <a:spLocks noGrp="1"/>
          </p:cNvSpPr>
          <p:nvPr>
            <p:ph idx="1"/>
          </p:nvPr>
        </p:nvSpPr>
        <p:spPr/>
        <p:txBody>
          <a:bodyPr/>
          <a:lstStyle/>
          <a:p>
            <a:pPr>
              <a:spcBef>
                <a:spcPts val="1200"/>
              </a:spcBef>
            </a:pPr>
            <a:r>
              <a:rPr lang="en-GB" sz="2000" dirty="0"/>
              <a:t>American College of Radiology (ACR). ACR Select, National Decision Support Company, </a:t>
            </a:r>
            <a:r>
              <a:rPr lang="en-GB" sz="2000" u="sng" dirty="0"/>
              <a:t>http://www.acrselect.org</a:t>
            </a:r>
          </a:p>
          <a:p>
            <a:pPr>
              <a:spcBef>
                <a:spcPts val="1200"/>
              </a:spcBef>
            </a:pPr>
            <a:r>
              <a:rPr lang="en-GB" sz="2000" dirty="0"/>
              <a:t>European Society of </a:t>
            </a:r>
            <a:r>
              <a:rPr lang="en-GB" sz="2000" dirty="0" err="1"/>
              <a:t>Radiology.Referral</a:t>
            </a:r>
            <a:r>
              <a:rPr lang="en-GB" sz="2000" dirty="0"/>
              <a:t> Guidelines for Imaging, </a:t>
            </a:r>
            <a:r>
              <a:rPr lang="en-GB" sz="2000" u="sng" dirty="0"/>
              <a:t>https://www.myesr.org/cms/website.php?id=/en/eu_affairs/newfilename.htm</a:t>
            </a:r>
            <a:endParaRPr lang="en-GB" sz="2000" dirty="0"/>
          </a:p>
          <a:p>
            <a:pPr>
              <a:spcBef>
                <a:spcPts val="1200"/>
              </a:spcBef>
            </a:pPr>
            <a:r>
              <a:rPr lang="en-GB" sz="2000" dirty="0" err="1"/>
              <a:t>Medicalis.Decision</a:t>
            </a:r>
            <a:r>
              <a:rPr lang="en-GB" sz="2000" dirty="0"/>
              <a:t> support, </a:t>
            </a:r>
            <a:r>
              <a:rPr lang="en-GB" sz="2000" u="sng" dirty="0"/>
              <a:t>http://www.medicalis.com/solutions/decision-support</a:t>
            </a:r>
            <a:endParaRPr lang="en-GB" sz="2000" dirty="0"/>
          </a:p>
          <a:p>
            <a:pPr>
              <a:spcBef>
                <a:spcPts val="1200"/>
              </a:spcBef>
            </a:pPr>
            <a:r>
              <a:rPr lang="en-GB" sz="2000" dirty="0"/>
              <a:t>SAGE Health Management Solution, </a:t>
            </a:r>
            <a:r>
              <a:rPr lang="nb-NO" sz="2000" u="sng" dirty="0"/>
              <a:t>http://www.sagehms.com/decision.php</a:t>
            </a:r>
          </a:p>
          <a:p>
            <a:pPr>
              <a:spcBef>
                <a:spcPts val="1200"/>
              </a:spcBef>
            </a:pPr>
            <a:r>
              <a:rPr lang="en-GB" sz="2000" dirty="0"/>
              <a:t>State of Western Australia. Diagnostic Imaging Pathways – Imaging Pathways, </a:t>
            </a:r>
            <a:r>
              <a:rPr lang="en-GB" sz="2000" u="sng" dirty="0"/>
              <a:t>http://www.imagingpathways.health.wa.gov.au/index.php/imaging-pathways</a:t>
            </a:r>
            <a:endParaRPr lang="en-GB" sz="2000" dirty="0"/>
          </a:p>
        </p:txBody>
      </p:sp>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35</a:t>
            </a:fld>
            <a:endParaRPr lang="en-GB"/>
          </a:p>
        </p:txBody>
      </p:sp>
    </p:spTree>
    <p:extLst>
      <p:ext uri="{BB962C8B-B14F-4D97-AF65-F5344CB8AC3E}">
        <p14:creationId xmlns:p14="http://schemas.microsoft.com/office/powerpoint/2010/main" val="1276555879"/>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p:txBody>
          <a:bodyPr/>
          <a:lstStyle/>
          <a:p>
            <a:pPr eaLnBrk="1" hangingPunct="1"/>
            <a:r>
              <a:rPr lang="en-US" dirty="0">
                <a:latin typeface="Arial Unicode MS" pitchFamily="34" charset="-128"/>
              </a:rPr>
              <a:t>References</a:t>
            </a:r>
          </a:p>
        </p:txBody>
      </p:sp>
      <p:sp>
        <p:nvSpPr>
          <p:cNvPr id="2" name="Content Placeholder 1"/>
          <p:cNvSpPr>
            <a:spLocks noGrp="1"/>
          </p:cNvSpPr>
          <p:nvPr>
            <p:ph idx="1"/>
          </p:nvPr>
        </p:nvSpPr>
        <p:spPr>
          <a:xfrm>
            <a:off x="274638" y="1234440"/>
            <a:ext cx="8593137" cy="4846320"/>
          </a:xfrm>
        </p:spPr>
        <p:txBody>
          <a:bodyPr/>
          <a:lstStyle/>
          <a:p>
            <a:pPr>
              <a:spcBef>
                <a:spcPts val="1200"/>
              </a:spcBef>
            </a:pPr>
            <a:r>
              <a:rPr lang="en-GB" sz="2000" dirty="0"/>
              <a:t>The Royal College of </a:t>
            </a:r>
            <a:r>
              <a:rPr lang="en-GB" sz="2000" dirty="0" err="1"/>
              <a:t>Radiologists.RCR</a:t>
            </a:r>
            <a:r>
              <a:rPr lang="en-GB" sz="2000" dirty="0"/>
              <a:t> Referral </a:t>
            </a:r>
            <a:r>
              <a:rPr lang="en-GB" sz="2000" dirty="0" err="1"/>
              <a:t>Guidelines.About</a:t>
            </a:r>
            <a:r>
              <a:rPr lang="en-GB" sz="2000" dirty="0"/>
              <a:t> </a:t>
            </a:r>
            <a:r>
              <a:rPr lang="en-GB" sz="2000" dirty="0" err="1"/>
              <a:t>iRefer.https</a:t>
            </a:r>
            <a:r>
              <a:rPr lang="en-GB" sz="2000" dirty="0"/>
              <a:t>://www.rcr.ac.uk/clinical-radiology/being-consultant/rcr-referral-guidelines/about-irefer</a:t>
            </a:r>
          </a:p>
          <a:p>
            <a:pPr>
              <a:spcBef>
                <a:spcPts val="1200"/>
              </a:spcBef>
            </a:pPr>
            <a:r>
              <a:rPr lang="en-GB" sz="2000" dirty="0"/>
              <a:t>International Atomic Energy </a:t>
            </a:r>
            <a:r>
              <a:rPr lang="en-GB" sz="2000" dirty="0" err="1"/>
              <a:t>Agency.Radiation</a:t>
            </a:r>
            <a:r>
              <a:rPr lang="en-GB" sz="2000" dirty="0"/>
              <a:t> Protection of Patients(RPOP), 10 Pearls: Appropriate Referral for CT examinations. </a:t>
            </a:r>
            <a:r>
              <a:rPr lang="en-GB" sz="2000" u="sng" dirty="0"/>
              <a:t>https://rpop.iaea.org/RPOP/RPoP/Content/Documents/Whitepapers/poster-ct-appropriate-referrals.pdf</a:t>
            </a:r>
          </a:p>
          <a:p>
            <a:pPr>
              <a:spcBef>
                <a:spcPts val="1200"/>
              </a:spcBef>
            </a:pPr>
            <a:r>
              <a:rPr lang="en-GB" sz="2000" dirty="0"/>
              <a:t>Boland GW, Thrall JH, Gazelle GS, Samir A, Rosenthal DI, Dreyer KJ, </a:t>
            </a:r>
            <a:r>
              <a:rPr lang="en-GB" sz="2000" dirty="0" err="1"/>
              <a:t>Alkasab</a:t>
            </a:r>
            <a:r>
              <a:rPr lang="en-GB" sz="2000" dirty="0"/>
              <a:t> TK. Decision support for radiologist report recommendations. J Am </a:t>
            </a:r>
            <a:r>
              <a:rPr lang="en-GB" sz="2000" dirty="0" err="1"/>
              <a:t>CollRadiol</a:t>
            </a:r>
            <a:r>
              <a:rPr lang="en-GB" sz="2000" dirty="0"/>
              <a:t>. 2011 Dec;8(12):819-23.</a:t>
            </a:r>
          </a:p>
          <a:p>
            <a:pPr>
              <a:spcBef>
                <a:spcPts val="1200"/>
              </a:spcBef>
            </a:pPr>
            <a:r>
              <a:rPr lang="en-GB" sz="2000" dirty="0"/>
              <a:t>Hadley JL, </a:t>
            </a:r>
            <a:r>
              <a:rPr lang="en-GB" sz="2000" dirty="0" err="1"/>
              <a:t>Agola</a:t>
            </a:r>
            <a:r>
              <a:rPr lang="en-GB" sz="2000" dirty="0"/>
              <a:t> J, Wong P. Potential impact of the American College of Radiology appropriateness criteria on CT for trauma. AJR Am J </a:t>
            </a:r>
            <a:r>
              <a:rPr lang="en-GB" sz="2000" dirty="0" err="1"/>
              <a:t>Roentgenol</a:t>
            </a:r>
            <a:r>
              <a:rPr lang="en-GB" sz="2000" dirty="0"/>
              <a:t>. 2006 Apr;186(4):937-42.</a:t>
            </a:r>
          </a:p>
          <a:p>
            <a:pPr>
              <a:spcBef>
                <a:spcPts val="600"/>
              </a:spcBef>
            </a:pPr>
            <a:endParaRPr lang="en-GB" sz="2000" dirty="0"/>
          </a:p>
        </p:txBody>
      </p:sp>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36</a:t>
            </a:fld>
            <a:endParaRPr lang="en-GB"/>
          </a:p>
        </p:txBody>
      </p:sp>
    </p:spTree>
    <p:extLst>
      <p:ext uri="{BB962C8B-B14F-4D97-AF65-F5344CB8AC3E}">
        <p14:creationId xmlns:p14="http://schemas.microsoft.com/office/powerpoint/2010/main" val="207106905"/>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p:txBody>
          <a:bodyPr/>
          <a:lstStyle/>
          <a:p>
            <a:pPr eaLnBrk="1" hangingPunct="1"/>
            <a:r>
              <a:rPr lang="en-US" dirty="0">
                <a:latin typeface="Arial Unicode MS" pitchFamily="34" charset="-128"/>
              </a:rPr>
              <a:t>References</a:t>
            </a:r>
          </a:p>
        </p:txBody>
      </p:sp>
      <p:sp>
        <p:nvSpPr>
          <p:cNvPr id="2" name="Content Placeholder 1"/>
          <p:cNvSpPr>
            <a:spLocks noGrp="1"/>
          </p:cNvSpPr>
          <p:nvPr>
            <p:ph idx="1"/>
          </p:nvPr>
        </p:nvSpPr>
        <p:spPr>
          <a:xfrm>
            <a:off x="274638" y="1249680"/>
            <a:ext cx="8869362" cy="4846320"/>
          </a:xfrm>
        </p:spPr>
        <p:txBody>
          <a:bodyPr/>
          <a:lstStyle/>
          <a:p>
            <a:pPr>
              <a:spcBef>
                <a:spcPts val="1200"/>
              </a:spcBef>
            </a:pPr>
            <a:r>
              <a:rPr lang="en-GB" sz="2000" dirty="0"/>
              <a:t>Phan TD, Lau KK, De Campo J. Stratification of radiological test ordering: its usefulness in reducing unnecessary tests with consequential reduction in costs. </a:t>
            </a:r>
            <a:r>
              <a:rPr lang="en-GB" sz="2000" dirty="0" err="1"/>
              <a:t>AustralasRadiol</a:t>
            </a:r>
            <a:r>
              <a:rPr lang="en-GB" sz="2000" dirty="0"/>
              <a:t>. 2006 Aug;50(4):335-8</a:t>
            </a:r>
          </a:p>
          <a:p>
            <a:pPr>
              <a:spcBef>
                <a:spcPts val="1200"/>
              </a:spcBef>
            </a:pPr>
            <a:r>
              <a:rPr lang="en-GB" sz="2000" dirty="0"/>
              <a:t>Rosenthal DI, </a:t>
            </a:r>
            <a:r>
              <a:rPr lang="en-GB" sz="2000" dirty="0" err="1"/>
              <a:t>Weilburg</a:t>
            </a:r>
            <a:r>
              <a:rPr lang="en-GB" sz="2000" dirty="0"/>
              <a:t> JB, Schultz T, Miller JC, Nixon V, Dreyer KJ, Thrall JH. Radiology order entry with decision support: initial clinical experience. J Am </a:t>
            </a:r>
            <a:r>
              <a:rPr lang="en-GB" sz="2000" dirty="0" err="1"/>
              <a:t>CollRadiol</a:t>
            </a:r>
            <a:r>
              <a:rPr lang="en-GB" sz="2000" dirty="0"/>
              <a:t>. 2006 Oct;3(10):799-806. </a:t>
            </a:r>
          </a:p>
          <a:p>
            <a:pPr>
              <a:spcBef>
                <a:spcPts val="1200"/>
              </a:spcBef>
            </a:pPr>
            <a:r>
              <a:rPr lang="en-GB" sz="2000" dirty="0" err="1"/>
              <a:t>Sistrom</a:t>
            </a:r>
            <a:r>
              <a:rPr lang="en-GB" sz="2000" dirty="0"/>
              <a:t> CL, Dang PA, </a:t>
            </a:r>
            <a:r>
              <a:rPr lang="en-GB" sz="2000" dirty="0" err="1"/>
              <a:t>Weilburg</a:t>
            </a:r>
            <a:r>
              <a:rPr lang="en-GB" sz="2000" dirty="0"/>
              <a:t> JB, Dreyer KJ, Rosenthal DI, Thrall JH. Effect of computerized order entry with integrated decision support on the growth of outpatient procedure volumes: seven-year time series analysis. Radiology. 2009 Apr;251(1):147-55.</a:t>
            </a:r>
          </a:p>
          <a:p>
            <a:pPr>
              <a:spcBef>
                <a:spcPts val="1200"/>
              </a:spcBef>
            </a:pPr>
            <a:r>
              <a:rPr lang="nb-NO" sz="2000" dirty="0"/>
              <a:t>Sistrom CL, Dreyer KJ, Dang PP, Weilburg JB, Boland GW, Rosenthal DI, Thrall JH. </a:t>
            </a:r>
            <a:r>
              <a:rPr lang="en-GB" sz="2000" dirty="0"/>
              <a:t>Recommendations for additional imaging in radiology reports: multifactorial analysis of 5.9 million examinations. Radiology. 2009 Nov;253(2):453-61. </a:t>
            </a:r>
          </a:p>
          <a:p>
            <a:pPr>
              <a:spcBef>
                <a:spcPts val="600"/>
              </a:spcBef>
            </a:pPr>
            <a:endParaRPr lang="en-GB" sz="2000" dirty="0"/>
          </a:p>
          <a:p>
            <a:pPr>
              <a:spcBef>
                <a:spcPts val="600"/>
              </a:spcBef>
            </a:pPr>
            <a:endParaRPr lang="en-GB" sz="2000" dirty="0"/>
          </a:p>
          <a:p>
            <a:pPr>
              <a:spcBef>
                <a:spcPts val="600"/>
              </a:spcBef>
            </a:pPr>
            <a:endParaRPr lang="en-GB" sz="2000" dirty="0"/>
          </a:p>
        </p:txBody>
      </p:sp>
      <p:sp>
        <p:nvSpPr>
          <p:cNvPr id="5122" name="Slide Number Placeholder 6"/>
          <p:cNvSpPr>
            <a:spLocks noGrp="1"/>
          </p:cNvSpPr>
          <p:nvPr>
            <p:ph type="sldNum" sz="quarter" idx="12"/>
          </p:nvPr>
        </p:nvSpPr>
        <p:spPr>
          <a:noFill/>
          <a:ln>
            <a:miter lim="800000"/>
            <a:headEnd/>
            <a:tailEnd/>
          </a:ln>
        </p:spPr>
        <p:txBody>
          <a:bodyPr/>
          <a:lstStyle/>
          <a:p>
            <a:fld id="{CC0432A8-55D7-4DE6-8345-45715D5285F1}" type="slidenum">
              <a:rPr lang="en-GB" smtClean="0"/>
              <a:pPr/>
              <a:t>37</a:t>
            </a:fld>
            <a:endParaRPr lang="en-GB"/>
          </a:p>
        </p:txBody>
      </p:sp>
    </p:spTree>
    <p:extLst>
      <p:ext uri="{BB962C8B-B14F-4D97-AF65-F5344CB8AC3E}">
        <p14:creationId xmlns:p14="http://schemas.microsoft.com/office/powerpoint/2010/main" val="312545318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p:nvPr>
        </p:nvSpPr>
        <p:spPr/>
        <p:txBody>
          <a:bodyPr>
            <a:normAutofit/>
          </a:bodyPr>
          <a:lstStyle/>
          <a:p>
            <a:r>
              <a:rPr lang="en-US" dirty="0">
                <a:solidFill>
                  <a:srgbClr val="0070C0"/>
                </a:solidFill>
              </a:rPr>
              <a:t>Appropriateness or Justification </a:t>
            </a:r>
          </a:p>
        </p:txBody>
      </p:sp>
      <p:sp>
        <p:nvSpPr>
          <p:cNvPr id="16386" name="Rectangle 3"/>
          <p:cNvSpPr>
            <a:spLocks noGrp="1"/>
          </p:cNvSpPr>
          <p:nvPr>
            <p:ph idx="1"/>
          </p:nvPr>
        </p:nvSpPr>
        <p:spPr>
          <a:xfrm>
            <a:off x="274638" y="1249680"/>
            <a:ext cx="8869362" cy="4846320"/>
          </a:xfrm>
        </p:spPr>
        <p:txBody>
          <a:bodyPr>
            <a:noAutofit/>
          </a:bodyPr>
          <a:lstStyle/>
          <a:p>
            <a:pPr>
              <a:spcBef>
                <a:spcPts val="600"/>
              </a:spcBef>
            </a:pPr>
            <a:r>
              <a:rPr lang="en-US" sz="2400" dirty="0"/>
              <a:t>Avoid duplicate exam - 100% dose reduction</a:t>
            </a:r>
          </a:p>
          <a:p>
            <a:pPr>
              <a:spcBef>
                <a:spcPts val="600"/>
              </a:spcBef>
            </a:pPr>
            <a:r>
              <a:rPr lang="en-US" sz="2400" dirty="0"/>
              <a:t>Record of patient’s Ionizing Radiation based exams</a:t>
            </a:r>
          </a:p>
          <a:p>
            <a:pPr>
              <a:spcBef>
                <a:spcPts val="600"/>
              </a:spcBef>
            </a:pPr>
            <a:r>
              <a:rPr lang="en-US" sz="2400" dirty="0"/>
              <a:t>Appropriateness guidelines from various sources help address the questions regarding appropriate use of CT. </a:t>
            </a:r>
          </a:p>
          <a:p>
            <a:pPr>
              <a:spcBef>
                <a:spcPts val="600"/>
              </a:spcBef>
            </a:pPr>
            <a:r>
              <a:rPr lang="en-US" sz="2400" dirty="0"/>
              <a:t>Several software can also help with appropriate use of CT</a:t>
            </a:r>
          </a:p>
          <a:p>
            <a:pPr lvl="1">
              <a:spcBef>
                <a:spcPts val="600"/>
              </a:spcBef>
            </a:pPr>
            <a:r>
              <a:rPr lang="en-US" sz="2400" dirty="0"/>
              <a:t>Radiation reduction: Avoid unnecessary CT and dose </a:t>
            </a:r>
          </a:p>
          <a:p>
            <a:pPr lvl="1">
              <a:spcBef>
                <a:spcPts val="600"/>
              </a:spcBef>
            </a:pPr>
            <a:r>
              <a:rPr lang="en-US" sz="2400" dirty="0"/>
              <a:t>Cost reduction: Avoid unnecessary CT </a:t>
            </a:r>
          </a:p>
          <a:p>
            <a:pPr lvl="1">
              <a:spcBef>
                <a:spcPts val="600"/>
              </a:spcBef>
            </a:pPr>
            <a:r>
              <a:rPr lang="en-US" sz="2400" dirty="0"/>
              <a:t>Anxiety reduction: avoid detection of incidental findings of uncertain significance</a:t>
            </a:r>
          </a:p>
          <a:p>
            <a:pPr lvl="1">
              <a:spcBef>
                <a:spcPts val="600"/>
              </a:spcBef>
            </a:pPr>
            <a:r>
              <a:rPr lang="en-US" sz="2400" dirty="0"/>
              <a:t>Adverse effect reduction: Avoid contrast media related side effects</a:t>
            </a:r>
          </a:p>
          <a:p>
            <a:pPr lvl="1">
              <a:spcBef>
                <a:spcPts val="600"/>
              </a:spcBef>
            </a:pPr>
            <a:endParaRPr lang="en-US" sz="2400" dirty="0"/>
          </a:p>
        </p:txBody>
      </p:sp>
    </p:spTree>
    <p:extLst>
      <p:ext uri="{BB962C8B-B14F-4D97-AF65-F5344CB8AC3E}">
        <p14:creationId xmlns:p14="http://schemas.microsoft.com/office/powerpoint/2010/main" val="624733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Appropriateness Sources</a:t>
            </a:r>
          </a:p>
        </p:txBody>
      </p:sp>
      <p:sp>
        <p:nvSpPr>
          <p:cNvPr id="3" name="Content Placeholder 2"/>
          <p:cNvSpPr>
            <a:spLocks noGrp="1"/>
          </p:cNvSpPr>
          <p:nvPr>
            <p:ph idx="1"/>
          </p:nvPr>
        </p:nvSpPr>
        <p:spPr/>
        <p:txBody>
          <a:bodyPr>
            <a:normAutofit/>
          </a:bodyPr>
          <a:lstStyle/>
          <a:p>
            <a:pPr marL="0" indent="0">
              <a:lnSpc>
                <a:spcPct val="120000"/>
              </a:lnSpc>
              <a:buNone/>
            </a:pPr>
            <a:r>
              <a:rPr lang="en-US" sz="2400" dirty="0"/>
              <a:t>Several organizations and websites work on appropriateness guidelines: </a:t>
            </a:r>
          </a:p>
          <a:p>
            <a:pPr lvl="1">
              <a:lnSpc>
                <a:spcPct val="120000"/>
              </a:lnSpc>
            </a:pPr>
            <a:r>
              <a:rPr lang="en-US" sz="2400" dirty="0"/>
              <a:t>American College of Radiology (ACR) Appropriateness Criteria</a:t>
            </a:r>
          </a:p>
          <a:p>
            <a:pPr lvl="1">
              <a:lnSpc>
                <a:spcPct val="120000"/>
              </a:lnSpc>
            </a:pPr>
            <a:r>
              <a:rPr lang="en-US" sz="2400" dirty="0"/>
              <a:t>European Commission Referral Guidelines for Imaging </a:t>
            </a:r>
          </a:p>
          <a:p>
            <a:pPr lvl="1">
              <a:lnSpc>
                <a:spcPct val="120000"/>
              </a:lnSpc>
            </a:pPr>
            <a:r>
              <a:rPr lang="en-US" sz="2400" dirty="0"/>
              <a:t>Royal College of Radiologists </a:t>
            </a:r>
            <a:r>
              <a:rPr lang="en-US" sz="2400" dirty="0" err="1"/>
              <a:t>iREFER</a:t>
            </a:r>
            <a:endParaRPr lang="en-US" sz="2400" dirty="0"/>
          </a:p>
          <a:p>
            <a:pPr lvl="1">
              <a:lnSpc>
                <a:spcPct val="120000"/>
              </a:lnSpc>
            </a:pPr>
            <a:r>
              <a:rPr lang="en-US" sz="2400" dirty="0"/>
              <a:t>Royal College of Radiologists of Australia and New Zealand Diagnostic Imaging Pathways</a:t>
            </a:r>
          </a:p>
        </p:txBody>
      </p:sp>
    </p:spTree>
    <p:extLst>
      <p:ext uri="{BB962C8B-B14F-4D97-AF65-F5344CB8AC3E}">
        <p14:creationId xmlns:p14="http://schemas.microsoft.com/office/powerpoint/2010/main" val="1545253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2-20 at 12.20.48 A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51381" y="1615440"/>
            <a:ext cx="7092835" cy="4876800"/>
          </a:xfrm>
          <a:prstGeom prst="rect">
            <a:avLst/>
          </a:prstGeom>
        </p:spPr>
      </p:pic>
      <p:sp>
        <p:nvSpPr>
          <p:cNvPr id="9" name="Content Placeholder 8"/>
          <p:cNvSpPr>
            <a:spLocks noGrp="1"/>
          </p:cNvSpPr>
          <p:nvPr>
            <p:ph idx="1"/>
          </p:nvPr>
        </p:nvSpPr>
        <p:spPr>
          <a:xfrm>
            <a:off x="275431" y="1005840"/>
            <a:ext cx="8593137" cy="4846320"/>
          </a:xfrm>
        </p:spPr>
        <p:txBody>
          <a:bodyPr/>
          <a:lstStyle/>
          <a:p>
            <a:r>
              <a:rPr lang="en-GB" sz="2400" dirty="0"/>
              <a:t>ACR Appropriateness Criteria </a:t>
            </a:r>
          </a:p>
        </p:txBody>
      </p:sp>
      <p:sp>
        <p:nvSpPr>
          <p:cNvPr id="5" name="Title 1">
            <a:extLst>
              <a:ext uri="{FF2B5EF4-FFF2-40B4-BE49-F238E27FC236}">
                <a16:creationId xmlns:a16="http://schemas.microsoft.com/office/drawing/2014/main" id="{2C32F58A-887A-4A54-BAD4-65EF4D220B06}"/>
              </a:ext>
            </a:extLst>
          </p:cNvPr>
          <p:cNvSpPr>
            <a:spLocks noGrp="1"/>
          </p:cNvSpPr>
          <p:nvPr>
            <p:ph type="title"/>
          </p:nvPr>
        </p:nvSpPr>
        <p:spPr>
          <a:xfrm>
            <a:off x="251519" y="116632"/>
            <a:ext cx="8060511" cy="864096"/>
          </a:xfrm>
        </p:spPr>
        <p:txBody>
          <a:bodyPr/>
          <a:lstStyle/>
          <a:p>
            <a:r>
              <a:rPr lang="en-US" dirty="0"/>
              <a:t>Appropriateness Sources</a:t>
            </a:r>
          </a:p>
        </p:txBody>
      </p:sp>
    </p:spTree>
    <p:extLst>
      <p:ext uri="{BB962C8B-B14F-4D97-AF65-F5344CB8AC3E}">
        <p14:creationId xmlns:p14="http://schemas.microsoft.com/office/powerpoint/2010/main" val="157273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02-20 at 12.21.23 AM.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21919" y="1813104"/>
            <a:ext cx="7100159" cy="4481571"/>
          </a:xfrm>
          <a:prstGeom prst="rect">
            <a:avLst/>
          </a:prstGeom>
        </p:spPr>
      </p:pic>
      <p:sp>
        <p:nvSpPr>
          <p:cNvPr id="9" name="Content Placeholder 8"/>
          <p:cNvSpPr>
            <a:spLocks noGrp="1"/>
          </p:cNvSpPr>
          <p:nvPr>
            <p:ph idx="1"/>
          </p:nvPr>
        </p:nvSpPr>
        <p:spPr>
          <a:xfrm>
            <a:off x="275431" y="1005840"/>
            <a:ext cx="8593137" cy="4846320"/>
          </a:xfrm>
        </p:spPr>
        <p:txBody>
          <a:bodyPr/>
          <a:lstStyle/>
          <a:p>
            <a:r>
              <a:rPr lang="en-GB" sz="2400" dirty="0"/>
              <a:t>ACR Appropriateness Criteria </a:t>
            </a:r>
          </a:p>
        </p:txBody>
      </p:sp>
      <p:sp>
        <p:nvSpPr>
          <p:cNvPr id="5" name="Title 1">
            <a:extLst>
              <a:ext uri="{FF2B5EF4-FFF2-40B4-BE49-F238E27FC236}">
                <a16:creationId xmlns:a16="http://schemas.microsoft.com/office/drawing/2014/main" id="{1AD70E34-ABE7-46F2-8022-E2D1C7830AEB}"/>
              </a:ext>
            </a:extLst>
          </p:cNvPr>
          <p:cNvSpPr>
            <a:spLocks noGrp="1"/>
          </p:cNvSpPr>
          <p:nvPr>
            <p:ph type="title"/>
          </p:nvPr>
        </p:nvSpPr>
        <p:spPr>
          <a:xfrm>
            <a:off x="251519" y="116632"/>
            <a:ext cx="8060511" cy="864096"/>
          </a:xfrm>
        </p:spPr>
        <p:txBody>
          <a:bodyPr/>
          <a:lstStyle/>
          <a:p>
            <a:r>
              <a:rPr lang="en-US" dirty="0"/>
              <a:t>Appropriateness Sources</a:t>
            </a:r>
          </a:p>
        </p:txBody>
      </p:sp>
    </p:spTree>
    <p:extLst>
      <p:ext uri="{BB962C8B-B14F-4D97-AF65-F5344CB8AC3E}">
        <p14:creationId xmlns:p14="http://schemas.microsoft.com/office/powerpoint/2010/main" val="3736777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74638" y="1005840"/>
            <a:ext cx="8593137" cy="4846320"/>
          </a:xfrm>
        </p:spPr>
        <p:txBody>
          <a:bodyPr/>
          <a:lstStyle/>
          <a:p>
            <a:r>
              <a:rPr lang="en-GB" sz="2400" dirty="0"/>
              <a:t>European Commission Referral Guidelines for Imaging </a:t>
            </a:r>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68014" y="1587315"/>
            <a:ext cx="3611879" cy="5014999"/>
          </a:xfrm>
          <a:prstGeom prst="rect">
            <a:avLst/>
          </a:prstGeom>
        </p:spPr>
      </p:pic>
      <p:sp>
        <p:nvSpPr>
          <p:cNvPr id="6" name="Title 1">
            <a:extLst>
              <a:ext uri="{FF2B5EF4-FFF2-40B4-BE49-F238E27FC236}">
                <a16:creationId xmlns:a16="http://schemas.microsoft.com/office/drawing/2014/main" id="{BF261723-8AB0-4338-8BFC-2FA0BA53F489}"/>
              </a:ext>
            </a:extLst>
          </p:cNvPr>
          <p:cNvSpPr>
            <a:spLocks noGrp="1"/>
          </p:cNvSpPr>
          <p:nvPr>
            <p:ph type="title"/>
          </p:nvPr>
        </p:nvSpPr>
        <p:spPr>
          <a:xfrm>
            <a:off x="251519" y="116632"/>
            <a:ext cx="8060511" cy="864096"/>
          </a:xfrm>
        </p:spPr>
        <p:txBody>
          <a:bodyPr/>
          <a:lstStyle/>
          <a:p>
            <a:r>
              <a:rPr lang="en-US" dirty="0"/>
              <a:t>Appropriateness Sources</a:t>
            </a:r>
          </a:p>
        </p:txBody>
      </p:sp>
    </p:spTree>
    <p:extLst>
      <p:ext uri="{BB962C8B-B14F-4D97-AF65-F5344CB8AC3E}">
        <p14:creationId xmlns:p14="http://schemas.microsoft.com/office/powerpoint/2010/main" val="48997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251519" y="1005840"/>
            <a:ext cx="8593137" cy="4846320"/>
          </a:xfrm>
        </p:spPr>
        <p:txBody>
          <a:bodyPr/>
          <a:lstStyle/>
          <a:p>
            <a:r>
              <a:rPr lang="en-GB" sz="2400" dirty="0"/>
              <a:t>European Commission Referral Guidelines for Imaging </a:t>
            </a: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95748" y="1464871"/>
            <a:ext cx="2690167" cy="5059680"/>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48087" y="1449100"/>
            <a:ext cx="2641488" cy="5091222"/>
          </a:xfrm>
          <a:prstGeom prst="rect">
            <a:avLst/>
          </a:prstGeom>
        </p:spPr>
      </p:pic>
      <p:sp>
        <p:nvSpPr>
          <p:cNvPr id="6" name="Title 1">
            <a:extLst>
              <a:ext uri="{FF2B5EF4-FFF2-40B4-BE49-F238E27FC236}">
                <a16:creationId xmlns:a16="http://schemas.microsoft.com/office/drawing/2014/main" id="{54FBCF96-D050-47E6-A247-D097992AB1B3}"/>
              </a:ext>
            </a:extLst>
          </p:cNvPr>
          <p:cNvSpPr>
            <a:spLocks noGrp="1"/>
          </p:cNvSpPr>
          <p:nvPr>
            <p:ph type="title"/>
          </p:nvPr>
        </p:nvSpPr>
        <p:spPr>
          <a:xfrm>
            <a:off x="251519" y="116632"/>
            <a:ext cx="8060511" cy="864096"/>
          </a:xfrm>
        </p:spPr>
        <p:txBody>
          <a:bodyPr/>
          <a:lstStyle/>
          <a:p>
            <a:r>
              <a:rPr lang="en-US" dirty="0"/>
              <a:t>Appropriateness Sources</a:t>
            </a:r>
          </a:p>
        </p:txBody>
      </p:sp>
    </p:spTree>
    <p:extLst>
      <p:ext uri="{BB962C8B-B14F-4D97-AF65-F5344CB8AC3E}">
        <p14:creationId xmlns:p14="http://schemas.microsoft.com/office/powerpoint/2010/main" val="164094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Horizon.thmx</Template>
  <TotalTime>0</TotalTime>
  <Words>1584</Words>
  <Application>Microsoft Office PowerPoint</Application>
  <PresentationFormat>On-screen Show (4:3)</PresentationFormat>
  <Paragraphs>210</Paragraphs>
  <Slides>37</Slides>
  <Notes>37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Arial</vt:lpstr>
      <vt:lpstr>Arial </vt:lpstr>
      <vt:lpstr>Arial Unicode MS</vt:lpstr>
      <vt:lpstr>Calibri</vt:lpstr>
      <vt:lpstr>Calibri Light</vt:lpstr>
      <vt:lpstr>Corbel</vt:lpstr>
      <vt:lpstr>Tahoma</vt:lpstr>
      <vt:lpstr>Office Theme</vt:lpstr>
      <vt:lpstr>Radiation Dose Management in  Computed Tomography</vt:lpstr>
      <vt:lpstr>Objectives  </vt:lpstr>
      <vt:lpstr>Appropriateness or Justification of CT</vt:lpstr>
      <vt:lpstr>Appropriateness or Justification </vt:lpstr>
      <vt:lpstr>Appropriateness Sources</vt:lpstr>
      <vt:lpstr>Appropriateness Sources</vt:lpstr>
      <vt:lpstr>Appropriateness Sources</vt:lpstr>
      <vt:lpstr>Appropriateness Sources</vt:lpstr>
      <vt:lpstr>Appropriateness Sources</vt:lpstr>
      <vt:lpstr>Appropriateness Sources</vt:lpstr>
      <vt:lpstr>Appropriateness Sources</vt:lpstr>
      <vt:lpstr>Appropriateness Sources</vt:lpstr>
      <vt:lpstr>Appropriateness Sources</vt:lpstr>
      <vt:lpstr>Appropriateness Sources</vt:lpstr>
      <vt:lpstr>“Appropriateness” Values</vt:lpstr>
      <vt:lpstr>“Appropriateness” Values</vt:lpstr>
      <vt:lpstr>“Appropriateness” Values</vt:lpstr>
      <vt:lpstr>“Appropriateness” Values</vt:lpstr>
      <vt:lpstr>“Appropriateness” Values</vt:lpstr>
      <vt:lpstr>“Appropriateness” Values</vt:lpstr>
      <vt:lpstr>“Appropriateness” Values</vt:lpstr>
      <vt:lpstr>Adoption of appropriateness guidelines on CT</vt:lpstr>
      <vt:lpstr>Online programs for decision support</vt:lpstr>
      <vt:lpstr>Appropriate referrals</vt:lpstr>
      <vt:lpstr>Appropriate referrals</vt:lpstr>
      <vt:lpstr>Appropriate referrals</vt:lpstr>
      <vt:lpstr>Appropriate referrals</vt:lpstr>
      <vt:lpstr>Appropriate referrals</vt:lpstr>
      <vt:lpstr>Appropriate referrals</vt:lpstr>
      <vt:lpstr>Appropriate referrals</vt:lpstr>
      <vt:lpstr>Appropriate referrals</vt:lpstr>
      <vt:lpstr>Appropriate referrals</vt:lpstr>
      <vt:lpstr>Appropriate referrals</vt:lpstr>
      <vt:lpstr>Summary</vt:lpstr>
      <vt:lpstr>References</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2020-03-26T14:25:16Z</dcterms:created>
  <dcterms:modified xsi:type="dcterms:W3CDTF">2020-03-26T17:35:16Z</dcterms:modified>
</cp:coreProperties>
</file>