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846" r:id="rId1"/>
  </p:sldMasterIdLst>
  <p:notesMasterIdLst>
    <p:notesMasterId r:id="rId18"/>
  </p:notesMasterIdLst>
  <p:sldIdLst>
    <p:sldId id="410" r:id="rId2"/>
    <p:sldId id="268" r:id="rId3"/>
    <p:sldId id="394" r:id="rId4"/>
    <p:sldId id="407" r:id="rId5"/>
    <p:sldId id="392" r:id="rId6"/>
    <p:sldId id="397" r:id="rId7"/>
    <p:sldId id="406" r:id="rId8"/>
    <p:sldId id="408" r:id="rId9"/>
    <p:sldId id="398" r:id="rId10"/>
    <p:sldId id="399" r:id="rId11"/>
    <p:sldId id="400" r:id="rId12"/>
    <p:sldId id="401" r:id="rId13"/>
    <p:sldId id="402" r:id="rId14"/>
    <p:sldId id="409" r:id="rId15"/>
    <p:sldId id="405" r:id="rId16"/>
    <p:sldId id="388" r:id="rId17"/>
  </p:sldIdLst>
  <p:sldSz cx="9144000" cy="6858000" type="screen4x3"/>
  <p:notesSz cx="6858000" cy="9144000"/>
  <p:custDataLst>
    <p:tags r:id="rId1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FFFF"/>
    <a:srgbClr val="66FFFF"/>
    <a:srgbClr val="FDF899"/>
    <a:srgbClr val="FFC33C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61" autoAdjust="0"/>
  </p:normalViewPr>
  <p:slideViewPr>
    <p:cSldViewPr>
      <p:cViewPr varScale="1">
        <p:scale>
          <a:sx n="76" d="100"/>
          <a:sy n="76" d="100"/>
        </p:scale>
        <p:origin x="102" y="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2B8FBAB-2695-4EA9-BBD1-334D5F7CB7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89700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36CF483-41F1-41E0-BA31-2A79A508B357}" type="slidenum">
              <a:rPr lang="en-GB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1CFE019-8A6B-4F90-B6BD-2CDA3DFD0CFB}" type="slidenum">
              <a:rPr lang="en-US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E2D3524-C691-49EA-9B5F-A16FEEB3D057}" type="slidenum">
              <a:rPr lang="en-US" altLang="en-US" smtClean="0"/>
              <a:pPr eaLnBrk="1" hangingPunct="1">
                <a:spcBef>
                  <a:spcPct val="0"/>
                </a:spcBef>
              </a:pPr>
              <a:t>11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BBFC828-B0E0-40FA-BBD3-CAF4A46DD957}" type="slidenum">
              <a:rPr lang="en-US" altLang="en-US" smtClean="0"/>
              <a:pPr eaLnBrk="1" hangingPunct="1">
                <a:spcBef>
                  <a:spcPct val="0"/>
                </a:spcBef>
              </a:pPr>
              <a:t>12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DB12FE4-C79A-48E8-A9D1-92FF6C6D026E}" type="slidenum">
              <a:rPr lang="en-US" altLang="en-US" smtClean="0"/>
              <a:pPr eaLnBrk="1" hangingPunct="1">
                <a:spcBef>
                  <a:spcPct val="0"/>
                </a:spcBef>
              </a:pPr>
              <a:t>13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33010DB-D66E-45B0-8A0D-050D2DAF7F0E}" type="slidenum">
              <a:rPr lang="en-US" altLang="en-US" smtClean="0"/>
              <a:pPr eaLnBrk="1" hangingPunct="1">
                <a:spcBef>
                  <a:spcPct val="0"/>
                </a:spcBef>
              </a:pPr>
              <a:t>14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C0DAB0C8-570D-4BEF-9AC9-B4C38B193E0F}" type="slidenum">
              <a:rPr lang="en-US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F27813B-F623-4DDB-A480-6727F7D00C80}" type="slidenum">
              <a:rPr lang="en-US" altLang="en-US" smtClean="0"/>
              <a:pPr eaLnBrk="1" hangingPunct="1">
                <a:spcBef>
                  <a:spcPct val="0"/>
                </a:spcBef>
              </a:pPr>
              <a:t>16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492FA8F-2783-478B-905B-4988E27FD7E7}" type="slidenum">
              <a:rPr lang="en-US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1E5F274-64A4-4D78-9847-94060807717E}" type="slidenum">
              <a:rPr lang="en-US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D04D277-99F3-4229-9BA3-8F84203EEC36}" type="slidenum">
              <a:rPr lang="en-US" alt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120000"/>
              </a:lnSpc>
            </a:pPr>
            <a:endParaRPr lang="en-US" alt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414C98A-F76D-43B6-94DA-D66319560D2F}" type="slidenum">
              <a:rPr lang="en-US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289F009-8D23-4085-933F-1A1EA12C4178}" type="slidenum">
              <a:rPr lang="en-US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FEE56B2-D233-4DD7-9D33-BD68596D36FB}" type="slidenum">
              <a:rPr lang="en-US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4643F87-6ABC-4EF6-ACAC-CF960E2ED3A3}" type="slidenum">
              <a:rPr lang="en-US" alt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0648137-9289-4D11-80C6-20EFD5594D57}" type="slidenum">
              <a:rPr lang="en-US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23527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23527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3074" name="Picture 2" descr="\\iaea.org\Secretariat\MTCD\PublishingCurrent\2017\IAEA\17-42841_LOGO_IAEA_update\Design\Presentation_IAEA\IAEA_Logo_E_horizontal_Blue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69" y="247450"/>
            <a:ext cx="2520280" cy="55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789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838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1000125"/>
            <a:ext cx="9144000" cy="17716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2797175"/>
            <a:ext cx="9144000" cy="1727200"/>
          </a:xfrm>
        </p:spPr>
        <p:txBody>
          <a:bodyPr anchor="ctr" anchorCtr="1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5927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083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242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334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735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590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858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573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4743"/>
            <a:ext cx="5486400" cy="36028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277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 flipH="1" flipV="1">
            <a:off x="0" y="5301208"/>
            <a:ext cx="6372200" cy="1556792"/>
          </a:xfrm>
          <a:prstGeom prst="rect">
            <a:avLst/>
          </a:prstGeom>
          <a:gradFill flip="none" rotWithShape="1">
            <a:gsLst>
              <a:gs pos="48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3999" cy="2132856"/>
          </a:xfrm>
          <a:prstGeom prst="rect">
            <a:avLst/>
          </a:prstGeom>
          <a:gradFill flip="none" rotWithShape="1">
            <a:gsLst>
              <a:gs pos="56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7524328" y="6482725"/>
            <a:ext cx="93546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5868144" y="6482725"/>
            <a:ext cx="1616025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472488" y="6482725"/>
            <a:ext cx="5095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19" y="116632"/>
            <a:ext cx="8060511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160782"/>
            <a:ext cx="8712968" cy="5321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26" name="Picture 2" descr="\\iaea.org\Secretariat\MTCD\PublishingCurrent\2017\IAEA\17-42841_LOGO_IAEA_update\Design\Presentation_IAEA\IAEA_Logo_SHORT_vertical_white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031" y="180054"/>
            <a:ext cx="592928" cy="72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D19C68B-1D44-42DE-B834-346A16229DB3}"/>
              </a:ext>
            </a:extLst>
          </p:cNvPr>
          <p:cNvSpPr/>
          <p:nvPr userDrawn="1"/>
        </p:nvSpPr>
        <p:spPr>
          <a:xfrm>
            <a:off x="258411" y="6540207"/>
            <a:ext cx="79959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L05 Detector Configuration, Pitch and Speed in CT</a:t>
            </a:r>
          </a:p>
        </p:txBody>
      </p:sp>
    </p:spTree>
    <p:extLst>
      <p:ext uri="{BB962C8B-B14F-4D97-AF65-F5344CB8AC3E}">
        <p14:creationId xmlns:p14="http://schemas.microsoft.com/office/powerpoint/2010/main" val="3534428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0070C0"/>
          </a:solidFill>
          <a:latin typeface="Arial 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Arial 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000000"/>
          </a:solidFill>
          <a:latin typeface="Arial 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Arial 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Arial 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rgbClr val="000000"/>
          </a:solidFill>
          <a:latin typeface="Arial 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altLang="en-US" dirty="0">
                <a:solidFill>
                  <a:srgbClr val="0070C0"/>
                </a:solidFill>
              </a:rPr>
              <a:t>Radiation Dose Management in </a:t>
            </a:r>
            <a:br>
              <a:rPr lang="en-GB" altLang="en-US" dirty="0">
                <a:solidFill>
                  <a:srgbClr val="0070C0"/>
                </a:solidFill>
              </a:rPr>
            </a:br>
            <a:r>
              <a:rPr lang="en-GB" altLang="en-US" dirty="0">
                <a:solidFill>
                  <a:srgbClr val="0070C0"/>
                </a:solidFill>
              </a:rPr>
              <a:t>Computed Tomography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GB" altLang="en-US" sz="3200" b="0" dirty="0">
                <a:ea typeface="Arial Unicode MS" pitchFamily="34" charset="-128"/>
              </a:rPr>
              <a:t>L05</a:t>
            </a:r>
          </a:p>
          <a:p>
            <a:pPr algn="ctr"/>
            <a:r>
              <a:rPr lang="en-GB" altLang="en-US" sz="3200" b="0" dirty="0">
                <a:ea typeface="Arial Unicode MS" pitchFamily="34" charset="-128"/>
              </a:rPr>
              <a:t>Detector Configuration, Pitch and Speed in 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0A9F1F-D5B9-4C38-8C1C-0532EFFC524C}"/>
              </a:ext>
            </a:extLst>
          </p:cNvPr>
          <p:cNvSpPr txBox="1"/>
          <p:nvPr/>
        </p:nvSpPr>
        <p:spPr>
          <a:xfrm>
            <a:off x="2300140" y="6042581"/>
            <a:ext cx="4892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Material of the e-learning program</a:t>
            </a:r>
          </a:p>
          <a:p>
            <a:pPr algn="ctr"/>
            <a:r>
              <a:rPr lang="en-US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IAEA, 2017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Effects on Speed and Dose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3500730"/>
              </p:ext>
            </p:extLst>
          </p:nvPr>
        </p:nvGraphicFramePr>
        <p:xfrm>
          <a:off x="250825" y="1160463"/>
          <a:ext cx="8713785" cy="44719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0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659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84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3431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Parameters</a:t>
                      </a:r>
                    </a:p>
                  </a:txBody>
                  <a:tcPr marL="96820" marR="96820" marT="45723" marB="4572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Change</a:t>
                      </a:r>
                    </a:p>
                  </a:txBody>
                  <a:tcPr marL="96820" marR="96820" marT="45723" marB="4572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Radiation</a:t>
                      </a: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dose</a:t>
                      </a:r>
                      <a:endParaRPr lang="en-US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6820" marR="96820" marT="45723" marB="4572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Scanning</a:t>
                      </a: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speed</a:t>
                      </a:r>
                      <a:endParaRPr lang="en-US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6820" marR="96820" marT="45723" marB="45723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3064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6820" marR="96820" marT="45723" marB="45723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+</a:t>
                      </a:r>
                    </a:p>
                    <a:p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</a:t>
                      </a:r>
                    </a:p>
                  </a:txBody>
                  <a:tcPr marL="96820" marR="96820" marT="45723" marB="45723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 change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for some </a:t>
                      </a:r>
                    </a:p>
                    <a:p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Decreased dose for some</a:t>
                      </a:r>
                    </a:p>
                    <a:p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 change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for some </a:t>
                      </a:r>
                    </a:p>
                    <a:p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Increased dose for some</a:t>
                      </a:r>
                    </a:p>
                  </a:txBody>
                  <a:tcPr marL="96820" marR="96820" marT="45723" marB="45723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Increased</a:t>
                      </a:r>
                    </a:p>
                    <a:p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Decreased</a:t>
                      </a:r>
                    </a:p>
                  </a:txBody>
                  <a:tcPr marL="96820" marR="96820" marT="45723" marB="45723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3126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Det. Configuration</a:t>
                      </a:r>
                    </a:p>
                  </a:txBody>
                  <a:tcPr marL="96820" marR="96820" marT="45723" marB="45723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+</a:t>
                      </a:r>
                    </a:p>
                    <a:p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</a:t>
                      </a:r>
                    </a:p>
                  </a:txBody>
                  <a:tcPr marL="96820" marR="96820" marT="45723" marB="45723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Greater dose efficiency</a:t>
                      </a:r>
                    </a:p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Greater over-ranging</a:t>
                      </a:r>
                    </a:p>
                    <a:p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Lower dose efficiency</a:t>
                      </a:r>
                    </a:p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Lower over-ranging</a:t>
                      </a:r>
                    </a:p>
                  </a:txBody>
                  <a:tcPr marL="96820" marR="96820" marT="45723" marB="45723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Increased</a:t>
                      </a:r>
                    </a:p>
                    <a:p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Decreased</a:t>
                      </a:r>
                    </a:p>
                  </a:txBody>
                  <a:tcPr marL="96820" marR="96820" marT="45723" marB="45723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2366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Table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feed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6820" marR="96820" marT="45723" marB="45723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+</a:t>
                      </a:r>
                    </a:p>
                    <a:p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</a:t>
                      </a:r>
                    </a:p>
                  </a:txBody>
                  <a:tcPr marL="96820" marR="96820" marT="45723" marB="45723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 direct effect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on dose</a:t>
                      </a:r>
                    </a:p>
                    <a:p>
                      <a:endParaRPr lang="en-US" sz="1800" baseline="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6820" marR="96820" marT="45723" marB="45723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Increased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</a:p>
                    <a:p>
                      <a:endParaRPr lang="en-US" sz="1800" baseline="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Decreased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6820" marR="96820" marT="45723" marB="45723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Over - Ranging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Over-ranging may be defined as additional radiation dose due to extra half rotation at the beginning and the end of a helical CT acquisition</a:t>
            </a:r>
          </a:p>
          <a:p>
            <a:pPr>
              <a:spcAft>
                <a:spcPts val="6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additional half rotations are required to generate the first and last slices of helical acquisition </a:t>
            </a:r>
          </a:p>
          <a:p>
            <a:pPr>
              <a:spcAft>
                <a:spcPts val="6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half rotations results in patient dose without generation of images</a:t>
            </a: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5915025" y="6324600"/>
            <a:ext cx="3000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Schilham et al. Radiographics 2010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Over-Ranging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Extent of over-ranging is directly proportional to pitch and beam width </a:t>
            </a:r>
          </a:p>
          <a:p>
            <a:pPr lvl="1">
              <a:spcAft>
                <a:spcPts val="600"/>
              </a:spcAft>
            </a:pPr>
            <a:r>
              <a:rPr lang="en-US" altLang="en-US" sz="21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Higher pitch results in greater over-ranging </a:t>
            </a:r>
          </a:p>
          <a:p>
            <a:pPr lvl="1">
              <a:spcAft>
                <a:spcPts val="1200"/>
              </a:spcAft>
            </a:pPr>
            <a:r>
              <a:rPr lang="en-US" altLang="en-US" sz="21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Wider beam width has greater over-ranging </a:t>
            </a:r>
          </a:p>
          <a:p>
            <a:pPr>
              <a:spcAft>
                <a:spcPts val="600"/>
              </a:spcAft>
            </a:pPr>
            <a:endParaRPr lang="en-US" altLang="en-US" sz="24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568115"/>
              </p:ext>
            </p:extLst>
          </p:nvPr>
        </p:nvGraphicFramePr>
        <p:xfrm>
          <a:off x="738474" y="3124200"/>
          <a:ext cx="7086600" cy="28950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69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7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20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40510">
                <a:tc>
                  <a:txBody>
                    <a:bodyPr/>
                    <a:lstStyle/>
                    <a:p>
                      <a:pPr algn="l"/>
                      <a:endParaRPr lang="en-US" sz="2000" kern="12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5256" marR="75256" marT="37618" marB="37618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Direction in scan range</a:t>
                      </a:r>
                    </a:p>
                  </a:txBody>
                  <a:tcPr marL="75256" marR="75256" marT="37618" marB="37618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Organs affected by over-ranging</a:t>
                      </a:r>
                    </a:p>
                  </a:txBody>
                  <a:tcPr marL="75256" marR="75256" marT="37618" marB="37618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6809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Head CT</a:t>
                      </a:r>
                    </a:p>
                  </a:txBody>
                  <a:tcPr marL="75256" marR="75256" marT="37618" marB="37618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Above</a:t>
                      </a: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head</a:t>
                      </a:r>
                    </a:p>
                    <a:p>
                      <a:pPr algn="l"/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Below head</a:t>
                      </a:r>
                      <a:endParaRPr lang="en-US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5256" marR="75256" marT="37618" marB="37618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None</a:t>
                      </a:r>
                    </a:p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Eyes</a:t>
                      </a: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endParaRPr lang="en-US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5256" marR="75256" marT="37618" marB="37618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6809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Chest CT</a:t>
                      </a:r>
                    </a:p>
                  </a:txBody>
                  <a:tcPr marL="75256" marR="75256" marT="37618" marB="37618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Above chest</a:t>
                      </a:r>
                    </a:p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Below</a:t>
                      </a: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chest</a:t>
                      </a:r>
                      <a:endParaRPr lang="en-US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5256" marR="75256" marT="37618" marB="37618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Thyroid</a:t>
                      </a:r>
                    </a:p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Abdominal</a:t>
                      </a: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organs</a:t>
                      </a:r>
                      <a:endParaRPr lang="en-US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5256" marR="75256" marT="37618" marB="37618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6809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Abdomen</a:t>
                      </a: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CT</a:t>
                      </a:r>
                      <a:endParaRPr lang="en-US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5256" marR="75256" marT="37618" marB="37618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Above abdomen</a:t>
                      </a:r>
                    </a:p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Below</a:t>
                      </a: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abdomen</a:t>
                      </a:r>
                      <a:endParaRPr lang="en-US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75256" marR="75256" marT="37618" marB="37618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Breasts</a:t>
                      </a:r>
                    </a:p>
                    <a:p>
                      <a:pPr algn="l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Testes in males </a:t>
                      </a:r>
                    </a:p>
                  </a:txBody>
                  <a:tcPr marL="75256" marR="75256" marT="37618" marB="37618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386" name="Rectangle 4"/>
          <p:cNvSpPr>
            <a:spLocks noChangeArrowheads="1"/>
          </p:cNvSpPr>
          <p:nvPr/>
        </p:nvSpPr>
        <p:spPr bwMode="auto">
          <a:xfrm>
            <a:off x="5867400" y="6324600"/>
            <a:ext cx="3000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Schilham et al. Radiographics 2010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51519" y="116632"/>
            <a:ext cx="8060511" cy="1254968"/>
          </a:xfrm>
        </p:spPr>
        <p:txBody>
          <a:bodyPr>
            <a:normAutofit fontScale="90000"/>
          </a:bodyPr>
          <a:lstStyle/>
          <a:p>
            <a:r>
              <a:rPr lang="en-US" altLang="en-US" sz="4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Over-ranging:</a:t>
            </a:r>
            <a:br>
              <a:rPr lang="en-US" altLang="en-US" sz="3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Implications on scan parameter choice </a:t>
            </a:r>
            <a:endParaRPr lang="en-US" altLang="en-US" sz="3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251520" y="1524000"/>
            <a:ext cx="8712968" cy="49587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For short scan length: over-ranging can represent a significant portion of overall dose</a:t>
            </a:r>
          </a:p>
          <a:p>
            <a:pPr lvl="1">
              <a:spcAft>
                <a:spcPts val="600"/>
              </a:spcAft>
            </a:pPr>
            <a:r>
              <a:rPr lang="en-US" altLang="en-US" sz="2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Thus, short scan ranges should be scanned at lower pitch and lower beam collimation</a:t>
            </a:r>
          </a:p>
          <a:p>
            <a:pPr lvl="2">
              <a:spcAft>
                <a:spcPts val="1200"/>
              </a:spcAft>
            </a:pPr>
            <a:r>
              <a:rPr lang="en-US" alt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Ex: Small joints, small regions of interest, head CT </a:t>
            </a:r>
          </a:p>
          <a:p>
            <a:pPr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For longer scan length: over-ranging represents a small portion of overall dose</a:t>
            </a:r>
          </a:p>
          <a:p>
            <a:pPr lvl="1">
              <a:spcAft>
                <a:spcPts val="600"/>
              </a:spcAft>
            </a:pPr>
            <a:r>
              <a:rPr lang="en-US" altLang="en-US" sz="21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Thus long scan ranges can be scanned with faster pitch and wider beam collimation to decrease scan times. </a:t>
            </a:r>
          </a:p>
          <a:p>
            <a:pPr lvl="2">
              <a:spcAft>
                <a:spcPts val="1200"/>
              </a:spcAft>
            </a:pPr>
            <a:r>
              <a:rPr lang="en-US" altLang="en-US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Ex: Chest CT, Abdomen CT, extremity CT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Over-ranging: Solutions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>
              <a:spcAft>
                <a:spcPts val="0"/>
              </a:spcAft>
              <a:defRPr/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Adaptive dose shields (Siemens and Philips):  </a:t>
            </a:r>
          </a:p>
          <a:p>
            <a:pPr marL="0" indent="0">
              <a:spcAft>
                <a:spcPts val="1200"/>
              </a:spcAft>
              <a:buFontTx/>
              <a:buNone/>
              <a:defRPr/>
            </a:pPr>
            <a:r>
              <a:rPr lang="en-US" altLang="en-US" sz="23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Dynamic beam collimators reduce the over-ranging by collimating the x-ray beam at the start and end of the helical scanning. </a:t>
            </a:r>
          </a:p>
          <a:p>
            <a:pPr>
              <a:spcAft>
                <a:spcPts val="0"/>
              </a:spcAft>
              <a:defRPr/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Hybrid reconstruction technique (GE Healthcare): </a:t>
            </a:r>
          </a:p>
          <a:p>
            <a:pPr marL="0" indent="0">
              <a:spcAft>
                <a:spcPts val="600"/>
              </a:spcAft>
              <a:buFontTx/>
              <a:buNone/>
              <a:defRPr/>
            </a:pPr>
            <a:r>
              <a:rPr lang="en-US" altLang="en-US" sz="23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Enables generation of images in the over-ranging portion of the x-ray beam to reduce extent of un-used x-ray beam.</a:t>
            </a:r>
          </a:p>
          <a:p>
            <a:pPr>
              <a:spcAft>
                <a:spcPts val="600"/>
              </a:spcAft>
              <a:defRPr/>
            </a:pPr>
            <a:endParaRPr lang="en-US" alt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5486400" y="5363843"/>
            <a:ext cx="3000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Schilham et al. Radiographics 2010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Choice of detectors, feed &amp; pitch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0440369"/>
              </p:ext>
            </p:extLst>
          </p:nvPr>
        </p:nvGraphicFramePr>
        <p:xfrm>
          <a:off x="381794" y="1273001"/>
          <a:ext cx="8380412" cy="36417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51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51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5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51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781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en-US" sz="1800" b="1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Region of interest</a:t>
                      </a: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en-US" sz="1800" b="1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</a:t>
                      </a: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en-US" sz="1800" b="1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Detector configuration</a:t>
                      </a: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en-US" sz="1800" b="1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Table feed</a:t>
                      </a: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491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en-US" sz="1800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CT head helical</a:t>
                      </a: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en-US" sz="1800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&lt; 1 (overlapping)</a:t>
                      </a: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en-US" sz="1800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Narrow</a:t>
                      </a: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en-US" sz="1800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Slow </a:t>
                      </a: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491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CT chest 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≥ 1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Wide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Fast 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781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CT chest (uncooperative)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Highest possible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Widest possible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Fastest possible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491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CT abdomen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≥ 1</a:t>
                      </a: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Wide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Fast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781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CT abdomen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(uncooperative)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Highest possible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Widest possible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Fastest possible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781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Small children (body CT)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Highest possible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Widest possible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Fastest possible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3115" marR="93115" marT="44585" marB="44585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477" name="TextBox 4"/>
          <p:cNvSpPr txBox="1">
            <a:spLocks noChangeArrowheads="1"/>
          </p:cNvSpPr>
          <p:nvPr/>
        </p:nvSpPr>
        <p:spPr bwMode="auto">
          <a:xfrm>
            <a:off x="838200" y="5257800"/>
            <a:ext cx="7442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chemeClr val="bg2">
                    <a:lumMod val="10000"/>
                  </a:schemeClr>
                </a:solidFill>
                <a:latin typeface="+mn-lt"/>
                <a:ea typeface="Arial Unicode MS" pitchFamily="34" charset="-128"/>
                <a:cs typeface="Arial Unicode MS" pitchFamily="34" charset="-128"/>
              </a:rPr>
              <a:t>Choice of pitch and detector configuration can change based on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chemeClr val="bg2">
                    <a:lumMod val="10000"/>
                  </a:schemeClr>
                </a:solidFill>
                <a:latin typeface="+mn-lt"/>
                <a:ea typeface="Arial Unicode MS" pitchFamily="34" charset="-128"/>
                <a:cs typeface="Arial Unicode MS" pitchFamily="34" charset="-128"/>
              </a:rPr>
              <a:t>the MDCT scanner and required slice thickness.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Summary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 configuration, pitch, and table feed are important scan parameters. </a:t>
            </a:r>
          </a:p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These parameters affect the scanning speed and radiation dose based on the CT vendor. </a:t>
            </a:r>
          </a:p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Users must use these parameters cleverly to meet the scanning requirements.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Objective</a:t>
            </a:r>
            <a:endParaRPr lang="en-GB" altLang="en-US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75431" y="1295400"/>
            <a:ext cx="8593137" cy="25908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altLang="en-US" sz="3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 understand meaning and effects of:</a:t>
            </a:r>
          </a:p>
          <a:p>
            <a:pPr lvl="1"/>
            <a:r>
              <a:rPr lang="en-US" altLang="en-US" sz="2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 Configuration </a:t>
            </a:r>
          </a:p>
          <a:p>
            <a:pPr lvl="1"/>
            <a:r>
              <a:rPr lang="en-US" altLang="en-US" sz="2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Pitch </a:t>
            </a:r>
          </a:p>
          <a:p>
            <a:pPr lvl="1"/>
            <a:r>
              <a:rPr lang="en-US" altLang="en-US" sz="2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Table feed </a:t>
            </a:r>
          </a:p>
          <a:p>
            <a:pPr>
              <a:spcAft>
                <a:spcPts val="1200"/>
              </a:spcAft>
            </a:pPr>
            <a:endParaRPr lang="en-GB" altLang="en-US" sz="32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 Configuration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51519" y="980728"/>
            <a:ext cx="8892481" cy="45720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 configuration of multidetector-row helical CT can be defined as the number of data channels along patient length (or z-axis) multiplied by the effective detector row thickness of individual data channel. </a:t>
            </a:r>
          </a:p>
          <a:p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Represented as </a:t>
            </a:r>
          </a:p>
          <a:p>
            <a:pPr lvl="1">
              <a:spcAft>
                <a:spcPts val="1200"/>
              </a:spcAft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Number of data channels x effective detector row width</a:t>
            </a:r>
          </a:p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Determines the x-ray beam width or beam collimation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754753"/>
              </p:ext>
            </p:extLst>
          </p:nvPr>
        </p:nvGraphicFramePr>
        <p:xfrm>
          <a:off x="1260111" y="4114800"/>
          <a:ext cx="6043326" cy="239949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882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11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16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GE</a:t>
                      </a:r>
                    </a:p>
                  </a:txBody>
                  <a:tcPr marL="59267" marR="59267" marT="29629" marB="29629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16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Detector configuration</a:t>
                      </a:r>
                    </a:p>
                  </a:txBody>
                  <a:tcPr marL="59267" marR="59267" marT="29629" marB="29629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758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16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Hitachi</a:t>
                      </a:r>
                    </a:p>
                  </a:txBody>
                  <a:tcPr marL="59267" marR="59267" marT="29629" marB="29629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16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Detector configuration</a:t>
                      </a:r>
                    </a:p>
                  </a:txBody>
                  <a:tcPr marL="59267" marR="59267" marT="29629" marB="29629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758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1600" b="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Neusoft</a:t>
                      </a:r>
                      <a:endParaRPr lang="en-US" sz="1600" b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9267" marR="59267" marT="29629" marB="29629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16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Collimation (N x T)</a:t>
                      </a:r>
                    </a:p>
                  </a:txBody>
                  <a:tcPr marL="59267" marR="59267" marT="29629" marB="29629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758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16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Philips</a:t>
                      </a:r>
                      <a:r>
                        <a:rPr lang="en-US" sz="1600" b="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endParaRPr lang="en-US" sz="1600" b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9267" marR="59267" marT="29629" marB="29629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16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Collimation (N</a:t>
                      </a:r>
                      <a:r>
                        <a:rPr lang="en-US" sz="1600" b="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x T)</a:t>
                      </a:r>
                      <a:endParaRPr lang="en-US" sz="1600" b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9267" marR="59267" marT="29629" marB="29629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5758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16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Samsung</a:t>
                      </a:r>
                      <a:r>
                        <a:rPr lang="en-US" sz="1600" b="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600" b="0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Neurologica</a:t>
                      </a:r>
                      <a:endParaRPr lang="en-US" sz="1600" b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9267" marR="59267" marT="29629" marB="29629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16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Detector configuration</a:t>
                      </a:r>
                    </a:p>
                  </a:txBody>
                  <a:tcPr marL="59267" marR="59267" marT="29629" marB="29629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5758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16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Siemens </a:t>
                      </a:r>
                    </a:p>
                  </a:txBody>
                  <a:tcPr marL="59267" marR="59267" marT="29629" marB="29629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16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Detector configuration</a:t>
                      </a:r>
                    </a:p>
                  </a:txBody>
                  <a:tcPr marL="59267" marR="59267" marT="29629" marB="29629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5758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16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Toshiba</a:t>
                      </a:r>
                    </a:p>
                  </a:txBody>
                  <a:tcPr marL="59267" marR="59267" marT="29629" marB="29629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Detector configuration</a:t>
                      </a:r>
                    </a:p>
                  </a:txBody>
                  <a:tcPr marL="59267" marR="59267" marT="29629" marB="29629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 Configuration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5516" y="1143000"/>
            <a:ext cx="8712968" cy="532194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variable detector arrays MDCT (scanners with variable effective detector row width), wide detector configuration can limit the z-axis resolution (minimum section thickness)</a:t>
            </a:r>
          </a:p>
          <a:p>
            <a:pPr lvl="1">
              <a:spcAft>
                <a:spcPts val="1200"/>
              </a:spcAft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Ex: For a 16-channel MDCT scanner,16 x 1.25 mm (20 mm) is wider and more dose efficient than 16 x 0.625 mm (10 mm) but     20 mm detector configuration will not provide &lt;1.25mm slices! </a:t>
            </a:r>
          </a:p>
          <a:p>
            <a:pPr lvl="1">
              <a:spcAft>
                <a:spcPts val="1200"/>
              </a:spcAft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Thus, decision regarding detector configuration should be based on required slice thickness for such scanners.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Table Feed 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251519" y="1160782"/>
            <a:ext cx="8892481" cy="532194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Table feed in helical scan mode is defined as distance travelled by the gantry table in a 360° rotation of the x- ray tube </a:t>
            </a:r>
          </a:p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Measured as mm/rotation</a:t>
            </a:r>
          </a:p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Also called table speed or couch feed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871"/>
              </p:ext>
            </p:extLst>
          </p:nvPr>
        </p:nvGraphicFramePr>
        <p:xfrm>
          <a:off x="990600" y="3657600"/>
          <a:ext cx="5953126" cy="272299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976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6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5104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GE</a:t>
                      </a:r>
                    </a:p>
                  </a:txBody>
                  <a:tcPr marL="56833" marR="56833" marT="28415" marB="28415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Speed</a:t>
                      </a:r>
                    </a:p>
                  </a:txBody>
                  <a:tcPr marL="56833" marR="56833" marT="28415" marB="28415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104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Hitachi</a:t>
                      </a:r>
                    </a:p>
                  </a:txBody>
                  <a:tcPr marL="56833" marR="56833" marT="28415" marB="28415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Table speed</a:t>
                      </a:r>
                    </a:p>
                  </a:txBody>
                  <a:tcPr marL="56833" marR="56833" marT="28415" marB="28415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104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Neusoft</a:t>
                      </a:r>
                      <a:endParaRPr lang="en-US" sz="2000" b="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6833" marR="56833" marT="28415" marB="28415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Table speed</a:t>
                      </a:r>
                    </a:p>
                  </a:txBody>
                  <a:tcPr marL="56833" marR="56833" marT="28415" marB="28415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104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Philips</a:t>
                      </a:r>
                      <a:r>
                        <a:rPr lang="en-US" sz="2000" b="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endParaRPr lang="en-US" sz="2000" b="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6833" marR="56833" marT="28415" marB="28415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Table speed</a:t>
                      </a:r>
                    </a:p>
                  </a:txBody>
                  <a:tcPr marL="56833" marR="56833" marT="28415" marB="28415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5104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Samsung</a:t>
                      </a:r>
                      <a:r>
                        <a:rPr lang="en-US" sz="2000" b="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2000" b="0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Neurologica</a:t>
                      </a:r>
                      <a:endParaRPr lang="en-US" sz="2000" b="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6833" marR="56833" marT="28415" marB="28415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Table speed</a:t>
                      </a:r>
                    </a:p>
                  </a:txBody>
                  <a:tcPr marL="56833" marR="56833" marT="28415" marB="28415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5104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Siemens </a:t>
                      </a:r>
                    </a:p>
                  </a:txBody>
                  <a:tcPr marL="56833" marR="56833" marT="28415" marB="28415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Table feed</a:t>
                      </a:r>
                    </a:p>
                  </a:txBody>
                  <a:tcPr marL="56833" marR="56833" marT="28415" marB="28415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5104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Toshiba</a:t>
                      </a:r>
                    </a:p>
                  </a:txBody>
                  <a:tcPr marL="56833" marR="56833" marT="28415" marB="28415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Couch</a:t>
                      </a:r>
                      <a:r>
                        <a:rPr lang="en-US" sz="2000" b="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speed</a:t>
                      </a:r>
                      <a:endParaRPr lang="en-US" sz="2000" b="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6833" marR="56833" marT="28415" marB="28415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Pitch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51519" y="1066800"/>
            <a:ext cx="8712968" cy="532194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Pitch for helical CT is defined as a ratio of table feed per 360° rotation of the x- ray tube and total nominal beam width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Pitch = Table feed (mm)/nominal beam width (mm)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Pitch has no units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Changes in pitch should be made based on requirement of scanning speed rather than dose!</a:t>
            </a:r>
          </a:p>
          <a:p>
            <a:pPr>
              <a:spcAft>
                <a:spcPts val="1200"/>
              </a:spcAft>
            </a:pPr>
            <a:endParaRPr lang="en-US" alt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118892"/>
              </p:ext>
            </p:extLst>
          </p:nvPr>
        </p:nvGraphicFramePr>
        <p:xfrm>
          <a:off x="1219200" y="3659766"/>
          <a:ext cx="5943600" cy="269087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9310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25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522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GE</a:t>
                      </a:r>
                    </a:p>
                  </a:txBody>
                  <a:tcPr marL="52251" marR="52251" marT="26121" marB="26121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</a:t>
                      </a:r>
                    </a:p>
                  </a:txBody>
                  <a:tcPr marL="52251" marR="52251" marT="26121" marB="26121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834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Hitachi</a:t>
                      </a:r>
                    </a:p>
                  </a:txBody>
                  <a:tcPr marL="52251" marR="52251" marT="26121" marB="26121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</a:t>
                      </a:r>
                    </a:p>
                  </a:txBody>
                  <a:tcPr marL="52251" marR="52251" marT="26121" marB="26121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834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Neusoft</a:t>
                      </a:r>
                      <a:endParaRPr lang="en-US" sz="2000" b="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2251" marR="52251" marT="26121" marB="26121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</a:t>
                      </a:r>
                    </a:p>
                  </a:txBody>
                  <a:tcPr marL="52251" marR="52251" marT="26121" marB="26121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834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Philips</a:t>
                      </a:r>
                      <a:r>
                        <a:rPr lang="en-US" sz="2000" b="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endParaRPr lang="en-US" sz="2000" b="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2251" marR="52251" marT="26121" marB="26121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</a:t>
                      </a:r>
                    </a:p>
                  </a:txBody>
                  <a:tcPr marL="52251" marR="52251" marT="26121" marB="26121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834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Samsung</a:t>
                      </a:r>
                      <a:r>
                        <a:rPr lang="en-US" sz="2000" b="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2000" b="0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Neurologica</a:t>
                      </a:r>
                      <a:endParaRPr lang="en-US" sz="2000" b="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2251" marR="52251" marT="26121" marB="26121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</a:t>
                      </a:r>
                    </a:p>
                  </a:txBody>
                  <a:tcPr marL="52251" marR="52251" marT="26121" marB="26121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834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Siemens </a:t>
                      </a:r>
                    </a:p>
                  </a:txBody>
                  <a:tcPr marL="52251" marR="52251" marT="26121" marB="26121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</a:t>
                      </a:r>
                    </a:p>
                  </a:txBody>
                  <a:tcPr marL="52251" marR="52251" marT="26121" marB="26121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4834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Toshiba</a:t>
                      </a:r>
                    </a:p>
                  </a:txBody>
                  <a:tcPr marL="52251" marR="52251" marT="26121" marB="26121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en-US" sz="2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CT pitch factor</a:t>
                      </a:r>
                    </a:p>
                  </a:txBody>
                  <a:tcPr marL="52251" marR="52251" marT="26121" marB="26121" anchor="b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Pitch: Special considerations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On single x-ray tube MDCT, pitch is generally up to 1.5:1, since greater pitch will lead to skipped data</a:t>
            </a:r>
          </a:p>
          <a:p>
            <a:pPr>
              <a:spcAft>
                <a:spcPts val="6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On dual source MDCT, pitch&gt; 1.5:1 is feasible, since two independent helices fill the gaps in data</a:t>
            </a:r>
          </a:p>
          <a:p>
            <a:pPr lvl="1">
              <a:spcAft>
                <a:spcPts val="600"/>
              </a:spcAft>
            </a:pPr>
            <a:r>
              <a:rPr lang="en-US" altLang="en-US" sz="21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Such high pitch (&gt;1.5:1) leads to much faster scanning at substantially lower dose compared to lower pitch values</a:t>
            </a:r>
          </a:p>
          <a:p>
            <a:pPr lvl="2"/>
            <a:r>
              <a:rPr lang="en-US" altLang="en-US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Cardiac CT angiography </a:t>
            </a:r>
          </a:p>
          <a:p>
            <a:pPr lvl="2"/>
            <a:r>
              <a:rPr lang="en-US" altLang="en-US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Scanning unco-operative patients </a:t>
            </a:r>
          </a:p>
          <a:p>
            <a:pPr lvl="2"/>
            <a:r>
              <a:rPr lang="en-US" altLang="en-US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Scanning little children without need for sedation </a:t>
            </a:r>
          </a:p>
          <a:p>
            <a:pPr>
              <a:spcAft>
                <a:spcPts val="600"/>
              </a:spcAft>
            </a:pPr>
            <a:endParaRPr lang="en-US" altLang="en-US" sz="24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Pitch: Caveats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Some vendors (Philips and Siemens) completely compensate for changes in pitch, so dose does not change with pitch change</a:t>
            </a:r>
          </a:p>
          <a:p>
            <a:pPr lvl="1">
              <a:spcAft>
                <a:spcPts val="1200"/>
              </a:spcAft>
            </a:pPr>
            <a:r>
              <a:rPr lang="en-US" altLang="en-US" sz="21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Change pitch to make the scan faster or slower</a:t>
            </a:r>
          </a:p>
          <a:p>
            <a:pPr>
              <a:spcAft>
                <a:spcPts val="6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Other vendors (GE and Toshiba) do not compensate entirely for change in pitch, so higher pitch has lower dose and vice versa</a:t>
            </a:r>
          </a:p>
          <a:p>
            <a:pPr lvl="1">
              <a:spcAft>
                <a:spcPts val="600"/>
              </a:spcAft>
            </a:pPr>
            <a:r>
              <a:rPr lang="en-US" altLang="en-US" sz="21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Change in pitch results in change in dose and speed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997B5D3-0A89-4BFE-B843-EC3F560B03A0}"/>
              </a:ext>
            </a:extLst>
          </p:cNvPr>
          <p:cNvSpPr/>
          <p:nvPr/>
        </p:nvSpPr>
        <p:spPr>
          <a:xfrm>
            <a:off x="-13047" y="2781300"/>
            <a:ext cx="9144000" cy="3200400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3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 configuration, Table feed and Pitch</a:t>
            </a:r>
            <a:endParaRPr lang="en-US" altLang="en-US" sz="32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altLang="ko-KR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Inter-linked parameters on MDCT scanners </a:t>
            </a:r>
          </a:p>
          <a:p>
            <a:pPr>
              <a:spcAft>
                <a:spcPts val="600"/>
              </a:spcAft>
            </a:pPr>
            <a:r>
              <a:rPr lang="en-US" altLang="ko-KR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Implies that change in one parameter often results in change in other parameters</a:t>
            </a:r>
          </a:p>
        </p:txBody>
      </p:sp>
      <p:pic>
        <p:nvPicPr>
          <p:cNvPr id="12292" name="Picture 4" descr="Graph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047" y="3396455"/>
            <a:ext cx="3124200" cy="2362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Graphi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753" y="3398043"/>
            <a:ext cx="3124200" cy="2360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13396" y="4878388"/>
            <a:ext cx="1195263" cy="646112"/>
          </a:xfrm>
          <a:prstGeom prst="rect">
            <a:avLst/>
          </a:prstGeom>
          <a:solidFill>
            <a:srgbClr val="000000"/>
          </a:solidFill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1.5 pitch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 mGy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7772400" y="4916488"/>
            <a:ext cx="1249363" cy="646112"/>
          </a:xfrm>
          <a:prstGeom prst="rect">
            <a:avLst/>
          </a:prstGeom>
          <a:solidFill>
            <a:srgbClr val="000000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0.75 pitch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10 </a:t>
            </a:r>
            <a:r>
              <a:rPr lang="en-US" altLang="en-US" sz="1800" dirty="0" err="1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mGy</a:t>
            </a:r>
            <a:endParaRPr lang="en-US" altLang="en-US" sz="1800" dirty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3716784" y="3015456"/>
            <a:ext cx="1684338" cy="369887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30% less dose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Custom 2">
      <a:dk1>
        <a:srgbClr val="003399"/>
      </a:dk1>
      <a:lt1>
        <a:sysClr val="window" lastClr="FFFFFF"/>
      </a:lt1>
      <a:dk2>
        <a:srgbClr val="3366CC"/>
      </a:dk2>
      <a:lt2>
        <a:srgbClr val="DBDBDD"/>
      </a:lt2>
      <a:accent1>
        <a:srgbClr val="6699CC"/>
      </a:accent1>
      <a:accent2>
        <a:srgbClr val="FF9900"/>
      </a:accent2>
      <a:accent3>
        <a:srgbClr val="99CC00"/>
      </a:accent3>
      <a:accent4>
        <a:srgbClr val="8681B8"/>
      </a:accent4>
      <a:accent5>
        <a:srgbClr val="32A14C"/>
      </a:accent5>
      <a:accent6>
        <a:srgbClr val="99CCFF"/>
      </a:accent6>
      <a:hlink>
        <a:srgbClr val="6699CC"/>
      </a:hlink>
      <a:folHlink>
        <a:srgbClr val="8681B8"/>
      </a:folHlink>
    </a:clrScheme>
    <a:fontScheme name="procureme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1010</Words>
  <Application>Microsoft Office PowerPoint</Application>
  <PresentationFormat>On-screen Show (4:3)</PresentationFormat>
  <Paragraphs>224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</vt:lpstr>
      <vt:lpstr>Arial Unicode MS</vt:lpstr>
      <vt:lpstr>Calibri Light</vt:lpstr>
      <vt:lpstr>Office Theme</vt:lpstr>
      <vt:lpstr>Radiation Dose Management in  Computed Tomography</vt:lpstr>
      <vt:lpstr>Objective</vt:lpstr>
      <vt:lpstr>Detector Configuration</vt:lpstr>
      <vt:lpstr>Detector Configuration </vt:lpstr>
      <vt:lpstr>Table Feed </vt:lpstr>
      <vt:lpstr>Pitch</vt:lpstr>
      <vt:lpstr>Pitch: Special considerations</vt:lpstr>
      <vt:lpstr>Pitch: Caveats</vt:lpstr>
      <vt:lpstr>Detector configuration, Table feed and Pitch</vt:lpstr>
      <vt:lpstr>Effects on Speed and Dose </vt:lpstr>
      <vt:lpstr>Over - Ranging </vt:lpstr>
      <vt:lpstr>Over-Ranging</vt:lpstr>
      <vt:lpstr>Over-ranging: Implications on scan parameter choice </vt:lpstr>
      <vt:lpstr>Over-ranging: Solutions</vt:lpstr>
      <vt:lpstr>Choice of detectors, feed &amp; pitch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2020-03-26T15:40:40Z</dcterms:created>
  <dcterms:modified xsi:type="dcterms:W3CDTF">2020-03-27T12:00:57Z</dcterms:modified>
</cp:coreProperties>
</file>