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71" r:id="rId1"/>
  </p:sldMasterIdLst>
  <p:notesMasterIdLst>
    <p:notesMasterId r:id="rId47"/>
  </p:notesMasterIdLst>
  <p:handoutMasterIdLst>
    <p:handoutMasterId r:id="rId48"/>
  </p:handoutMasterIdLst>
  <p:sldIdLst>
    <p:sldId id="479" r:id="rId2"/>
    <p:sldId id="439" r:id="rId3"/>
    <p:sldId id="438" r:id="rId4"/>
    <p:sldId id="442" r:id="rId5"/>
    <p:sldId id="440" r:id="rId6"/>
    <p:sldId id="444" r:id="rId7"/>
    <p:sldId id="441" r:id="rId8"/>
    <p:sldId id="450" r:id="rId9"/>
    <p:sldId id="445" r:id="rId10"/>
    <p:sldId id="446" r:id="rId11"/>
    <p:sldId id="449" r:id="rId12"/>
    <p:sldId id="448" r:id="rId13"/>
    <p:sldId id="451" r:id="rId14"/>
    <p:sldId id="452" r:id="rId15"/>
    <p:sldId id="454" r:id="rId16"/>
    <p:sldId id="455" r:id="rId17"/>
    <p:sldId id="480" r:id="rId18"/>
    <p:sldId id="456" r:id="rId19"/>
    <p:sldId id="469" r:id="rId20"/>
    <p:sldId id="457" r:id="rId21"/>
    <p:sldId id="462" r:id="rId22"/>
    <p:sldId id="458" r:id="rId23"/>
    <p:sldId id="460" r:id="rId24"/>
    <p:sldId id="419" r:id="rId25"/>
    <p:sldId id="421" r:id="rId26"/>
    <p:sldId id="422" r:id="rId27"/>
    <p:sldId id="423" r:id="rId28"/>
    <p:sldId id="396" r:id="rId29"/>
    <p:sldId id="424" r:id="rId30"/>
    <p:sldId id="425" r:id="rId31"/>
    <p:sldId id="426" r:id="rId32"/>
    <p:sldId id="428" r:id="rId33"/>
    <p:sldId id="355" r:id="rId34"/>
    <p:sldId id="466" r:id="rId35"/>
    <p:sldId id="465" r:id="rId36"/>
    <p:sldId id="467" r:id="rId37"/>
    <p:sldId id="468" r:id="rId38"/>
    <p:sldId id="470" r:id="rId39"/>
    <p:sldId id="481" r:id="rId40"/>
    <p:sldId id="408" r:id="rId41"/>
    <p:sldId id="473" r:id="rId42"/>
    <p:sldId id="474" r:id="rId43"/>
    <p:sldId id="476" r:id="rId44"/>
    <p:sldId id="478" r:id="rId45"/>
    <p:sldId id="363" r:id="rId46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itchFamily="18" charset="0"/>
        <a:ea typeface="ＭＳ Ｐゴシック" pitchFamily="34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itchFamily="18" charset="0"/>
        <a:ea typeface="ＭＳ Ｐゴシック" pitchFamily="34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itchFamily="18" charset="0"/>
        <a:ea typeface="ＭＳ Ｐゴシック" pitchFamily="34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itchFamily="18" charset="0"/>
        <a:ea typeface="ＭＳ Ｐゴシック" pitchFamily="34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99"/>
    <a:srgbClr val="FFFFFF"/>
    <a:srgbClr val="F72938"/>
    <a:srgbClr val="D889FF"/>
    <a:srgbClr val="CC66FF"/>
    <a:srgbClr val="9933FF"/>
    <a:srgbClr val="CC00FF"/>
    <a:srgbClr val="F9616C"/>
    <a:srgbClr val="E1F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019" autoAdjust="0"/>
  </p:normalViewPr>
  <p:slideViewPr>
    <p:cSldViewPr>
      <p:cViewPr varScale="1">
        <p:scale>
          <a:sx n="76" d="100"/>
          <a:sy n="76" d="100"/>
        </p:scale>
        <p:origin x="102" y="6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image" Target="../media/image3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294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MS PGothic" pitchFamily="34" charset="-128"/>
              </a:defRPr>
            </a:lvl1pPr>
          </a:lstStyle>
          <a:p>
            <a:pPr>
              <a:defRPr/>
            </a:pPr>
            <a:fld id="{1D2C4757-BED9-4498-9A68-8986A22ED7BB}" type="datetimeFigureOut">
              <a:rPr lang="en-US"/>
              <a:pPr>
                <a:defRPr/>
              </a:pPr>
              <a:t>3/27/2020</a:t>
            </a:fld>
            <a:endParaRPr lang="en-US"/>
          </a:p>
        </p:txBody>
      </p:sp>
      <p:sp>
        <p:nvSpPr>
          <p:cNvPr id="8294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294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MS PGothic" pitchFamily="34" charset="-128"/>
              </a:defRPr>
            </a:lvl1pPr>
          </a:lstStyle>
          <a:p>
            <a:pPr>
              <a:defRPr/>
            </a:pPr>
            <a:fld id="{EE88B077-6EF2-4662-8917-261FA9611B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2103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75F2B4F4-8C88-4B9E-9F09-4CC33F232B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0558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E728F4B4-0F43-4C6E-9A74-F15510F03524}" type="slidenum">
              <a:rPr lang="en-GB" altLang="en-US" smtClean="0"/>
              <a:pPr eaLnBrk="1" hangingPunct="1"/>
              <a:t>1</a:t>
            </a:fld>
            <a:endParaRPr lang="en-GB" altLang="en-US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2" indent="0">
              <a:lnSpc>
                <a:spcPct val="110000"/>
              </a:lnSpc>
            </a:pPr>
            <a:endParaRPr lang="en-US" altLang="en-US" dirty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fld id="{9B6F8DF4-EC5C-44CB-96AA-70D0770FD551}" type="slidenum">
              <a:rPr lang="en-US" altLang="en-US" sz="1200" smtClean="0">
                <a:solidFill>
                  <a:schemeClr val="tx1"/>
                </a:solidFill>
                <a:latin typeface="Arial" pitchFamily="34" charset="0"/>
              </a:rPr>
              <a:pPr/>
              <a:t>10</a:t>
            </a:fld>
            <a:endParaRPr lang="en-US" altLang="en-US" sz="12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>
              <a:lnSpc>
                <a:spcPct val="110000"/>
              </a:lnSpc>
            </a:pPr>
            <a:endParaRPr lang="en-US" altLang="en-US" dirty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fld id="{89945A52-7F1F-437B-96D4-51368FA6E79E}" type="slidenum">
              <a:rPr lang="en-US" altLang="en-US" sz="1200" smtClean="0">
                <a:solidFill>
                  <a:schemeClr val="tx1"/>
                </a:solidFill>
                <a:latin typeface="Arial" pitchFamily="34" charset="0"/>
              </a:rPr>
              <a:pPr/>
              <a:t>11</a:t>
            </a:fld>
            <a:endParaRPr lang="en-US" altLang="en-US" sz="12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fld id="{B09DDF76-BE11-477D-961C-F0C6493FE003}" type="slidenum">
              <a:rPr lang="en-US" altLang="en-US" sz="1200" smtClean="0">
                <a:solidFill>
                  <a:schemeClr val="tx1"/>
                </a:solidFill>
                <a:latin typeface="Arial" pitchFamily="34" charset="0"/>
              </a:rPr>
              <a:pPr/>
              <a:t>12</a:t>
            </a:fld>
            <a:endParaRPr lang="en-US" altLang="en-US" sz="12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fld id="{B80D47A2-E990-47C3-B75E-986C81BF3874}" type="slidenum">
              <a:rPr lang="en-US" altLang="en-US" sz="1200" smtClean="0">
                <a:solidFill>
                  <a:schemeClr val="tx1"/>
                </a:solidFill>
                <a:latin typeface="Arial" pitchFamily="34" charset="0"/>
              </a:rPr>
              <a:pPr/>
              <a:t>13</a:t>
            </a:fld>
            <a:endParaRPr lang="en-US" altLang="en-US" sz="12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fld id="{F5DF5339-57E3-420B-912F-30C61710D6D5}" type="slidenum">
              <a:rPr lang="en-US" altLang="en-US" sz="1200" smtClean="0">
                <a:solidFill>
                  <a:schemeClr val="tx1"/>
                </a:solidFill>
                <a:latin typeface="Arial" pitchFamily="34" charset="0"/>
              </a:rPr>
              <a:pPr/>
              <a:t>14</a:t>
            </a:fld>
            <a:endParaRPr lang="en-US" altLang="en-US" sz="12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30000"/>
              </a:lnSpc>
              <a:spcBef>
                <a:spcPct val="20000"/>
              </a:spcBef>
            </a:pPr>
            <a:endParaRPr lang="en-US" altLang="en-US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fld id="{86022AE6-76F9-40A6-A048-63FC59F5873C}" type="slidenum">
              <a:rPr lang="en-US" altLang="en-US" sz="1200" smtClean="0">
                <a:solidFill>
                  <a:schemeClr val="tx1"/>
                </a:solidFill>
                <a:latin typeface="Arial" pitchFamily="34" charset="0"/>
              </a:rPr>
              <a:pPr/>
              <a:t>15</a:t>
            </a:fld>
            <a:endParaRPr lang="en-US" altLang="en-US" sz="12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fld id="{74AA459A-2C12-48C0-8C23-E8AB50670A84}" type="slidenum">
              <a:rPr lang="en-US" altLang="en-US" sz="1200" smtClean="0">
                <a:solidFill>
                  <a:schemeClr val="tx1"/>
                </a:solidFill>
                <a:latin typeface="Arial" pitchFamily="34" charset="0"/>
              </a:rPr>
              <a:pPr/>
              <a:t>16</a:t>
            </a:fld>
            <a:endParaRPr lang="en-US" altLang="en-US" sz="12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fld id="{BE010ED6-B3D0-4A2E-875D-A41526A16A34}" type="slidenum">
              <a:rPr lang="en-US" altLang="en-US" sz="1200" smtClean="0">
                <a:solidFill>
                  <a:schemeClr val="tx1"/>
                </a:solidFill>
                <a:latin typeface="Arial" pitchFamily="34" charset="0"/>
              </a:rPr>
              <a:pPr/>
              <a:t>17</a:t>
            </a:fld>
            <a:endParaRPr lang="en-US" altLang="en-US" sz="12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fld id="{94DF518B-2A79-468E-AE68-9C8E9F04D2B2}" type="slidenum">
              <a:rPr lang="en-US" altLang="en-US" sz="1200" smtClean="0">
                <a:solidFill>
                  <a:schemeClr val="tx1"/>
                </a:solidFill>
                <a:latin typeface="Arial" pitchFamily="34" charset="0"/>
              </a:rPr>
              <a:pPr/>
              <a:t>18</a:t>
            </a:fld>
            <a:endParaRPr lang="en-US" altLang="en-US" sz="12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fld id="{8D8E03FB-D5E7-4D46-B9C7-DEDFC28FB404}" type="slidenum">
              <a:rPr lang="en-US" altLang="en-US" sz="1200" smtClean="0">
                <a:solidFill>
                  <a:schemeClr val="tx1"/>
                </a:solidFill>
                <a:latin typeface="Arial" pitchFamily="34" charset="0"/>
              </a:rPr>
              <a:pPr/>
              <a:t>19</a:t>
            </a:fld>
            <a:endParaRPr lang="en-US" altLang="en-US" sz="12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fld id="{F054B5D9-80E1-4576-824D-B5836B42D440}" type="slidenum">
              <a:rPr lang="en-US" altLang="en-US" sz="1200" smtClean="0">
                <a:solidFill>
                  <a:schemeClr val="tx1"/>
                </a:solidFill>
                <a:latin typeface="Arial" pitchFamily="34" charset="0"/>
              </a:rPr>
              <a:pPr/>
              <a:t>2</a:t>
            </a:fld>
            <a:endParaRPr lang="en-US" altLang="en-US" sz="12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algn="r"/>
            <a:fld id="{1A66B556-FAA3-4831-844D-ADD060A6DF56}" type="slidenum">
              <a:rPr lang="en-US" altLang="en-US" sz="1200"/>
              <a:pPr algn="r"/>
              <a:t>20</a:t>
            </a:fld>
            <a:endParaRPr lang="en-US" altLang="en-US" sz="120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fld id="{B7C05EF8-4821-43E7-92A3-CAEA7D8D9001}" type="slidenum">
              <a:rPr lang="en-US" altLang="en-US" sz="1200" smtClean="0">
                <a:solidFill>
                  <a:schemeClr val="tx1"/>
                </a:solidFill>
                <a:latin typeface="Arial" pitchFamily="34" charset="0"/>
              </a:rPr>
              <a:pPr/>
              <a:t>21</a:t>
            </a:fld>
            <a:endParaRPr lang="en-US" altLang="en-US" sz="12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fld id="{4068F0EF-CB47-4986-B393-69A80100F505}" type="slidenum">
              <a:rPr lang="en-US" altLang="en-US" sz="1200" smtClean="0">
                <a:solidFill>
                  <a:schemeClr val="tx1"/>
                </a:solidFill>
                <a:latin typeface="Arial" pitchFamily="34" charset="0"/>
              </a:rPr>
              <a:pPr/>
              <a:t>22</a:t>
            </a:fld>
            <a:endParaRPr lang="en-US" altLang="en-US" sz="12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fld id="{D1341158-5564-45C7-9FB2-F8E6301ADE23}" type="slidenum">
              <a:rPr lang="en-US" altLang="en-US" sz="1200" smtClean="0">
                <a:solidFill>
                  <a:schemeClr val="tx1"/>
                </a:solidFill>
                <a:latin typeface="Arial" pitchFamily="34" charset="0"/>
              </a:rPr>
              <a:pPr/>
              <a:t>23</a:t>
            </a:fld>
            <a:endParaRPr lang="en-US" altLang="en-US" sz="12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fld id="{84477273-78C4-4A25-95C4-B4E0439EFEF8}" type="slidenum">
              <a:rPr lang="en-US" altLang="en-US" sz="1200" smtClean="0">
                <a:solidFill>
                  <a:schemeClr val="tx1"/>
                </a:solidFill>
                <a:latin typeface="Arial" pitchFamily="34" charset="0"/>
              </a:rPr>
              <a:pPr/>
              <a:t>24</a:t>
            </a:fld>
            <a:endParaRPr lang="en-US" altLang="en-US" sz="12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fld id="{05D865AB-4600-493F-9736-B9938167027C}" type="slidenum">
              <a:rPr lang="en-US" altLang="en-US" sz="1200" smtClean="0">
                <a:solidFill>
                  <a:schemeClr val="tx1"/>
                </a:solidFill>
                <a:latin typeface="Arial" pitchFamily="34" charset="0"/>
              </a:rPr>
              <a:pPr/>
              <a:t>25</a:t>
            </a:fld>
            <a:endParaRPr lang="en-US" altLang="en-US" sz="12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fld id="{283B0EA5-D672-47E4-89D5-7CF7494161BA}" type="slidenum">
              <a:rPr lang="en-US" altLang="en-US" sz="1200" smtClean="0">
                <a:solidFill>
                  <a:schemeClr val="tx1"/>
                </a:solidFill>
                <a:latin typeface="Arial" pitchFamily="34" charset="0"/>
              </a:rPr>
              <a:pPr/>
              <a:t>26</a:t>
            </a:fld>
            <a:endParaRPr lang="en-US" altLang="en-US" sz="12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fld id="{43EF0561-36A4-45A8-9C1E-7C0F12993811}" type="slidenum">
              <a:rPr lang="en-US" altLang="en-US" sz="1200" smtClean="0">
                <a:solidFill>
                  <a:schemeClr val="tx1"/>
                </a:solidFill>
                <a:latin typeface="Arial" pitchFamily="34" charset="0"/>
              </a:rPr>
              <a:pPr/>
              <a:t>27</a:t>
            </a:fld>
            <a:endParaRPr lang="en-US" altLang="en-US" sz="12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fld id="{1A52E55F-04EE-414F-B644-ECDDAD7ACB26}" type="slidenum">
              <a:rPr lang="en-US" altLang="en-US" sz="1200" smtClean="0">
                <a:solidFill>
                  <a:schemeClr val="tx1"/>
                </a:solidFill>
                <a:latin typeface="Arial" pitchFamily="34" charset="0"/>
              </a:rPr>
              <a:pPr/>
              <a:t>28</a:t>
            </a:fld>
            <a:endParaRPr lang="en-US" altLang="en-US" sz="12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fld id="{DFF41E56-979B-4E1A-873E-7152368EDC61}" type="slidenum">
              <a:rPr lang="en-US" altLang="en-US" sz="1200" smtClean="0">
                <a:solidFill>
                  <a:schemeClr val="tx1"/>
                </a:solidFill>
                <a:latin typeface="Arial" pitchFamily="34" charset="0"/>
              </a:rPr>
              <a:pPr/>
              <a:t>29</a:t>
            </a:fld>
            <a:endParaRPr lang="en-US" altLang="en-US" sz="12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fld id="{961FDC4C-54AE-4469-8D0D-EAC26057FD6C}" type="slidenum">
              <a:rPr lang="en-US" altLang="en-US" sz="1200" smtClean="0">
                <a:solidFill>
                  <a:schemeClr val="tx1"/>
                </a:solidFill>
                <a:latin typeface="Arial" pitchFamily="34" charset="0"/>
              </a:rPr>
              <a:pPr/>
              <a:t>3</a:t>
            </a:fld>
            <a:endParaRPr lang="en-US" altLang="en-US" sz="12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fld id="{7FDA709B-4168-44B8-9688-21A90851E60F}" type="slidenum">
              <a:rPr lang="en-US" altLang="en-US" sz="1200" smtClean="0">
                <a:solidFill>
                  <a:schemeClr val="tx1"/>
                </a:solidFill>
                <a:latin typeface="Arial" pitchFamily="34" charset="0"/>
              </a:rPr>
              <a:pPr/>
              <a:t>30</a:t>
            </a:fld>
            <a:endParaRPr lang="en-US" altLang="en-US" sz="12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fld id="{BF37C8D6-FB84-4496-9376-E748CF41CDE3}" type="slidenum">
              <a:rPr lang="en-US" altLang="en-US" sz="1200" smtClean="0">
                <a:solidFill>
                  <a:schemeClr val="tx1"/>
                </a:solidFill>
                <a:latin typeface="Arial" pitchFamily="34" charset="0"/>
              </a:rPr>
              <a:pPr/>
              <a:t>31</a:t>
            </a:fld>
            <a:endParaRPr lang="en-US" altLang="en-US" sz="12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fld id="{BF3A5CB4-1836-42D0-AD88-1F4F78098844}" type="slidenum">
              <a:rPr lang="en-US" altLang="en-US" sz="1200" smtClean="0">
                <a:solidFill>
                  <a:schemeClr val="tx1"/>
                </a:solidFill>
                <a:latin typeface="Arial" pitchFamily="34" charset="0"/>
              </a:rPr>
              <a:pPr/>
              <a:t>32</a:t>
            </a:fld>
            <a:endParaRPr lang="en-US" altLang="en-US" sz="12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fld id="{885D05D7-E307-4BB7-A45A-EA61D8AA9D3E}" type="slidenum">
              <a:rPr lang="en-US" altLang="en-US" sz="1200" smtClean="0">
                <a:solidFill>
                  <a:schemeClr val="tx1"/>
                </a:solidFill>
                <a:latin typeface="Arial" pitchFamily="34" charset="0"/>
              </a:rPr>
              <a:pPr/>
              <a:t>33</a:t>
            </a:fld>
            <a:endParaRPr lang="en-US" altLang="en-US" sz="12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/>
          </a:p>
        </p:txBody>
      </p:sp>
      <p:sp>
        <p:nvSpPr>
          <p:cNvPr id="8294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algn="r"/>
            <a:fld id="{4229E3C8-EED8-4E79-9705-B619943F092D}" type="slidenum">
              <a:rPr lang="en-US" altLang="en-US" sz="1200"/>
              <a:pPr algn="r"/>
              <a:t>34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fld id="{DC8650E0-F8E5-484B-B4D3-9C169D140D44}" type="slidenum">
              <a:rPr lang="en-US" altLang="en-US" sz="1200" smtClean="0">
                <a:solidFill>
                  <a:schemeClr val="tx1"/>
                </a:solidFill>
                <a:latin typeface="Arial" pitchFamily="34" charset="0"/>
              </a:rPr>
              <a:pPr/>
              <a:t>35</a:t>
            </a:fld>
            <a:endParaRPr lang="en-US" altLang="en-US" sz="12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fld id="{AC065783-73DD-4406-A8E9-D2D3FA24B281}" type="slidenum">
              <a:rPr lang="en-US" altLang="en-US" sz="1200" smtClean="0">
                <a:solidFill>
                  <a:schemeClr val="tx1"/>
                </a:solidFill>
                <a:latin typeface="Arial" pitchFamily="34" charset="0"/>
              </a:rPr>
              <a:pPr/>
              <a:t>36</a:t>
            </a:fld>
            <a:endParaRPr lang="en-US" altLang="en-US" sz="12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fld id="{DF088C18-50BD-46BF-BCF7-85B163B5BCFE}" type="slidenum">
              <a:rPr lang="en-US" altLang="en-US" sz="1200" smtClean="0">
                <a:solidFill>
                  <a:schemeClr val="tx1"/>
                </a:solidFill>
                <a:latin typeface="Arial" pitchFamily="34" charset="0"/>
              </a:rPr>
              <a:pPr/>
              <a:t>37</a:t>
            </a:fld>
            <a:endParaRPr lang="en-US" altLang="en-US" sz="12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fld id="{8140D2F2-B8A7-4485-B2FB-7DE0E9A269B7}" type="slidenum">
              <a:rPr lang="en-US" altLang="en-US" sz="1200" smtClean="0">
                <a:solidFill>
                  <a:schemeClr val="tx1"/>
                </a:solidFill>
                <a:latin typeface="Arial" pitchFamily="34" charset="0"/>
              </a:rPr>
              <a:pPr/>
              <a:t>38</a:t>
            </a:fld>
            <a:endParaRPr lang="en-US" altLang="en-US" sz="12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8"/>
          <p:cNvSpPr txBox="1">
            <a:spLocks noGrp="1" noChangeArrowheads="1"/>
          </p:cNvSpPr>
          <p:nvPr/>
        </p:nvSpPr>
        <p:spPr bwMode="auto">
          <a:xfrm>
            <a:off x="3886200" y="8686800"/>
            <a:ext cx="2968625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SzPct val="45000"/>
            </a:pPr>
            <a:fld id="{B1350126-FBB9-46E7-A3C1-40E6C0A161CA}" type="slidenum">
              <a:rPr lang="en-US" altLang="en-US">
                <a:solidFill>
                  <a:srgbClr val="000000"/>
                </a:solidFill>
                <a:latin typeface="Times New Roman" pitchFamily="18" charset="0"/>
              </a:rPr>
              <a:pPr algn="r" eaLnBrk="1" hangingPunct="1">
                <a:spcBef>
                  <a:spcPct val="0"/>
                </a:spcBef>
                <a:buSzPct val="45000"/>
              </a:pPr>
              <a:t>39</a:t>
            </a:fld>
            <a:endParaRPr lang="en-US" altLang="en-US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7347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solidFill>
            <a:srgbClr val="FFFFFF"/>
          </a:solidFill>
          <a:ln/>
        </p:spPr>
      </p:sp>
      <p:sp>
        <p:nvSpPr>
          <p:cNvPr id="57348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7613" cy="4113213"/>
          </a:xfrm>
          <a:ln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fld id="{7E407558-C119-44B5-B8B3-C6A5BF8EB6E6}" type="slidenum">
              <a:rPr lang="en-US" altLang="en-US" sz="1200" smtClean="0">
                <a:solidFill>
                  <a:schemeClr val="tx1"/>
                </a:solidFill>
                <a:latin typeface="Arial" pitchFamily="34" charset="0"/>
              </a:rPr>
              <a:pPr/>
              <a:t>4</a:t>
            </a:fld>
            <a:endParaRPr lang="en-US" altLang="en-US" sz="12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90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890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fld id="{889DCE30-0CB2-4DC4-94F5-51361327BDD7}" type="slidenum">
              <a:rPr lang="en-US" altLang="en-US" sz="1200" smtClean="0">
                <a:solidFill>
                  <a:schemeClr val="tx1"/>
                </a:solidFill>
                <a:latin typeface="Arial" pitchFamily="34" charset="0"/>
              </a:rPr>
              <a:pPr/>
              <a:t>40</a:t>
            </a:fld>
            <a:endParaRPr lang="en-US" altLang="en-US" sz="12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01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901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fld id="{E0E87A36-4EBA-46DA-9F01-D9F2EB3508BA}" type="slidenum">
              <a:rPr lang="en-US" altLang="en-US" sz="1200" smtClean="0">
                <a:solidFill>
                  <a:schemeClr val="tx1"/>
                </a:solidFill>
                <a:latin typeface="Arial" pitchFamily="34" charset="0"/>
              </a:rPr>
              <a:pPr/>
              <a:t>41</a:t>
            </a:fld>
            <a:endParaRPr lang="en-US" altLang="en-US" sz="12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fld id="{67996572-3DFB-4A2E-8B6B-414AAF5B2904}" type="slidenum">
              <a:rPr lang="en-US" altLang="en-US" sz="1200" smtClean="0">
                <a:solidFill>
                  <a:schemeClr val="tx1"/>
                </a:solidFill>
                <a:latin typeface="Arial" pitchFamily="34" charset="0"/>
              </a:rPr>
              <a:pPr/>
              <a:t>42</a:t>
            </a:fld>
            <a:endParaRPr lang="en-US" altLang="en-US" sz="12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31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931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fld id="{B19F1431-739A-448C-92E3-EE8346DFE335}" type="slidenum">
              <a:rPr lang="en-US" altLang="en-US" sz="1200" smtClean="0">
                <a:solidFill>
                  <a:schemeClr val="tx1"/>
                </a:solidFill>
                <a:latin typeface="Arial" pitchFamily="34" charset="0"/>
              </a:rPr>
              <a:pPr/>
              <a:t>44</a:t>
            </a:fld>
            <a:endParaRPr lang="en-US" altLang="en-US" sz="12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942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fld id="{0C22E090-F346-45DA-82B7-12EF3051AD06}" type="slidenum">
              <a:rPr lang="en-US" altLang="en-US" sz="1200" smtClean="0">
                <a:solidFill>
                  <a:schemeClr val="tx1"/>
                </a:solidFill>
                <a:latin typeface="Arial" pitchFamily="34" charset="0"/>
              </a:rPr>
              <a:pPr/>
              <a:t>45</a:t>
            </a:fld>
            <a:endParaRPr lang="en-US" altLang="en-US" sz="12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fld id="{CF15279C-B417-4C4F-A631-3F8A36712656}" type="slidenum">
              <a:rPr lang="en-US" altLang="en-US" sz="1200" smtClean="0">
                <a:solidFill>
                  <a:schemeClr val="tx1"/>
                </a:solidFill>
                <a:latin typeface="Arial" pitchFamily="34" charset="0"/>
              </a:rPr>
              <a:pPr/>
              <a:t>5</a:t>
            </a:fld>
            <a:endParaRPr lang="en-US" altLang="en-US" sz="12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fld id="{83B04AF8-795D-4C1F-815C-BA6CAEC5EF50}" type="slidenum">
              <a:rPr lang="en-US" altLang="en-US" sz="1200" smtClean="0">
                <a:solidFill>
                  <a:schemeClr val="tx1"/>
                </a:solidFill>
                <a:latin typeface="Arial" pitchFamily="34" charset="0"/>
              </a:rPr>
              <a:pPr/>
              <a:t>6</a:t>
            </a:fld>
            <a:endParaRPr lang="en-US" altLang="en-US" sz="12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fld id="{D1B0EAD5-F1DB-4FBE-BF0F-1DE0FFA16B35}" type="slidenum">
              <a:rPr lang="en-US" altLang="en-US" sz="1200" smtClean="0">
                <a:solidFill>
                  <a:schemeClr val="tx1"/>
                </a:solidFill>
                <a:latin typeface="Arial" pitchFamily="34" charset="0"/>
              </a:rPr>
              <a:pPr/>
              <a:t>7</a:t>
            </a:fld>
            <a:endParaRPr lang="en-US" altLang="en-US" sz="12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fld id="{8957777E-44FD-48E7-BB17-DAE259A01DF5}" type="slidenum">
              <a:rPr lang="en-US" altLang="en-US" sz="1200" smtClean="0">
                <a:solidFill>
                  <a:schemeClr val="tx1"/>
                </a:solidFill>
                <a:latin typeface="Arial" pitchFamily="34" charset="0"/>
              </a:rPr>
              <a:pPr/>
              <a:t>8</a:t>
            </a:fld>
            <a:endParaRPr lang="en-US" altLang="en-US" sz="12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68263">
              <a:lnSpc>
                <a:spcPct val="100000"/>
              </a:lnSpc>
              <a:spcAft>
                <a:spcPts val="1200"/>
              </a:spcAft>
            </a:pPr>
            <a:endParaRPr lang="en-US" altLang="en-US" dirty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fld id="{418934E0-5F62-4C08-A632-3D5322B37F17}" type="slidenum">
              <a:rPr lang="en-US" altLang="en-US" sz="1200" smtClean="0">
                <a:solidFill>
                  <a:schemeClr val="tx1"/>
                </a:solidFill>
                <a:latin typeface="Arial" pitchFamily="34" charset="0"/>
              </a:rPr>
              <a:pPr/>
              <a:t>9</a:t>
            </a:fld>
            <a:endParaRPr lang="en-US" altLang="en-US" sz="12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23527" y="1772816"/>
            <a:ext cx="8568953" cy="108012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323527" y="3573016"/>
            <a:ext cx="8568953" cy="1608584"/>
          </a:xfr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rgbClr val="00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3074" name="Picture 2" descr="\\iaea.org\Secretariat\MTCD\PublishingCurrent\2017\IAEA\17-42841_LOGO_IAEA_update\Design\Presentation_IAEA\IAEA_Logo_E_horizontal_Blue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369" y="247450"/>
            <a:ext cx="2520280" cy="555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5110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586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 bwMode="gray">
          <a:xfrm>
            <a:off x="0" y="1000125"/>
            <a:ext cx="9144000" cy="17716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2797175"/>
            <a:ext cx="9144000" cy="1727200"/>
          </a:xfrm>
        </p:spPr>
        <p:txBody>
          <a:bodyPr anchor="ctr" anchorCtr="1"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GB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2446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101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282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1983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787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742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499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4103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24743"/>
            <a:ext cx="5486400" cy="360283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650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 flipH="1" flipV="1">
            <a:off x="0" y="5301208"/>
            <a:ext cx="6372200" cy="1556792"/>
          </a:xfrm>
          <a:prstGeom prst="rect">
            <a:avLst/>
          </a:prstGeom>
          <a:gradFill flip="none" rotWithShape="1">
            <a:gsLst>
              <a:gs pos="48000">
                <a:schemeClr val="bg1"/>
              </a:gs>
              <a:gs pos="0">
                <a:schemeClr val="accent6"/>
              </a:gs>
            </a:gsLst>
            <a:lin ang="6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9143999" cy="2132856"/>
          </a:xfrm>
          <a:prstGeom prst="rect">
            <a:avLst/>
          </a:prstGeom>
          <a:gradFill flip="none" rotWithShape="1">
            <a:gsLst>
              <a:gs pos="56000">
                <a:schemeClr val="bg1"/>
              </a:gs>
              <a:gs pos="0">
                <a:schemeClr val="accent6"/>
              </a:gs>
            </a:gsLst>
            <a:lin ang="6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7524328" y="6482725"/>
            <a:ext cx="935460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5868144" y="6482725"/>
            <a:ext cx="1616025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10" name="Rectangle 7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472488" y="6482725"/>
            <a:ext cx="509587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519" y="116632"/>
            <a:ext cx="8060511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20" y="1160782"/>
            <a:ext cx="8712968" cy="53219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026" name="Picture 2" descr="\\iaea.org\Secretariat\MTCD\PublishingCurrent\2017\IAEA\17-42841_LOGO_IAEA_update\Design\Presentation_IAEA\IAEA_Logo_SHORT_vertical_white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031" y="180054"/>
            <a:ext cx="592928" cy="728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D19C68B-1D44-42DE-B834-346A16229DB3}"/>
              </a:ext>
            </a:extLst>
          </p:cNvPr>
          <p:cNvSpPr/>
          <p:nvPr userDrawn="1"/>
        </p:nvSpPr>
        <p:spPr>
          <a:xfrm>
            <a:off x="258411" y="6540207"/>
            <a:ext cx="79959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2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L07 Chest CT: Key Aspects</a:t>
            </a:r>
          </a:p>
        </p:txBody>
      </p:sp>
    </p:spTree>
    <p:extLst>
      <p:ext uri="{BB962C8B-B14F-4D97-AF65-F5344CB8AC3E}">
        <p14:creationId xmlns:p14="http://schemas.microsoft.com/office/powerpoint/2010/main" val="1586449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2" r:id="rId1"/>
    <p:sldLayoutId id="2147483873" r:id="rId2"/>
    <p:sldLayoutId id="2147483874" r:id="rId3"/>
    <p:sldLayoutId id="2147483875" r:id="rId4"/>
    <p:sldLayoutId id="2147483876" r:id="rId5"/>
    <p:sldLayoutId id="2147483877" r:id="rId6"/>
    <p:sldLayoutId id="2147483878" r:id="rId7"/>
    <p:sldLayoutId id="2147483879" r:id="rId8"/>
    <p:sldLayoutId id="2147483880" r:id="rId9"/>
    <p:sldLayoutId id="2147483881" r:id="rId10"/>
    <p:sldLayoutId id="2147483882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rgbClr val="0070C0"/>
          </a:solidFill>
          <a:latin typeface="Arial 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rgbClr val="000000"/>
          </a:solidFill>
          <a:latin typeface="Arial 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rgbClr val="000000"/>
          </a:solidFill>
          <a:latin typeface="Arial 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rgbClr val="000000"/>
          </a:solidFill>
          <a:latin typeface="Arial 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rgbClr val="000000"/>
          </a:solidFill>
          <a:latin typeface="Arial 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rgbClr val="000000"/>
          </a:solidFill>
          <a:latin typeface="Arial 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32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1.e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jronline.org/content/vol181/issue2/images/large/08_Letters_01A.jpeg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hyperlink" Target="http://www.ajronline.org/content/vol181/issue2/images/large/08_Letters_01B.jpeg" TargetMode="External"/><Relationship Id="rId4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4.jpeg"/><Relationship Id="rId7" Type="http://schemas.openxmlformats.org/officeDocument/2006/relationships/image" Target="../media/image43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3" Type="http://schemas.openxmlformats.org/officeDocument/2006/relationships/image" Target="../media/image61.jpeg"/><Relationship Id="rId7" Type="http://schemas.openxmlformats.org/officeDocument/2006/relationships/image" Target="../media/image65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10" Type="http://schemas.openxmlformats.org/officeDocument/2006/relationships/image" Target="../media/image68.jpeg"/><Relationship Id="rId4" Type="http://schemas.openxmlformats.org/officeDocument/2006/relationships/image" Target="../media/image62.jpeg"/><Relationship Id="rId9" Type="http://schemas.openxmlformats.org/officeDocument/2006/relationships/image" Target="../media/image67.jpe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jpeg"/><Relationship Id="rId3" Type="http://schemas.openxmlformats.org/officeDocument/2006/relationships/image" Target="../media/image69.jpeg"/><Relationship Id="rId7" Type="http://schemas.openxmlformats.org/officeDocument/2006/relationships/image" Target="../media/image73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jpeg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jpeg"/><Relationship Id="rId3" Type="http://schemas.openxmlformats.org/officeDocument/2006/relationships/image" Target="../media/image75.jpeg"/><Relationship Id="rId7" Type="http://schemas.openxmlformats.org/officeDocument/2006/relationships/image" Target="../media/image79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jpeg"/><Relationship Id="rId5" Type="http://schemas.openxmlformats.org/officeDocument/2006/relationships/image" Target="../media/image77.jpeg"/><Relationship Id="rId4" Type="http://schemas.openxmlformats.org/officeDocument/2006/relationships/image" Target="../media/image76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GB" altLang="en-US" sz="3200" b="0" dirty="0">
                <a:ea typeface="Arial Unicode MS" pitchFamily="34" charset="-128"/>
              </a:rPr>
              <a:t>L07</a:t>
            </a:r>
          </a:p>
          <a:p>
            <a:pPr algn="ctr"/>
            <a:r>
              <a:rPr lang="en-GB" altLang="en-US" sz="3200" b="0" dirty="0">
                <a:ea typeface="Arial Unicode MS" pitchFamily="34" charset="-128"/>
              </a:rPr>
              <a:t>Chest CT: Key Aspects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C28513-0D66-4E07-A959-E448A0FC954A}"/>
              </a:ext>
            </a:extLst>
          </p:cNvPr>
          <p:cNvSpPr txBox="1"/>
          <p:nvPr/>
        </p:nvSpPr>
        <p:spPr>
          <a:xfrm>
            <a:off x="2300140" y="6042581"/>
            <a:ext cx="48925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Material of the e-learning program</a:t>
            </a:r>
          </a:p>
          <a:p>
            <a:pPr algn="ctr"/>
            <a:r>
              <a:rPr lang="en-US" sz="18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IAEA, 2017</a:t>
            </a: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6FA1D883-86F6-45EB-9360-1FBED2F5C7C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4269" y="1332578"/>
            <a:ext cx="8955464" cy="1422871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GB" dirty="0">
                <a:solidFill>
                  <a:srgbClr val="0070C0"/>
                </a:solidFill>
              </a:rPr>
              <a:t>Radiation Dose Management in </a:t>
            </a:r>
            <a:br>
              <a:rPr lang="en-GB" dirty="0">
                <a:solidFill>
                  <a:srgbClr val="0070C0"/>
                </a:solidFill>
              </a:rPr>
            </a:br>
            <a:r>
              <a:rPr lang="en-GB" dirty="0">
                <a:solidFill>
                  <a:srgbClr val="0070C0"/>
                </a:solidFill>
              </a:rPr>
              <a:t>Computed Tomography</a:t>
            </a:r>
          </a:p>
        </p:txBody>
      </p:sp>
    </p:spTree>
    <p:extLst>
      <p:ext uri="{BB962C8B-B14F-4D97-AF65-F5344CB8AC3E}">
        <p14:creationId xmlns:p14="http://schemas.microsoft.com/office/powerpoint/2010/main" val="24705636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Chest CT protocols: Good Points</a:t>
            </a:r>
            <a:endParaRPr lang="en-GB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266" name="Rectangle 3"/>
          <p:cNvSpPr>
            <a:spLocks noGrp="1" noChangeArrowheads="1"/>
          </p:cNvSpPr>
          <p:nvPr>
            <p:ph idx="1"/>
          </p:nvPr>
        </p:nvSpPr>
        <p:spPr>
          <a:xfrm>
            <a:off x="275431" y="1295400"/>
            <a:ext cx="8593137" cy="4800600"/>
          </a:xfr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alt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Pitch for chest CT</a:t>
            </a:r>
          </a:p>
          <a:p>
            <a:pPr>
              <a:spcAft>
                <a:spcPts val="600"/>
              </a:spcAft>
            </a:pPr>
            <a:r>
              <a:rPr lang="en-US" altLang="en-US" sz="21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Non-overlapping pitch should be preferred to minimize scan duration and motion artifacts</a:t>
            </a:r>
          </a:p>
          <a:p>
            <a:pPr lvl="2">
              <a:spcAft>
                <a:spcPts val="1200"/>
              </a:spcAft>
            </a:pPr>
            <a:r>
              <a:rPr lang="en-US" altLang="en-US" sz="19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Generally pitch for chest CT should be ≥ 1:1 </a:t>
            </a:r>
          </a:p>
          <a:p>
            <a:pPr>
              <a:spcAft>
                <a:spcPts val="600"/>
              </a:spcAft>
            </a:pPr>
            <a:r>
              <a:rPr lang="en-US" altLang="en-US" sz="21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Number of scan series for chest CT</a:t>
            </a:r>
          </a:p>
          <a:p>
            <a:pPr lvl="2">
              <a:spcAft>
                <a:spcPts val="0"/>
              </a:spcAft>
            </a:pPr>
            <a:r>
              <a:rPr lang="en-US" altLang="en-US" sz="19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Generally a single acquired series is enough for chest CT</a:t>
            </a:r>
          </a:p>
          <a:p>
            <a:pPr lvl="2">
              <a:spcAft>
                <a:spcPts val="0"/>
              </a:spcAft>
            </a:pPr>
            <a:r>
              <a:rPr lang="en-US" altLang="en-US" sz="19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Don’t acquire routine pre-contrast prior to post-contrast </a:t>
            </a:r>
          </a:p>
          <a:p>
            <a:pPr lvl="2">
              <a:spcAft>
                <a:spcPts val="1200"/>
              </a:spcAft>
            </a:pPr>
            <a:r>
              <a:rPr lang="en-US" altLang="en-US" sz="19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Diffuse lung Ds: Dose should not be multiple folds higher</a:t>
            </a:r>
          </a:p>
          <a:p>
            <a:pPr>
              <a:spcAft>
                <a:spcPts val="600"/>
              </a:spcAft>
            </a:pPr>
            <a:r>
              <a:rPr lang="en-US" altLang="en-US" sz="21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Scan length: Restricted to what is needed</a:t>
            </a:r>
          </a:p>
          <a:p>
            <a:pPr lvl="2">
              <a:spcAft>
                <a:spcPts val="0"/>
              </a:spcAft>
            </a:pPr>
            <a:r>
              <a:rPr lang="en-US" altLang="en-US" sz="19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Routine chest: Lung apex to Adrenal glands</a:t>
            </a:r>
          </a:p>
          <a:p>
            <a:pPr lvl="2">
              <a:spcAft>
                <a:spcPts val="0"/>
              </a:spcAft>
            </a:pPr>
            <a:r>
              <a:rPr lang="en-US" altLang="en-US" sz="19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Lung nodule follow up, Pulmonary embolism, and lung cancer screening: Lung Bases to Apex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Chest CT protocols: Good Points</a:t>
            </a:r>
            <a:endParaRPr lang="en-GB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>
          <a:xfrm>
            <a:off x="251519" y="1295400"/>
            <a:ext cx="8593137" cy="5257800"/>
          </a:xfr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Aft>
                <a:spcPts val="6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Beam collimation:</a:t>
            </a:r>
          </a:p>
          <a:p>
            <a:pPr lvl="1">
              <a:spcAft>
                <a:spcPts val="600"/>
              </a:spcAft>
            </a:pPr>
            <a:r>
              <a:rPr lang="en-US" altLang="en-US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Wider beam collimation for most routine CT: 		        More efficient (esp. &lt; 64 slice)</a:t>
            </a:r>
          </a:p>
          <a:p>
            <a:pPr lvl="1">
              <a:spcAft>
                <a:spcPts val="600"/>
              </a:spcAft>
            </a:pPr>
            <a:r>
              <a:rPr lang="en-US" altLang="en-US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For variable detector array systems: Choice depends on need for specific slice thickness</a:t>
            </a:r>
          </a:p>
          <a:p>
            <a:pPr lvl="2"/>
            <a:r>
              <a:rPr lang="en-US" altLang="en-US" sz="1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Ex: 16 * 0.75 mm if &lt; 1 mm slice are required</a:t>
            </a:r>
          </a:p>
          <a:p>
            <a:pPr lvl="2">
              <a:spcAft>
                <a:spcPts val="1200"/>
              </a:spcAft>
            </a:pPr>
            <a:r>
              <a:rPr lang="en-US" altLang="en-US" sz="1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Ex: 16 * 1.5 mm when &gt; 1.5 mm slices required</a:t>
            </a:r>
          </a:p>
          <a:p>
            <a:pPr>
              <a:spcAft>
                <a:spcPts val="12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Gantry rotation speed: </a:t>
            </a:r>
          </a:p>
          <a:p>
            <a:pPr lvl="1">
              <a:spcAft>
                <a:spcPts val="1200"/>
              </a:spcAft>
            </a:pPr>
            <a:r>
              <a:rPr lang="en-US" altLang="en-US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Fast to minimize motion artifacts (0.4 - 0.5 s)</a:t>
            </a:r>
          </a:p>
          <a:p>
            <a:pPr>
              <a:spcAft>
                <a:spcPts val="6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Reconstruction kernels:</a:t>
            </a:r>
          </a:p>
          <a:p>
            <a:pPr lvl="1"/>
            <a:r>
              <a:rPr lang="en-US" altLang="en-US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Standard or detail: thinner slices (cardiac CT or CTA) or lower dose</a:t>
            </a:r>
          </a:p>
          <a:p>
            <a:pPr lvl="1"/>
            <a:r>
              <a:rPr lang="en-US" altLang="en-US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Sharper: Bones and lungs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Indication Driven CT Protocols </a:t>
            </a:r>
          </a:p>
        </p:txBody>
      </p:sp>
      <p:graphicFrame>
        <p:nvGraphicFramePr>
          <p:cNvPr id="375985" name="Group 17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2194364"/>
              </p:ext>
            </p:extLst>
          </p:nvPr>
        </p:nvGraphicFramePr>
        <p:xfrm>
          <a:off x="418592" y="1219200"/>
          <a:ext cx="8060511" cy="4873566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18601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580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23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303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Protocol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9245" marR="79245" marT="41106" marB="41106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Clinical Reasons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9245" marR="79245" marT="41106" marB="41106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Specific instructions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9245" marR="79245" marT="41106" marB="41106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48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Routine chest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with IV contrast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9245" marR="79245" marT="41106" marB="41106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Masses, infections, trauma to lungs, </a:t>
                      </a:r>
                      <a:r>
                        <a:rPr kumimoji="0" lang="en-US" sz="1600" u="none" strike="noStrike" cap="none" normalizeH="0" baseline="0" dirty="0" err="1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mediastinum</a:t>
                      </a: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, &amp; pleura 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9245" marR="79245" marT="41106" marB="41106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No pre-contrast images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9245" marR="79245" marT="41106" marB="41106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48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Routine chest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without contrast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9245" marR="79245" marT="41106" marB="41106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Elevated creatinine for above,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Follow-up nodule in </a:t>
                      </a:r>
                      <a:r>
                        <a:rPr kumimoji="0" lang="en-US" sz="1600" u="none" strike="noStrike" cap="none" normalizeH="0" baseline="0" dirty="0" err="1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pt</a:t>
                      </a:r>
                      <a:r>
                        <a:rPr kumimoji="0" lang="ja-JP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’</a:t>
                      </a:r>
                      <a:r>
                        <a:rPr kumimoji="0" lang="en-US" altLang="ja-JP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 with CA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9245" marR="79245" marT="41106" marB="41106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No post-contrast images 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9245" marR="79245" marT="41106" marB="41106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48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Lung nodule follow up 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9245" marR="79245" marT="41106" marB="41106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Follow up nodule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without known malignancy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9245" marR="79245" marT="41106" marB="41106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Do not cover adrenals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9245" marR="79245" marT="41106" marB="41106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208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Diffuse lung disease protocol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9245" marR="79245" marT="41106" marB="41106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For diffuse lung diseases e.g. </a:t>
                      </a:r>
                      <a:r>
                        <a:rPr kumimoji="0" lang="en-US" sz="1600" u="none" strike="noStrike" cap="none" normalizeH="0" baseline="0" dirty="0" err="1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Sarcoid</a:t>
                      </a: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, </a:t>
                      </a:r>
                      <a:r>
                        <a:rPr kumimoji="0" lang="en-US" sz="1600" u="none" strike="noStrike" cap="none" normalizeH="0" baseline="0" dirty="0" err="1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bronchiolitis</a:t>
                      </a: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en-US" sz="1600" u="none" strike="noStrike" cap="none" normalizeH="0" baseline="0" dirty="0" err="1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obliterans</a:t>
                      </a: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, ILD, pulmonary fibrosis,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9245" marR="79245" marT="41106" marB="41106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Helical: inspiration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Axial: Expiratory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Axial: Prone images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9245" marR="79245" marT="41106" marB="41106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248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Pulmonary Embolism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9245" marR="79245" marT="41106" marB="41106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Suspected or known pulmonary embolism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9245" marR="79245" marT="41106" marB="41106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Do not cover adrenals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Scan from lung bases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9245" marR="79245" marT="41106" marB="41106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224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Tracheal protocol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9245" marR="79245" marT="41106" marB="41106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err="1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Tracheobronchomalacia</a:t>
                      </a:r>
                      <a:endParaRPr kumimoji="0" lang="en-US" sz="160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Tracheal </a:t>
                      </a:r>
                      <a:r>
                        <a:rPr kumimoji="0" lang="en-US" sz="1600" u="none" strike="noStrike" cap="none" normalizeH="0" baseline="0" dirty="0" err="1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stenosis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9245" marR="79245" marT="41106" marB="41106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Lower dose Inspiratory &amp; expiratory images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9245" marR="79245" marT="41106" marB="41106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1219200"/>
            <a:ext cx="9144000" cy="5338762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4338" name="Rectangle 2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Know thy scanner</a:t>
            </a:r>
          </a:p>
        </p:txBody>
      </p:sp>
      <p:pic>
        <p:nvPicPr>
          <p:cNvPr id="14339" name="Picture 3" descr="ANd9GcSa5fvNzlvGZWq2L9mX0ij8DO5PD4tp7ffBsULhqd08geIF46yjacHO-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71650"/>
            <a:ext cx="81915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 descr="ANd9GcSjRLeI2QZNIJUfVou8Wq69qQHqxdGSlFeC1N3fofJC_zWYkx_MpThKr1Y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75" y="1905000"/>
            <a:ext cx="122872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5" descr="ANd9GcRZRvYkdWWF_40k4Ja9AJhA-wZ0L5JhkSzK4g1zCvb7ohxKeyyJVwjwr5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25" y="1676400"/>
            <a:ext cx="600075" cy="811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6" descr="ANd9GcRNQG2q0iRM5aAIWeBK07Nz2Ba1iP43xvMHx3hWVaSh2q6lxrmECR6HBe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1905000"/>
            <a:ext cx="103822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7" descr="ANd9GcQSEWPx24jm_CIUGk1abs9XJR2TmEYbzx90tBXz62n9j-jWBgJI1TcEya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981200"/>
            <a:ext cx="10287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8" descr="ANd9GcTX-TON7bVNkUoUaq63yAhh36JgCNQoMYiniKfh2Me77h6hxTCO27TGmAA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150" y="1752600"/>
            <a:ext cx="1238250" cy="811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5" name="Picture 9" descr="ANd9GcRi1hP-DlzxX59kC2yPl51NIBxasmC4F94FPaUDeHR5y1X6Ixfw8Ftmz0I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276600"/>
            <a:ext cx="9144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6" name="Picture 10" descr="ANd9GcTv-5Idn70yJMJCx5wklNH6zK9o0aK3DaHWxANcaAN8U54ar_WrzKzpyw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352800"/>
            <a:ext cx="962025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7" name="Picture 11" descr="ANd9GcRA9g9eDlL7XT1nHXQwwanuNMoMbxVy6jwYsI6VluyL9zQZS_mOHXjvUdkX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200400"/>
            <a:ext cx="125730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8" name="Picture 12" descr="ANd9GcRElbpiR0ZKKan_3FSKxPNN1jDy7hIXeJ1gq_zrAXgrpgE-n9kYN43oWxz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200400"/>
            <a:ext cx="142875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9" name="Picture 13" descr="ANd9GcSdxD4L-zhJkSCH2bf8Lu3O71LTxcmZW1ZKqPmXoi6pJ2HNGXsNEIiBCGU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3124200"/>
            <a:ext cx="8572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0" name="Picture 14" descr="ANd9GcQN8CakCpfWDTI9fX0wZHcF6JpjF5gKvmpYyuigK7BmSchz_misTFF91dc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648200"/>
            <a:ext cx="2438400" cy="190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51" name="Line 15"/>
          <p:cNvSpPr>
            <a:spLocks noChangeShapeType="1"/>
          </p:cNvSpPr>
          <p:nvPr/>
        </p:nvSpPr>
        <p:spPr bwMode="auto">
          <a:xfrm>
            <a:off x="152400" y="2895600"/>
            <a:ext cx="8839200" cy="0"/>
          </a:xfrm>
          <a:prstGeom prst="line">
            <a:avLst/>
          </a:prstGeom>
          <a:noFill/>
          <a:ln w="730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52" name="Line 16"/>
          <p:cNvSpPr>
            <a:spLocks noChangeShapeType="1"/>
          </p:cNvSpPr>
          <p:nvPr/>
        </p:nvSpPr>
        <p:spPr bwMode="auto">
          <a:xfrm>
            <a:off x="152400" y="4419600"/>
            <a:ext cx="8839200" cy="0"/>
          </a:xfrm>
          <a:prstGeom prst="line">
            <a:avLst/>
          </a:prstGeom>
          <a:noFill/>
          <a:ln w="7302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53" name="Line 17"/>
          <p:cNvSpPr>
            <a:spLocks noChangeShapeType="1"/>
          </p:cNvSpPr>
          <p:nvPr/>
        </p:nvSpPr>
        <p:spPr bwMode="auto">
          <a:xfrm flipV="1">
            <a:off x="2971800" y="4805362"/>
            <a:ext cx="1219200" cy="762000"/>
          </a:xfrm>
          <a:prstGeom prst="line">
            <a:avLst/>
          </a:prstGeom>
          <a:noFill/>
          <a:ln w="28575">
            <a:solidFill>
              <a:srgbClr val="FF5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54" name="Line 18"/>
          <p:cNvSpPr>
            <a:spLocks noChangeShapeType="1"/>
          </p:cNvSpPr>
          <p:nvPr/>
        </p:nvSpPr>
        <p:spPr bwMode="auto">
          <a:xfrm flipV="1">
            <a:off x="2590800" y="5305455"/>
            <a:ext cx="1981200" cy="490507"/>
          </a:xfrm>
          <a:prstGeom prst="line">
            <a:avLst/>
          </a:prstGeom>
          <a:noFill/>
          <a:ln w="28575">
            <a:solidFill>
              <a:srgbClr val="FF5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55" name="Line 19"/>
          <p:cNvSpPr>
            <a:spLocks noChangeShapeType="1"/>
          </p:cNvSpPr>
          <p:nvPr/>
        </p:nvSpPr>
        <p:spPr bwMode="auto">
          <a:xfrm flipV="1">
            <a:off x="2743199" y="5819745"/>
            <a:ext cx="2322153" cy="204817"/>
          </a:xfrm>
          <a:prstGeom prst="line">
            <a:avLst/>
          </a:prstGeom>
          <a:noFill/>
          <a:ln w="28575">
            <a:solidFill>
              <a:srgbClr val="FF5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56" name="Line 20"/>
          <p:cNvSpPr>
            <a:spLocks noChangeShapeType="1"/>
          </p:cNvSpPr>
          <p:nvPr/>
        </p:nvSpPr>
        <p:spPr bwMode="auto">
          <a:xfrm>
            <a:off x="2667000" y="6176962"/>
            <a:ext cx="2447925" cy="145256"/>
          </a:xfrm>
          <a:prstGeom prst="line">
            <a:avLst/>
          </a:prstGeom>
          <a:noFill/>
          <a:ln w="28575">
            <a:solidFill>
              <a:srgbClr val="FF5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57" name="Text Box 21"/>
          <p:cNvSpPr txBox="1">
            <a:spLocks noChangeArrowheads="1"/>
          </p:cNvSpPr>
          <p:nvPr/>
        </p:nvSpPr>
        <p:spPr bwMode="auto">
          <a:xfrm>
            <a:off x="4351696" y="4495800"/>
            <a:ext cx="71365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AEC</a:t>
            </a:r>
          </a:p>
        </p:txBody>
      </p:sp>
      <p:sp>
        <p:nvSpPr>
          <p:cNvPr id="14358" name="Text Box 22"/>
          <p:cNvSpPr txBox="1">
            <a:spLocks noChangeArrowheads="1"/>
          </p:cNvSpPr>
          <p:nvPr/>
        </p:nvSpPr>
        <p:spPr bwMode="auto">
          <a:xfrm>
            <a:off x="4768310" y="5029200"/>
            <a:ext cx="336181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KV settings and techniques </a:t>
            </a:r>
          </a:p>
        </p:txBody>
      </p:sp>
      <p:sp>
        <p:nvSpPr>
          <p:cNvPr id="14359" name="Text Box 23"/>
          <p:cNvSpPr txBox="1">
            <a:spLocks noChangeArrowheads="1"/>
          </p:cNvSpPr>
          <p:nvPr/>
        </p:nvSpPr>
        <p:spPr bwMode="auto">
          <a:xfrm>
            <a:off x="5182310" y="5619690"/>
            <a:ext cx="277511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Iterative reconstruction</a:t>
            </a:r>
          </a:p>
        </p:txBody>
      </p:sp>
      <p:sp>
        <p:nvSpPr>
          <p:cNvPr id="14360" name="Text Box 24"/>
          <p:cNvSpPr txBox="1">
            <a:spLocks noChangeArrowheads="1"/>
          </p:cNvSpPr>
          <p:nvPr/>
        </p:nvSpPr>
        <p:spPr bwMode="auto">
          <a:xfrm>
            <a:off x="5352623" y="6091237"/>
            <a:ext cx="317426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Other tips and techniques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295400"/>
            <a:ext cx="9144000" cy="5289444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5362" name="Picture 5"/>
          <p:cNvPicPr>
            <a:picLocks noChangeAspect="1" noChangeArrowheads="1"/>
          </p:cNvPicPr>
          <p:nvPr/>
        </p:nvPicPr>
        <p:blipFill>
          <a:blip r:embed="rId3" cstate="print">
            <a:lum bright="-18000" contrast="-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880" b="34091"/>
          <a:stretch>
            <a:fillRect/>
          </a:stretch>
        </p:blipFill>
        <p:spPr bwMode="auto">
          <a:xfrm>
            <a:off x="462170" y="1354137"/>
            <a:ext cx="4038600" cy="420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401" name="Rectangle 48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Search for the Optimal Blend:</a:t>
            </a:r>
            <a:b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 Magic Protocols? </a:t>
            </a:r>
          </a:p>
        </p:txBody>
      </p:sp>
      <p:graphicFrame>
        <p:nvGraphicFramePr>
          <p:cNvPr id="16433" name="Group 4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9387866"/>
              </p:ext>
            </p:extLst>
          </p:nvPr>
        </p:nvGraphicFramePr>
        <p:xfrm>
          <a:off x="457200" y="1897146"/>
          <a:ext cx="5560444" cy="455072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270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333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685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100" b="1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Parameter</a:t>
                      </a:r>
                      <a:endParaRPr kumimoji="0" lang="en-US" sz="2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4230" marR="94230" marT="43620" marB="436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100" b="1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Value</a:t>
                      </a:r>
                      <a:endParaRPr kumimoji="0" lang="en-US" sz="2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4230" marR="94230" marT="43620" marB="436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872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>
                          <a:ln>
                            <a:noFill/>
                          </a:ln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Scanner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4230" marR="94230" marT="43620" marB="436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E8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Magique</a:t>
                      </a: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kumimoji="0" lang="en-US" sz="16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Optimale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4230" marR="94230" marT="43620" marB="436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E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872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>
                          <a:ln>
                            <a:noFill/>
                          </a:ln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Profile 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4230" marR="94230" marT="43620" marB="436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1024 Stealth mode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4230" marR="94230" marT="43620" marB="436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872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>
                          <a:ln>
                            <a:noFill/>
                          </a:ln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KV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4230" marR="94230" marT="43620" marB="436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E8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Scanner determined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4230" marR="94230" marT="43620" marB="436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E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872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>
                          <a:ln>
                            <a:noFill/>
                          </a:ln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mA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4230" marR="94230" marT="43620" marB="436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Scanner determined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4230" marR="94230" marT="43620" marB="436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872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>
                          <a:ln>
                            <a:noFill/>
                          </a:ln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Rotation time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4230" marR="94230" marT="43620" marB="436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E8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Scanner determined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4230" marR="94230" marT="43620" marB="436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E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872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>
                          <a:ln>
                            <a:noFill/>
                          </a:ln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Slice thickness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4230" marR="94230" marT="43620" marB="436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>
                          <a:ln>
                            <a:noFill/>
                          </a:ln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0.1 mm, and 5 mm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4230" marR="94230" marT="43620" marB="436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62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>
                          <a:ln>
                            <a:noFill/>
                          </a:ln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Reconstruction kernel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4230" marR="94230" marT="43620" marB="436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E8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Blend Edge sharp, substance soft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4230" marR="94230" marT="43620" marB="436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E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921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>
                          <a:ln>
                            <a:noFill/>
                          </a:ln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Recon Technique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4230" marR="94230" marT="43620" marB="436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>
                          <a:ln>
                            <a:noFill/>
                          </a:ln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MRT (magical recon technique)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4230" marR="94230" marT="43620" marB="436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148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CTDI </a:t>
                      </a:r>
                      <a:r>
                        <a:rPr kumimoji="0" lang="en-US" sz="1600" b="1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vol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4230" marR="94230" marT="43620" marB="436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E8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0.1 </a:t>
                      </a:r>
                      <a:r>
                        <a:rPr kumimoji="0" lang="en-US" sz="1600" b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mGy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4230" marR="94230" marT="43620" marB="436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E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921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DLP 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4230" marR="94230" marT="43620" marB="436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6.0 </a:t>
                      </a:r>
                      <a:r>
                        <a:rPr kumimoji="0" lang="en-US" sz="1600" b="1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mGy.cm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4230" marR="94230" marT="43620" marB="4362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5402" name="Picture 3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8874" y="4419600"/>
            <a:ext cx="2597926" cy="2028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Localizer Radiograph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67436" y="1219200"/>
            <a:ext cx="3875964" cy="5410200"/>
            <a:chOff x="0" y="457200"/>
            <a:chExt cx="4343400" cy="6062663"/>
          </a:xfrm>
        </p:grpSpPr>
        <p:grpSp>
          <p:nvGrpSpPr>
            <p:cNvPr id="3" name="Group 2"/>
            <p:cNvGrpSpPr/>
            <p:nvPr/>
          </p:nvGrpSpPr>
          <p:grpSpPr>
            <a:xfrm>
              <a:off x="0" y="457200"/>
              <a:ext cx="4343400" cy="6062663"/>
              <a:chOff x="0" y="457200"/>
              <a:chExt cx="4343400" cy="6062663"/>
            </a:xfrm>
          </p:grpSpPr>
          <p:pic>
            <p:nvPicPr>
              <p:cNvPr id="16386" name="Picture 8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77272" r="37749"/>
              <a:stretch>
                <a:fillRect/>
              </a:stretch>
            </p:blipFill>
            <p:spPr bwMode="auto">
              <a:xfrm>
                <a:off x="0" y="4800600"/>
                <a:ext cx="4038600" cy="1719263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6388" name="Picture 7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457200"/>
                <a:ext cx="4343400" cy="4319588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6389" name="Rectangle 9"/>
            <p:cNvSpPr>
              <a:spLocks noChangeArrowheads="1"/>
            </p:cNvSpPr>
            <p:nvPr/>
          </p:nvSpPr>
          <p:spPr bwMode="auto">
            <a:xfrm>
              <a:off x="0" y="2057400"/>
              <a:ext cx="3352800" cy="457200"/>
            </a:xfrm>
            <a:prstGeom prst="rect">
              <a:avLst/>
            </a:prstGeom>
            <a:solidFill>
              <a:srgbClr val="FF0000">
                <a:alpha val="47842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>
                <a:latin typeface="Times New Roman" pitchFamily="18" charset="0"/>
              </a:endParaRPr>
            </a:p>
          </p:txBody>
        </p:sp>
      </p:grpSp>
      <p:sp>
        <p:nvSpPr>
          <p:cNvPr id="16392" name="Rectangle 3"/>
          <p:cNvSpPr txBox="1">
            <a:spLocks noChangeArrowheads="1"/>
          </p:cNvSpPr>
          <p:nvPr/>
        </p:nvSpPr>
        <p:spPr bwMode="auto">
          <a:xfrm>
            <a:off x="1524000" y="3320195"/>
            <a:ext cx="7162800" cy="262340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/>
          <a:lstStyle>
            <a:lvl1pPr marL="342900" indent="-342900" algn="l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57350" indent="-285750" algn="l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lnSpc>
                <a:spcPct val="130000"/>
              </a:lnSpc>
              <a:buFontTx/>
              <a:buNone/>
            </a:pPr>
            <a:r>
              <a:rPr lang="en-US" altLang="en-US" sz="2000" dirty="0">
                <a:solidFill>
                  <a:schemeClr val="bg2">
                    <a:lumMod val="1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Remember good “centering” = good AEC and quality </a:t>
            </a:r>
          </a:p>
          <a:p>
            <a:pPr>
              <a:lnSpc>
                <a:spcPct val="130000"/>
              </a:lnSpc>
              <a:buFontTx/>
              <a:buNone/>
            </a:pPr>
            <a:r>
              <a:rPr lang="en-US" altLang="en-US" sz="2000" dirty="0">
                <a:solidFill>
                  <a:schemeClr val="bg2">
                    <a:lumMod val="1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Reduce dose for localizer radiograph</a:t>
            </a:r>
            <a:endParaRPr lang="en-US" altLang="en-US" sz="1800" dirty="0">
              <a:solidFill>
                <a:schemeClr val="bg2">
                  <a:lumMod val="10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1">
              <a:lnSpc>
                <a:spcPct val="130000"/>
              </a:lnSpc>
            </a:pPr>
            <a:r>
              <a:rPr lang="en-US" altLang="en-US" sz="1800" dirty="0">
                <a:solidFill>
                  <a:schemeClr val="bg2">
                    <a:lumMod val="1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Two localizers are better than one for good centering</a:t>
            </a:r>
          </a:p>
          <a:p>
            <a:pPr lvl="1">
              <a:lnSpc>
                <a:spcPct val="130000"/>
              </a:lnSpc>
            </a:pPr>
            <a:r>
              <a:rPr lang="en-US" altLang="en-US" sz="1800" dirty="0">
                <a:solidFill>
                  <a:schemeClr val="bg2">
                    <a:lumMod val="1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Considerable variation between how different vendors use these for AEC: Some use both localizers and others use the last one 					</a:t>
            </a:r>
          </a:p>
          <a:p>
            <a:pPr lvl="3" algn="ctr">
              <a:buFontTx/>
              <a:buNone/>
            </a:pPr>
            <a:r>
              <a:rPr lang="en-US" altLang="en-US" sz="2400" dirty="0">
                <a:solidFill>
                  <a:schemeClr val="bg2">
                    <a:lumMod val="1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       </a:t>
            </a:r>
            <a:endParaRPr lang="en-US" altLang="en-US" sz="1800" dirty="0">
              <a:solidFill>
                <a:schemeClr val="bg2">
                  <a:lumMod val="10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6" name="Rectangle 17"/>
          <p:cNvSpPr>
            <a:spLocks noGrp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Dose Reduction with Axial Mode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idx="1"/>
          </p:nvPr>
        </p:nvSpPr>
        <p:spPr>
          <a:xfrm>
            <a:off x="385790" y="1184533"/>
            <a:ext cx="8593137" cy="4572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After lesion localization, reduce dose for CT guided </a:t>
            </a:r>
            <a:r>
              <a:rPr lang="en-US" altLang="en-US" sz="24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Bx</a:t>
            </a:r>
            <a:r>
              <a:rPr lang="en-US" alt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</a:p>
          <a:p>
            <a:pPr lvl="1" eaLnBrk="1" hangingPunct="1"/>
            <a:r>
              <a:rPr lang="en-US" altLang="en-US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Axial acquisitions</a:t>
            </a:r>
          </a:p>
          <a:p>
            <a:pPr lvl="1" eaLnBrk="1" hangingPunct="1"/>
            <a:r>
              <a:rPr lang="en-US" altLang="en-US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Reduce scan length and mA &amp;/or kV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0" y="2819400"/>
            <a:ext cx="9144000" cy="3689131"/>
            <a:chOff x="342900" y="2743200"/>
            <a:chExt cx="8584223" cy="4114800"/>
          </a:xfrm>
          <a:solidFill>
            <a:srgbClr val="000000"/>
          </a:solidFill>
        </p:grpSpPr>
        <p:sp>
          <p:nvSpPr>
            <p:cNvPr id="10" name="Rectangle 9"/>
            <p:cNvSpPr/>
            <p:nvPr/>
          </p:nvSpPr>
          <p:spPr>
            <a:xfrm>
              <a:off x="342900" y="2743200"/>
              <a:ext cx="8584223" cy="4114800"/>
            </a:xfrm>
            <a:prstGeom prst="rect">
              <a:avLst/>
            </a:prstGeom>
            <a:grp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Picture 5" descr="ctbx dose sd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5000" y="3062689"/>
              <a:ext cx="2445499" cy="3744671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  <a:miter lim="800000"/>
              <a:headEnd/>
              <a:tailEnd/>
            </a:ln>
          </p:spPr>
        </p:pic>
        <p:pic>
          <p:nvPicPr>
            <p:cNvPr id="12" name="Picture 4" descr="ctbx dose ld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5439" y="3089255"/>
              <a:ext cx="3014076" cy="3715464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  <a:miter lim="800000"/>
              <a:headEnd/>
              <a:tailEnd/>
            </a:ln>
          </p:spPr>
        </p:pic>
      </p:grpSp>
      <p:sp>
        <p:nvSpPr>
          <p:cNvPr id="17414" name="Text Box 12"/>
          <p:cNvSpPr txBox="1">
            <a:spLocks noChangeArrowheads="1"/>
          </p:cNvSpPr>
          <p:nvPr/>
        </p:nvSpPr>
        <p:spPr bwMode="auto">
          <a:xfrm>
            <a:off x="467956" y="2905783"/>
            <a:ext cx="3538148" cy="40011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Initial helical to localize lesion</a:t>
            </a:r>
          </a:p>
        </p:txBody>
      </p:sp>
      <p:sp>
        <p:nvSpPr>
          <p:cNvPr id="17415" name="Text Box 13"/>
          <p:cNvSpPr txBox="1">
            <a:spLocks noChangeArrowheads="1"/>
          </p:cNvSpPr>
          <p:nvPr/>
        </p:nvSpPr>
        <p:spPr bwMode="auto">
          <a:xfrm>
            <a:off x="4508315" y="2881832"/>
            <a:ext cx="4483126" cy="40011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000" dirty="0" err="1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Bx</a:t>
            </a:r>
            <a:r>
              <a:rPr lang="en-US" altLang="en-US" sz="2000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needle localization with axial mode</a:t>
            </a:r>
          </a:p>
        </p:txBody>
      </p:sp>
      <p:sp>
        <p:nvSpPr>
          <p:cNvPr id="17413" name="Text Box 10"/>
          <p:cNvSpPr txBox="1">
            <a:spLocks noChangeArrowheads="1"/>
          </p:cNvSpPr>
          <p:nvPr/>
        </p:nvSpPr>
        <p:spPr bwMode="auto">
          <a:xfrm>
            <a:off x="7744195" y="5535304"/>
            <a:ext cx="1374775" cy="92333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Axial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100 kV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40 </a:t>
            </a:r>
            <a:r>
              <a:rPr lang="en-US" altLang="en-US" sz="1800" dirty="0" err="1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mAs</a:t>
            </a:r>
            <a:endParaRPr lang="en-US" altLang="en-US" sz="1800" dirty="0">
              <a:solidFill>
                <a:srgbClr val="00206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7417" name="Text Box 10"/>
          <p:cNvSpPr txBox="1">
            <a:spLocks noChangeArrowheads="1"/>
          </p:cNvSpPr>
          <p:nvPr/>
        </p:nvSpPr>
        <p:spPr bwMode="auto">
          <a:xfrm>
            <a:off x="146183" y="5498673"/>
            <a:ext cx="1371600" cy="92333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Helical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120 kV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250 </a:t>
            </a:r>
            <a:r>
              <a:rPr lang="en-US" altLang="en-US" sz="1800" dirty="0" err="1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mAs</a:t>
            </a:r>
            <a:endParaRPr lang="en-US" altLang="en-US" sz="1800" dirty="0">
              <a:solidFill>
                <a:srgbClr val="00206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Table 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0321079"/>
              </p:ext>
            </p:extLst>
          </p:nvPr>
        </p:nvGraphicFramePr>
        <p:xfrm>
          <a:off x="152400" y="1404198"/>
          <a:ext cx="3053624" cy="5149002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tableStyleId>{E929F9F4-4A8F-4326-A1B4-22849713DDAB}</a:tableStyleId>
              </a:tblPr>
              <a:tblGrid>
                <a:gridCol w="15453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82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6888">
                <a:tc>
                  <a:txBody>
                    <a:bodyPr/>
                    <a:lstStyle/>
                    <a:p>
                      <a:r>
                        <a:rPr lang="en-US" sz="1300" dirty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Scan parameters</a:t>
                      </a:r>
                    </a:p>
                  </a:txBody>
                  <a:tcPr marL="68683" marR="68683" marT="33221" marB="33221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Values</a:t>
                      </a:r>
                    </a:p>
                  </a:txBody>
                  <a:tcPr marL="68683" marR="68683" marT="33221" marB="33221"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2372">
                <a:tc>
                  <a:txBody>
                    <a:bodyPr/>
                    <a:lstStyle/>
                    <a:p>
                      <a:r>
                        <a:rPr lang="en-US" sz="1300" dirty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Scan coverage</a:t>
                      </a:r>
                    </a:p>
                  </a:txBody>
                  <a:tcPr marL="68683" marR="68683" marT="33221" marB="33221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Apices</a:t>
                      </a:r>
                      <a:r>
                        <a:rPr lang="en-US" sz="1300" baseline="0" dirty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to adrenals</a:t>
                      </a:r>
                      <a:endParaRPr lang="en-US" sz="13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683" marR="68683" marT="33221" marB="33221"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5112">
                <a:tc>
                  <a:txBody>
                    <a:bodyPr/>
                    <a:lstStyle/>
                    <a:p>
                      <a:r>
                        <a:rPr lang="en-US" sz="2600" dirty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Mode</a:t>
                      </a:r>
                    </a:p>
                  </a:txBody>
                  <a:tcPr marL="68683" marR="68683" marT="33221" marB="33221">
                    <a:cell3D prstMaterial="dkEdge">
                      <a:bevel/>
                      <a:lightRig rig="flood" dir="t"/>
                    </a:cell3D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Helical</a:t>
                      </a:r>
                    </a:p>
                  </a:txBody>
                  <a:tcPr marL="68683" marR="68683" marT="33221" marB="33221">
                    <a:cell3D prstMaterial="dkEdge">
                      <a:bevel/>
                      <a:lightRig rig="flood" dir="t"/>
                    </a:cell3D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0266">
                <a:tc>
                  <a:txBody>
                    <a:bodyPr/>
                    <a:lstStyle/>
                    <a:p>
                      <a:r>
                        <a:rPr lang="en-US" sz="1300" dirty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Time</a:t>
                      </a:r>
                    </a:p>
                  </a:txBody>
                  <a:tcPr marL="68683" marR="68683" marT="33221" marB="33221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0.5</a:t>
                      </a:r>
                      <a:r>
                        <a:rPr lang="en-US" sz="1300" baseline="0" dirty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second</a:t>
                      </a:r>
                      <a:endParaRPr lang="en-US" sz="13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683" marR="68683" marT="33221" marB="33221"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6888">
                <a:tc>
                  <a:txBody>
                    <a:bodyPr/>
                    <a:lstStyle/>
                    <a:p>
                      <a:r>
                        <a:rPr lang="en-US" sz="1300" dirty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Recon. thickness</a:t>
                      </a:r>
                    </a:p>
                  </a:txBody>
                  <a:tcPr marL="68683" marR="68683" marT="33221" marB="33221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2.5 mm</a:t>
                      </a:r>
                    </a:p>
                  </a:txBody>
                  <a:tcPr marL="68683" marR="68683" marT="33221" marB="33221"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2372">
                <a:tc>
                  <a:txBody>
                    <a:bodyPr/>
                    <a:lstStyle/>
                    <a:p>
                      <a:r>
                        <a:rPr lang="en-US" sz="1300" dirty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Detector</a:t>
                      </a:r>
                      <a:r>
                        <a:rPr lang="en-US" sz="1300" baseline="0" dirty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collimation</a:t>
                      </a:r>
                      <a:endParaRPr lang="en-US" sz="13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683" marR="68683" marT="33221" marB="33221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64*0.625</a:t>
                      </a:r>
                      <a:r>
                        <a:rPr lang="en-US" sz="1300" baseline="0" dirty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mm</a:t>
                      </a:r>
                      <a:endParaRPr lang="en-US" sz="13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683" marR="68683" marT="33221" marB="33221"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6888">
                <a:tc>
                  <a:txBody>
                    <a:bodyPr/>
                    <a:lstStyle/>
                    <a:p>
                      <a:r>
                        <a:rPr lang="en-US" sz="1300" dirty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Pitch</a:t>
                      </a:r>
                    </a:p>
                  </a:txBody>
                  <a:tcPr marL="68683" marR="68683" marT="33221" marB="33221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0.984:1</a:t>
                      </a:r>
                    </a:p>
                  </a:txBody>
                  <a:tcPr marL="68683" marR="68683" marT="33221" marB="33221"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6888">
                <a:tc>
                  <a:txBody>
                    <a:bodyPr/>
                    <a:lstStyle/>
                    <a:p>
                      <a:r>
                        <a:rPr lang="en-US" sz="1300" dirty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Speed</a:t>
                      </a:r>
                    </a:p>
                  </a:txBody>
                  <a:tcPr marL="68683" marR="68683" marT="33221" marB="33221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40 mm/rotation</a:t>
                      </a:r>
                    </a:p>
                  </a:txBody>
                  <a:tcPr marL="68683" marR="68683" marT="33221" marB="33221"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6888">
                <a:tc>
                  <a:txBody>
                    <a:bodyPr/>
                    <a:lstStyle/>
                    <a:p>
                      <a:r>
                        <a:rPr lang="en-US" sz="1300" dirty="0" err="1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KVp</a:t>
                      </a:r>
                      <a:endParaRPr lang="en-US" sz="13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683" marR="68683" marT="33221" marB="33221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120 </a:t>
                      </a:r>
                    </a:p>
                  </a:txBody>
                  <a:tcPr marL="68683" marR="68683" marT="33221" marB="33221"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6888">
                <a:tc>
                  <a:txBody>
                    <a:bodyPr/>
                    <a:lstStyle/>
                    <a:p>
                      <a:r>
                        <a:rPr lang="en-US" sz="1300" dirty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Recon. kernel</a:t>
                      </a:r>
                    </a:p>
                  </a:txBody>
                  <a:tcPr marL="68683" marR="68683" marT="33221" marB="33221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FBP</a:t>
                      </a:r>
                      <a:r>
                        <a:rPr lang="en-US" sz="1300" baseline="0" dirty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or h-</a:t>
                      </a:r>
                      <a:r>
                        <a:rPr lang="en-US" sz="1300" dirty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IRT</a:t>
                      </a:r>
                    </a:p>
                  </a:txBody>
                  <a:tcPr marL="68683" marR="68683" marT="33221" marB="33221"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6888">
                <a:tc>
                  <a:txBody>
                    <a:bodyPr/>
                    <a:lstStyle/>
                    <a:p>
                      <a:r>
                        <a:rPr lang="en-US" sz="1300" dirty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Patient</a:t>
                      </a:r>
                      <a:r>
                        <a:rPr lang="en-US" sz="1300" baseline="0" dirty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en-US" sz="1300" dirty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Weight</a:t>
                      </a:r>
                    </a:p>
                  </a:txBody>
                  <a:tcPr marL="68683" marR="68683" marT="33221" marB="33221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AEC settings</a:t>
                      </a:r>
                    </a:p>
                  </a:txBody>
                  <a:tcPr marL="68683" marR="68683" marT="33221" marB="33221"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6888">
                <a:tc>
                  <a:txBody>
                    <a:bodyPr/>
                    <a:lstStyle/>
                    <a:p>
                      <a:r>
                        <a:rPr lang="en-US" sz="1300" dirty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&lt;60 kg</a:t>
                      </a:r>
                    </a:p>
                  </a:txBody>
                  <a:tcPr marL="68683" marR="68683" marT="33221" marB="33221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32 NI (100-200)</a:t>
                      </a:r>
                    </a:p>
                  </a:txBody>
                  <a:tcPr marL="68683" marR="68683" marT="33221" marB="33221"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6888">
                <a:tc>
                  <a:txBody>
                    <a:bodyPr/>
                    <a:lstStyle/>
                    <a:p>
                      <a:r>
                        <a:rPr lang="en-US" sz="1300" dirty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61-90 kg</a:t>
                      </a:r>
                    </a:p>
                  </a:txBody>
                  <a:tcPr marL="68683" marR="68683" marT="33221" marB="33221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35 NI (100-250)</a:t>
                      </a:r>
                    </a:p>
                  </a:txBody>
                  <a:tcPr marL="68683" marR="68683" marT="33221" marB="33221"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6888">
                <a:tc>
                  <a:txBody>
                    <a:bodyPr/>
                    <a:lstStyle/>
                    <a:p>
                      <a:r>
                        <a:rPr lang="en-US" sz="1300" dirty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&gt;91 kg</a:t>
                      </a:r>
                    </a:p>
                  </a:txBody>
                  <a:tcPr marL="68683" marR="68683" marT="33221" marB="33221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38 NI (100-400)</a:t>
                      </a:r>
                    </a:p>
                  </a:txBody>
                  <a:tcPr marL="68683" marR="68683" marT="33221" marB="33221"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63" name="AutoShape 58"/>
          <p:cNvSpPr>
            <a:spLocks noChangeArrowheads="1"/>
          </p:cNvSpPr>
          <p:nvPr/>
        </p:nvSpPr>
        <p:spPr bwMode="auto">
          <a:xfrm>
            <a:off x="152401" y="3232998"/>
            <a:ext cx="3136575" cy="1339002"/>
          </a:xfrm>
          <a:prstGeom prst="wedgeRectCallout">
            <a:avLst>
              <a:gd name="adj1" fmla="val 31789"/>
              <a:gd name="adj2" fmla="val -90927"/>
            </a:avLst>
          </a:prstGeom>
          <a:solidFill>
            <a:schemeClr val="bg1"/>
          </a:solid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l"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4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Helical</a:t>
            </a:r>
            <a:r>
              <a:rPr lang="en-US" sz="1600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: Most chest CT</a:t>
            </a:r>
          </a:p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Axial</a:t>
            </a:r>
            <a:r>
              <a:rPr lang="en-US" sz="1600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: Diffuse lung </a:t>
            </a:r>
            <a:r>
              <a:rPr lang="en-US" sz="1600" dirty="0" err="1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Dz</a:t>
            </a:r>
            <a:endParaRPr lang="en-US" sz="1600" dirty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Prospective EKG triggering</a:t>
            </a:r>
          </a:p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	CT guided biopsy</a:t>
            </a:r>
          </a:p>
        </p:txBody>
      </p:sp>
      <p:sp>
        <p:nvSpPr>
          <p:cNvPr id="35" name="Rectangle 34"/>
          <p:cNvSpPr/>
          <p:nvPr/>
        </p:nvSpPr>
        <p:spPr>
          <a:xfrm>
            <a:off x="3276600" y="2470741"/>
            <a:ext cx="5779134" cy="3289349"/>
          </a:xfrm>
          <a:prstGeom prst="rect">
            <a:avLst/>
          </a:prstGeom>
          <a:solidFill>
            <a:srgbClr val="0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7" name="Picture 3" descr="hrctex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2574" y="4091855"/>
            <a:ext cx="1567223" cy="152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4" descr="hrctins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9977" y="4091855"/>
            <a:ext cx="1567223" cy="1521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5" descr="hrctpron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0560" y="3752086"/>
            <a:ext cx="1480495" cy="1861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6" descr="hrctscoutvol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4551" y="2576670"/>
            <a:ext cx="1469271" cy="1518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7" descr="hrctscoutvol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9923" y="2576670"/>
            <a:ext cx="1469271" cy="1518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8" descr="hrctscoutvol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0507" y="2576670"/>
            <a:ext cx="1469271" cy="1518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Rectangle 9"/>
          <p:cNvSpPr>
            <a:spLocks noChangeArrowheads="1"/>
          </p:cNvSpPr>
          <p:nvPr/>
        </p:nvSpPr>
        <p:spPr bwMode="auto">
          <a:xfrm>
            <a:off x="3619430" y="2674621"/>
            <a:ext cx="1077466" cy="1273368"/>
          </a:xfrm>
          <a:prstGeom prst="rect">
            <a:avLst/>
          </a:prstGeom>
          <a:noFill/>
          <a:ln w="6985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44" name="Line 10"/>
          <p:cNvSpPr>
            <a:spLocks noChangeShapeType="1"/>
          </p:cNvSpPr>
          <p:nvPr/>
        </p:nvSpPr>
        <p:spPr bwMode="auto">
          <a:xfrm>
            <a:off x="5676410" y="2726658"/>
            <a:ext cx="1175417" cy="0"/>
          </a:xfrm>
          <a:prstGeom prst="line">
            <a:avLst/>
          </a:prstGeom>
          <a:noFill/>
          <a:ln w="57150">
            <a:solidFill>
              <a:srgbClr val="00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45" name="Line 11"/>
          <p:cNvSpPr>
            <a:spLocks noChangeShapeType="1"/>
          </p:cNvSpPr>
          <p:nvPr/>
        </p:nvSpPr>
        <p:spPr bwMode="auto">
          <a:xfrm>
            <a:off x="5676410" y="2824609"/>
            <a:ext cx="1175417" cy="0"/>
          </a:xfrm>
          <a:prstGeom prst="line">
            <a:avLst/>
          </a:prstGeom>
          <a:noFill/>
          <a:ln w="57150">
            <a:solidFill>
              <a:srgbClr val="00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46" name="Line 12"/>
          <p:cNvSpPr>
            <a:spLocks noChangeShapeType="1"/>
          </p:cNvSpPr>
          <p:nvPr/>
        </p:nvSpPr>
        <p:spPr bwMode="auto">
          <a:xfrm>
            <a:off x="5676410" y="2922561"/>
            <a:ext cx="1175417" cy="0"/>
          </a:xfrm>
          <a:prstGeom prst="line">
            <a:avLst/>
          </a:prstGeom>
          <a:noFill/>
          <a:ln w="57150">
            <a:solidFill>
              <a:srgbClr val="00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47" name="Line 13"/>
          <p:cNvSpPr>
            <a:spLocks noChangeShapeType="1"/>
          </p:cNvSpPr>
          <p:nvPr/>
        </p:nvSpPr>
        <p:spPr bwMode="auto">
          <a:xfrm>
            <a:off x="5676410" y="3020512"/>
            <a:ext cx="1175417" cy="0"/>
          </a:xfrm>
          <a:prstGeom prst="line">
            <a:avLst/>
          </a:prstGeom>
          <a:noFill/>
          <a:ln w="57150">
            <a:solidFill>
              <a:srgbClr val="00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48" name="Line 14"/>
          <p:cNvSpPr>
            <a:spLocks noChangeShapeType="1"/>
          </p:cNvSpPr>
          <p:nvPr/>
        </p:nvSpPr>
        <p:spPr bwMode="auto">
          <a:xfrm>
            <a:off x="5676410" y="3118464"/>
            <a:ext cx="1175417" cy="0"/>
          </a:xfrm>
          <a:prstGeom prst="line">
            <a:avLst/>
          </a:prstGeom>
          <a:noFill/>
          <a:ln w="57150">
            <a:solidFill>
              <a:srgbClr val="00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49" name="Line 15"/>
          <p:cNvSpPr>
            <a:spLocks noChangeShapeType="1"/>
          </p:cNvSpPr>
          <p:nvPr/>
        </p:nvSpPr>
        <p:spPr bwMode="auto">
          <a:xfrm>
            <a:off x="5676410" y="3216415"/>
            <a:ext cx="1175417" cy="0"/>
          </a:xfrm>
          <a:prstGeom prst="line">
            <a:avLst/>
          </a:prstGeom>
          <a:noFill/>
          <a:ln w="57150">
            <a:solidFill>
              <a:srgbClr val="00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50" name="Line 16"/>
          <p:cNvSpPr>
            <a:spLocks noChangeShapeType="1"/>
          </p:cNvSpPr>
          <p:nvPr/>
        </p:nvSpPr>
        <p:spPr bwMode="auto">
          <a:xfrm>
            <a:off x="5676410" y="3314366"/>
            <a:ext cx="1175417" cy="0"/>
          </a:xfrm>
          <a:prstGeom prst="line">
            <a:avLst/>
          </a:prstGeom>
          <a:noFill/>
          <a:ln w="57150">
            <a:solidFill>
              <a:srgbClr val="00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51" name="Line 17"/>
          <p:cNvSpPr>
            <a:spLocks noChangeShapeType="1"/>
          </p:cNvSpPr>
          <p:nvPr/>
        </p:nvSpPr>
        <p:spPr bwMode="auto">
          <a:xfrm>
            <a:off x="5676410" y="3412318"/>
            <a:ext cx="1175417" cy="0"/>
          </a:xfrm>
          <a:prstGeom prst="line">
            <a:avLst/>
          </a:prstGeom>
          <a:noFill/>
          <a:ln w="57150">
            <a:solidFill>
              <a:srgbClr val="00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52" name="Line 18"/>
          <p:cNvSpPr>
            <a:spLocks noChangeShapeType="1"/>
          </p:cNvSpPr>
          <p:nvPr/>
        </p:nvSpPr>
        <p:spPr bwMode="auto">
          <a:xfrm>
            <a:off x="5676410" y="3510269"/>
            <a:ext cx="1175417" cy="0"/>
          </a:xfrm>
          <a:prstGeom prst="line">
            <a:avLst/>
          </a:prstGeom>
          <a:noFill/>
          <a:ln w="57150">
            <a:solidFill>
              <a:srgbClr val="00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53" name="Line 19"/>
          <p:cNvSpPr>
            <a:spLocks noChangeShapeType="1"/>
          </p:cNvSpPr>
          <p:nvPr/>
        </p:nvSpPr>
        <p:spPr bwMode="auto">
          <a:xfrm>
            <a:off x="7585826" y="3311305"/>
            <a:ext cx="1175417" cy="0"/>
          </a:xfrm>
          <a:prstGeom prst="line">
            <a:avLst/>
          </a:prstGeom>
          <a:noFill/>
          <a:ln w="5715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54" name="Line 20"/>
          <p:cNvSpPr>
            <a:spLocks noChangeShapeType="1"/>
          </p:cNvSpPr>
          <p:nvPr/>
        </p:nvSpPr>
        <p:spPr bwMode="auto">
          <a:xfrm>
            <a:off x="7585826" y="3409256"/>
            <a:ext cx="1175417" cy="0"/>
          </a:xfrm>
          <a:prstGeom prst="line">
            <a:avLst/>
          </a:prstGeom>
          <a:noFill/>
          <a:ln w="5715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55" name="Line 21"/>
          <p:cNvSpPr>
            <a:spLocks noChangeShapeType="1"/>
          </p:cNvSpPr>
          <p:nvPr/>
        </p:nvSpPr>
        <p:spPr bwMode="auto">
          <a:xfrm>
            <a:off x="7585826" y="3507208"/>
            <a:ext cx="1175417" cy="0"/>
          </a:xfrm>
          <a:prstGeom prst="line">
            <a:avLst/>
          </a:prstGeom>
          <a:noFill/>
          <a:ln w="5715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56" name="Line 22"/>
          <p:cNvSpPr>
            <a:spLocks noChangeShapeType="1"/>
          </p:cNvSpPr>
          <p:nvPr/>
        </p:nvSpPr>
        <p:spPr bwMode="auto">
          <a:xfrm>
            <a:off x="7585826" y="3605159"/>
            <a:ext cx="1175417" cy="0"/>
          </a:xfrm>
          <a:prstGeom prst="line">
            <a:avLst/>
          </a:prstGeom>
          <a:noFill/>
          <a:ln w="5715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57" name="Line 23"/>
          <p:cNvSpPr>
            <a:spLocks noChangeShapeType="1"/>
          </p:cNvSpPr>
          <p:nvPr/>
        </p:nvSpPr>
        <p:spPr bwMode="auto">
          <a:xfrm>
            <a:off x="7585826" y="3703111"/>
            <a:ext cx="1175417" cy="0"/>
          </a:xfrm>
          <a:prstGeom prst="line">
            <a:avLst/>
          </a:prstGeom>
          <a:noFill/>
          <a:ln w="5715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58" name="Text Box 24"/>
          <p:cNvSpPr txBox="1">
            <a:spLocks noChangeArrowheads="1"/>
          </p:cNvSpPr>
          <p:nvPr/>
        </p:nvSpPr>
        <p:spPr bwMode="auto">
          <a:xfrm>
            <a:off x="3305540" y="1915180"/>
            <a:ext cx="1705245" cy="523220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en-US" sz="14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Inspiration Helical </a:t>
            </a:r>
          </a:p>
          <a:p>
            <a:pPr eaLnBrk="0" hangingPunct="0">
              <a:defRPr/>
            </a:pPr>
            <a:r>
              <a:rPr lang="en-US" sz="14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DLP= 419 mGy.cm</a:t>
            </a:r>
          </a:p>
        </p:txBody>
      </p:sp>
      <p:sp>
        <p:nvSpPr>
          <p:cNvPr id="59" name="Text Box 25"/>
          <p:cNvSpPr txBox="1">
            <a:spLocks noChangeArrowheads="1"/>
          </p:cNvSpPr>
          <p:nvPr/>
        </p:nvSpPr>
        <p:spPr bwMode="auto">
          <a:xfrm>
            <a:off x="5311104" y="1915180"/>
            <a:ext cx="1710125" cy="523220"/>
          </a:xfrm>
          <a:prstGeom prst="rect">
            <a:avLst/>
          </a:prstGeom>
          <a:solidFill>
            <a:srgbClr val="21351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en-US" sz="14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Expiration </a:t>
            </a:r>
            <a:r>
              <a:rPr lang="en-US" sz="1400" b="1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AXIAL</a:t>
            </a:r>
          </a:p>
          <a:p>
            <a:pPr eaLnBrk="0" hangingPunct="0">
              <a:defRPr/>
            </a:pPr>
            <a:r>
              <a:rPr lang="en-US" sz="14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DLP= 86 mGy.cm</a:t>
            </a:r>
          </a:p>
        </p:txBody>
      </p:sp>
      <p:sp>
        <p:nvSpPr>
          <p:cNvPr id="60" name="Text Box 26"/>
          <p:cNvSpPr txBox="1">
            <a:spLocks noChangeArrowheads="1"/>
          </p:cNvSpPr>
          <p:nvPr/>
        </p:nvSpPr>
        <p:spPr bwMode="auto">
          <a:xfrm>
            <a:off x="7294960" y="1915180"/>
            <a:ext cx="1659195" cy="523220"/>
          </a:xfrm>
          <a:prstGeom prst="rect">
            <a:avLst/>
          </a:prstGeom>
          <a:solidFill>
            <a:srgbClr val="0000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en-US" sz="14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Prone </a:t>
            </a:r>
            <a:r>
              <a:rPr lang="en-US" sz="1400" b="1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Axial</a:t>
            </a:r>
          </a:p>
          <a:p>
            <a:pPr eaLnBrk="0" hangingPunct="0">
              <a:defRPr/>
            </a:pPr>
            <a:r>
              <a:rPr lang="en-US" sz="14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DLP= 43 mGy.cm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7439875" y="6400800"/>
            <a:ext cx="14755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>
                <a:solidFill>
                  <a:schemeClr val="tx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MGH Boston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21D07A9-A1E7-4747-9BE3-6640BA19C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844" y="24519"/>
            <a:ext cx="8206681" cy="1339002"/>
          </a:xfrm>
        </p:spPr>
        <p:txBody>
          <a:bodyPr>
            <a:normAutofit/>
          </a:bodyPr>
          <a:lstStyle/>
          <a:p>
            <a:r>
              <a:rPr lang="en-GB" dirty="0"/>
              <a:t>Good CT: Diffuse lung disease Helical vs Axial Mode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26347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altLang="en-US" kern="12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Scan Length</a:t>
            </a:r>
          </a:p>
        </p:txBody>
      </p:sp>
      <p:pic>
        <p:nvPicPr>
          <p:cNvPr id="19459" name="Picture 8" descr="coronal ches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598" y="1371600"/>
            <a:ext cx="2286000" cy="2304143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9" descr="coronal ches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598" y="3962400"/>
            <a:ext cx="2291645" cy="220980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1" name="Text Box 11"/>
          <p:cNvSpPr txBox="1">
            <a:spLocks noChangeArrowheads="1"/>
          </p:cNvSpPr>
          <p:nvPr/>
        </p:nvSpPr>
        <p:spPr bwMode="auto">
          <a:xfrm>
            <a:off x="3326295" y="1886857"/>
            <a:ext cx="3048000" cy="8463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txBody>
          <a:bodyPr wrap="square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US" altLang="en-US" sz="2200" dirty="0">
                <a:solidFill>
                  <a:schemeClr val="tx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Apex to adrenals: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chemeClr val="tx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Routine Chest </a:t>
            </a:r>
          </a:p>
        </p:txBody>
      </p:sp>
      <p:sp>
        <p:nvSpPr>
          <p:cNvPr id="19462" name="Text Box 12"/>
          <p:cNvSpPr txBox="1">
            <a:spLocks noChangeArrowheads="1"/>
          </p:cNvSpPr>
          <p:nvPr/>
        </p:nvSpPr>
        <p:spPr bwMode="auto">
          <a:xfrm>
            <a:off x="3326295" y="4267200"/>
            <a:ext cx="3303105" cy="176971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txBody>
          <a:bodyPr wrap="square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US" altLang="en-US" sz="2200" dirty="0">
                <a:solidFill>
                  <a:schemeClr val="tx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Apex to lung base: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chemeClr val="tx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Pulmonary Embolism 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chemeClr val="tx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Lung nodules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chemeClr val="tx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Lung Cancer screening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chemeClr val="tx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Benign lung disease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96988" y="1239352"/>
            <a:ext cx="4656012" cy="5466248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altLang="en-US" kern="12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Limiting Scan Length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5029200" y="3316839"/>
            <a:ext cx="3886200" cy="1331361"/>
          </a:xfrm>
        </p:spPr>
        <p:txBody>
          <a:bodyPr/>
          <a:lstStyle/>
          <a:p>
            <a:pPr marL="0" lvl="1" indent="0" algn="ctr" eaLnBrk="1" hangingPunct="1">
              <a:buFontTx/>
              <a:buNone/>
            </a:pPr>
            <a:r>
              <a:rPr lang="en-US" alt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Shorter length = Smaller Dose (when all other scan parameters are constant).</a:t>
            </a:r>
          </a:p>
        </p:txBody>
      </p:sp>
      <p:pic>
        <p:nvPicPr>
          <p:cNvPr id="20484" name="Picture 5" descr="pec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8243" y="4833500"/>
            <a:ext cx="1652151" cy="14149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647606" y="1660592"/>
            <a:ext cx="2324194" cy="1768408"/>
            <a:chOff x="0" y="0"/>
            <a:chExt cx="3505200" cy="2667000"/>
          </a:xfrm>
        </p:grpSpPr>
        <p:pic>
          <p:nvPicPr>
            <p:cNvPr id="20485" name="Picture 6" descr="pectscout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505200" cy="26670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486" name="Rectangle 7"/>
            <p:cNvSpPr>
              <a:spLocks noChangeArrowheads="1"/>
            </p:cNvSpPr>
            <p:nvPr/>
          </p:nvSpPr>
          <p:spPr bwMode="auto">
            <a:xfrm>
              <a:off x="152400" y="0"/>
              <a:ext cx="3124200" cy="1638581"/>
            </a:xfrm>
            <a:prstGeom prst="rect">
              <a:avLst/>
            </a:prstGeom>
            <a:solidFill>
              <a:srgbClr val="F74343">
                <a:alpha val="45097"/>
              </a:srgbClr>
            </a:solidFill>
            <a:ln w="4127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FFFF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Routine Chest CT 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FFFF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Apices to adrenal</a:t>
              </a:r>
              <a:r>
                <a:rPr lang="en-US" altLang="en-US" sz="1800" dirty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605366" y="4415714"/>
            <a:ext cx="2408673" cy="1832686"/>
            <a:chOff x="0" y="4191000"/>
            <a:chExt cx="3505200" cy="2667000"/>
          </a:xfrm>
        </p:grpSpPr>
        <p:pic>
          <p:nvPicPr>
            <p:cNvPr id="20487" name="Picture 8" descr="pectscout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191000"/>
              <a:ext cx="3505200" cy="26670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488" name="Rectangle 9"/>
            <p:cNvSpPr>
              <a:spLocks noChangeArrowheads="1"/>
            </p:cNvSpPr>
            <p:nvPr/>
          </p:nvSpPr>
          <p:spPr bwMode="auto">
            <a:xfrm>
              <a:off x="152400" y="4191001"/>
              <a:ext cx="3124200" cy="1558106"/>
            </a:xfrm>
            <a:prstGeom prst="rect">
              <a:avLst/>
            </a:prstGeom>
            <a:solidFill>
              <a:srgbClr val="008000">
                <a:alpha val="43137"/>
              </a:srgbClr>
            </a:solidFill>
            <a:ln w="4127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FFFF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PE protocol 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FFFF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Apices to lung bases</a:t>
              </a:r>
            </a:p>
          </p:txBody>
        </p:sp>
      </p:grpSp>
      <p:sp>
        <p:nvSpPr>
          <p:cNvPr id="20489" name="AutoShape 10"/>
          <p:cNvSpPr>
            <a:spLocks noChangeArrowheads="1"/>
          </p:cNvSpPr>
          <p:nvPr/>
        </p:nvSpPr>
        <p:spPr bwMode="auto">
          <a:xfrm>
            <a:off x="1392306" y="3048000"/>
            <a:ext cx="784268" cy="1107039"/>
          </a:xfrm>
          <a:prstGeom prst="downArrow">
            <a:avLst>
              <a:gd name="adj1" fmla="val 50000"/>
              <a:gd name="adj2" fmla="val 28947"/>
            </a:avLst>
          </a:prstGeom>
          <a:solidFill>
            <a:srgbClr val="0000FF">
              <a:alpha val="7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Objectives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1200"/>
              </a:spcAft>
            </a:pPr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Why is chest so special for CT?</a:t>
            </a:r>
          </a:p>
          <a:p>
            <a:pPr>
              <a:spcAft>
                <a:spcPts val="1200"/>
              </a:spcAft>
            </a:pPr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Understand key protocols for chest CT</a:t>
            </a:r>
          </a:p>
          <a:p>
            <a:pPr>
              <a:spcAft>
                <a:spcPts val="600"/>
              </a:spcAft>
            </a:pPr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Understand key scan parameters for optimizing radiation dose for chest CT:</a:t>
            </a:r>
          </a:p>
          <a:p>
            <a:pPr lvl="1"/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Patient size based dose optimization </a:t>
            </a:r>
          </a:p>
          <a:p>
            <a:pPr lvl="1"/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Clinical indication based protocol development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364099"/>
              </p:ext>
            </p:extLst>
          </p:nvPr>
        </p:nvGraphicFramePr>
        <p:xfrm>
          <a:off x="1199798" y="4267200"/>
          <a:ext cx="2991202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96" name="Chart" r:id="rId4" imgW="7543800" imgH="4178300" progId="Excel.Sheet.8">
                  <p:embed/>
                </p:oleObj>
              </mc:Choice>
              <mc:Fallback>
                <p:oleObj name="Chart" r:id="rId4" imgW="7543800" imgH="4178300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6550" t="18571" r="40508" b="29808"/>
                      <a:stretch>
                        <a:fillRect/>
                      </a:stretch>
                    </p:blipFill>
                    <p:spPr bwMode="auto">
                      <a:xfrm>
                        <a:off x="1199798" y="4267200"/>
                        <a:ext cx="2991202" cy="1981200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5519877"/>
              </p:ext>
            </p:extLst>
          </p:nvPr>
        </p:nvGraphicFramePr>
        <p:xfrm>
          <a:off x="4931195" y="4298951"/>
          <a:ext cx="2917405" cy="19494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97" name="Worksheet" r:id="rId6" imgW="7251700" imgH="3441700" progId="Excel.Sheet.8">
                  <p:embed/>
                </p:oleObj>
              </mc:Choice>
              <mc:Fallback>
                <p:oleObj name="Worksheet" r:id="rId6" imgW="7251700" imgH="3441700" progId="Excel.Shee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6844" t="18466" r="41075" b="24211"/>
                      <a:stretch>
                        <a:fillRect/>
                      </a:stretch>
                    </p:blipFill>
                    <p:spPr bwMode="auto">
                      <a:xfrm>
                        <a:off x="4931195" y="4298951"/>
                        <a:ext cx="2917405" cy="1949449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08" name="Text Box 5"/>
          <p:cNvSpPr txBox="1">
            <a:spLocks noChangeArrowheads="1"/>
          </p:cNvSpPr>
          <p:nvPr/>
        </p:nvSpPr>
        <p:spPr bwMode="auto">
          <a:xfrm>
            <a:off x="3614191" y="7543800"/>
            <a:ext cx="36576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400" dirty="0" err="1">
                <a:solidFill>
                  <a:schemeClr val="tx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Namasivayam</a:t>
            </a:r>
            <a:r>
              <a:rPr lang="en-US" altLang="en-US" sz="1400" dirty="0">
                <a:solidFill>
                  <a:schemeClr val="tx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et al, ARRS 2006</a:t>
            </a:r>
            <a:endParaRPr lang="en-US" altLang="en-US" sz="2800" dirty="0">
              <a:solidFill>
                <a:schemeClr val="tx2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942542" y="1670268"/>
            <a:ext cx="1957768" cy="2857283"/>
            <a:chOff x="241852" y="1001713"/>
            <a:chExt cx="2819400" cy="4114800"/>
          </a:xfrm>
        </p:grpSpPr>
        <p:pic>
          <p:nvPicPr>
            <p:cNvPr id="21509" name="Picture 6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852" y="1001713"/>
              <a:ext cx="2819400" cy="4114800"/>
            </a:xfrm>
            <a:prstGeom prst="rect">
              <a:avLst/>
            </a:prstGeom>
            <a:noFill/>
            <a:ln w="317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510" name="Rectangle 7"/>
            <p:cNvSpPr>
              <a:spLocks noChangeArrowheads="1"/>
            </p:cNvSpPr>
            <p:nvPr/>
          </p:nvSpPr>
          <p:spPr bwMode="auto">
            <a:xfrm>
              <a:off x="664127" y="1368426"/>
              <a:ext cx="1860550" cy="2089150"/>
            </a:xfrm>
            <a:prstGeom prst="rect">
              <a:avLst/>
            </a:prstGeom>
            <a:noFill/>
            <a:ln w="635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21511" name="Rectangle 8"/>
            <p:cNvSpPr>
              <a:spLocks noChangeArrowheads="1"/>
            </p:cNvSpPr>
            <p:nvPr/>
          </p:nvSpPr>
          <p:spPr bwMode="auto">
            <a:xfrm>
              <a:off x="305352" y="2435226"/>
              <a:ext cx="2640013" cy="2473325"/>
            </a:xfrm>
            <a:prstGeom prst="rect">
              <a:avLst/>
            </a:prstGeom>
            <a:noFill/>
            <a:ln w="63500">
              <a:solidFill>
                <a:srgbClr val="00FF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21512" name="Rectangle 9"/>
            <p:cNvSpPr>
              <a:spLocks noChangeArrowheads="1"/>
            </p:cNvSpPr>
            <p:nvPr/>
          </p:nvSpPr>
          <p:spPr bwMode="auto">
            <a:xfrm>
              <a:off x="305352" y="2435226"/>
              <a:ext cx="2640013" cy="1022350"/>
            </a:xfrm>
            <a:prstGeom prst="rect">
              <a:avLst/>
            </a:prstGeom>
            <a:solidFill>
              <a:srgbClr val="FF0000">
                <a:alpha val="30196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21513" name="Line 10"/>
            <p:cNvSpPr>
              <a:spLocks noChangeShapeType="1"/>
            </p:cNvSpPr>
            <p:nvPr/>
          </p:nvSpPr>
          <p:spPr bwMode="auto">
            <a:xfrm flipH="1">
              <a:off x="1057827" y="1412876"/>
              <a:ext cx="0" cy="2044700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21514" name="Line 11"/>
            <p:cNvSpPr>
              <a:spLocks noChangeShapeType="1"/>
            </p:cNvSpPr>
            <p:nvPr/>
          </p:nvSpPr>
          <p:spPr bwMode="auto">
            <a:xfrm>
              <a:off x="2140502" y="2435226"/>
              <a:ext cx="25400" cy="2473325"/>
            </a:xfrm>
            <a:prstGeom prst="line">
              <a:avLst/>
            </a:prstGeom>
            <a:noFill/>
            <a:ln w="63500">
              <a:solidFill>
                <a:srgbClr val="0000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6263357" y="1700608"/>
            <a:ext cx="1846818" cy="2961022"/>
            <a:chOff x="6160673" y="1001713"/>
            <a:chExt cx="2973388" cy="4767263"/>
          </a:xfrm>
        </p:grpSpPr>
        <p:pic>
          <p:nvPicPr>
            <p:cNvPr id="21515" name="Picture 12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0673" y="1001713"/>
              <a:ext cx="2973388" cy="4767263"/>
            </a:xfrm>
            <a:prstGeom prst="rect">
              <a:avLst/>
            </a:prstGeom>
            <a:noFill/>
            <a:ln w="317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516" name="Rectangle 13"/>
            <p:cNvSpPr>
              <a:spLocks noChangeArrowheads="1"/>
            </p:cNvSpPr>
            <p:nvPr/>
          </p:nvSpPr>
          <p:spPr bwMode="auto">
            <a:xfrm>
              <a:off x="6474998" y="1154113"/>
              <a:ext cx="2230438" cy="2330450"/>
            </a:xfrm>
            <a:prstGeom prst="rect">
              <a:avLst/>
            </a:prstGeom>
            <a:noFill/>
            <a:ln w="635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21517" name="Rectangle 14"/>
            <p:cNvSpPr>
              <a:spLocks noChangeArrowheads="1"/>
            </p:cNvSpPr>
            <p:nvPr/>
          </p:nvSpPr>
          <p:spPr bwMode="auto">
            <a:xfrm>
              <a:off x="6351173" y="2449513"/>
              <a:ext cx="2540000" cy="3257550"/>
            </a:xfrm>
            <a:prstGeom prst="rect">
              <a:avLst/>
            </a:prstGeom>
            <a:noFill/>
            <a:ln w="63500">
              <a:solidFill>
                <a:srgbClr val="00FF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21518" name="Rectangle 15"/>
            <p:cNvSpPr>
              <a:spLocks noChangeArrowheads="1"/>
            </p:cNvSpPr>
            <p:nvPr/>
          </p:nvSpPr>
          <p:spPr bwMode="auto">
            <a:xfrm>
              <a:off x="6351173" y="2460626"/>
              <a:ext cx="2540000" cy="1055687"/>
            </a:xfrm>
            <a:prstGeom prst="rect">
              <a:avLst/>
            </a:prstGeom>
            <a:solidFill>
              <a:srgbClr val="FF0000">
                <a:alpha val="30196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21519" name="Line 16"/>
            <p:cNvSpPr>
              <a:spLocks noChangeShapeType="1"/>
            </p:cNvSpPr>
            <p:nvPr/>
          </p:nvSpPr>
          <p:spPr bwMode="auto">
            <a:xfrm>
              <a:off x="7094123" y="1154113"/>
              <a:ext cx="0" cy="2330450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21520" name="Line 17"/>
            <p:cNvSpPr>
              <a:spLocks noChangeShapeType="1"/>
            </p:cNvSpPr>
            <p:nvPr/>
          </p:nvSpPr>
          <p:spPr bwMode="auto">
            <a:xfrm flipH="1">
              <a:off x="8141873" y="2449513"/>
              <a:ext cx="23813" cy="3211513"/>
            </a:xfrm>
            <a:prstGeom prst="line">
              <a:avLst/>
            </a:prstGeom>
            <a:noFill/>
            <a:ln w="63500">
              <a:solidFill>
                <a:srgbClr val="0000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sp>
        <p:nvSpPr>
          <p:cNvPr id="21521" name="Text Box 18"/>
          <p:cNvSpPr txBox="1">
            <a:spLocks noChangeArrowheads="1"/>
          </p:cNvSpPr>
          <p:nvPr/>
        </p:nvSpPr>
        <p:spPr bwMode="auto">
          <a:xfrm>
            <a:off x="1100659" y="1219200"/>
            <a:ext cx="1675459" cy="35394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700" b="1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Neck-Chest CT</a:t>
            </a:r>
          </a:p>
        </p:txBody>
      </p:sp>
      <p:sp>
        <p:nvSpPr>
          <p:cNvPr id="21522" name="Text Box 19"/>
          <p:cNvSpPr txBox="1">
            <a:spLocks noChangeArrowheads="1"/>
          </p:cNvSpPr>
          <p:nvPr/>
        </p:nvSpPr>
        <p:spPr bwMode="auto">
          <a:xfrm>
            <a:off x="6129425" y="1232629"/>
            <a:ext cx="2114681" cy="35394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txBody>
          <a:bodyPr wrap="none">
            <a:spAutoFit/>
          </a:bodyPr>
          <a:lstStyle>
            <a:defPPr>
              <a:defRPr lang="en-US"/>
            </a:defPPr>
            <a:lvl1pPr>
              <a:buFontTx/>
              <a:buNone/>
              <a:defRPr sz="1800" b="1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latin typeface="Arial" pitchFamily="34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>
                <a:latin typeface="Arial" pitchFamily="34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latin typeface="Arial" pitchFamily="34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itchFamily="34" charset="0"/>
              </a:defRPr>
            </a:lvl9pPr>
          </a:lstStyle>
          <a:p>
            <a:r>
              <a:rPr lang="en-US" altLang="en-US" sz="1700" dirty="0"/>
              <a:t>Chest-Abdomen CT</a:t>
            </a:r>
          </a:p>
        </p:txBody>
      </p:sp>
      <p:sp>
        <p:nvSpPr>
          <p:cNvPr id="6" name="Rectangle 5"/>
          <p:cNvSpPr/>
          <p:nvPr/>
        </p:nvSpPr>
        <p:spPr>
          <a:xfrm>
            <a:off x="3220278" y="2590799"/>
            <a:ext cx="2758156" cy="769441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342900" indent="-342900" algn="l" eaLnBrk="1" hangingPunct="1">
              <a:lnSpc>
                <a:spcPct val="110000"/>
              </a:lnSpc>
              <a:spcBef>
                <a:spcPct val="20000"/>
              </a:spcBef>
              <a:defRPr/>
            </a:pPr>
            <a:r>
              <a:rPr lang="en-US" sz="2000" kern="0" dirty="0">
                <a:solidFill>
                  <a:sysClr val="windowText" lastClr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Minimize scan overlap to reduce dose!                        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kern="12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Scan Overlap</a:t>
            </a:r>
            <a:endParaRPr lang="en-GB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Grp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Tube Current for Chest CT</a:t>
            </a:r>
          </a:p>
        </p:txBody>
      </p:sp>
      <p:sp>
        <p:nvSpPr>
          <p:cNvPr id="44034" name="Rectangle 5"/>
          <p:cNvSpPr>
            <a:spLocks noGrp="1" noChangeArrowheads="1"/>
          </p:cNvSpPr>
          <p:nvPr>
            <p:ph idx="1"/>
          </p:nvPr>
        </p:nvSpPr>
        <p:spPr>
          <a:xfrm>
            <a:off x="274639" y="1524000"/>
            <a:ext cx="4373562" cy="4572000"/>
          </a:xfrm>
          <a:noFill/>
        </p:spPr>
        <p:txBody>
          <a:bodyPr/>
          <a:lstStyle/>
          <a:p>
            <a:pPr eaLnBrk="1" hangingPunct="1">
              <a:lnSpc>
                <a:spcPct val="130000"/>
              </a:lnSpc>
              <a:buFontTx/>
              <a:buNone/>
              <a:defRPr/>
            </a:pPr>
            <a:r>
              <a:rPr lang="en-US" sz="24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Substantial mA reduction:</a:t>
            </a:r>
          </a:p>
          <a:p>
            <a:pPr eaLnBrk="1" hangingPunct="1">
              <a:lnSpc>
                <a:spcPct val="130000"/>
              </a:lnSpc>
              <a:defRPr/>
            </a:pPr>
            <a:r>
              <a:rPr 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Pulmonary nodule follow up</a:t>
            </a:r>
          </a:p>
          <a:p>
            <a:pPr eaLnBrk="1" hangingPunct="1">
              <a:lnSpc>
                <a:spcPct val="130000"/>
              </a:lnSpc>
              <a:defRPr/>
            </a:pPr>
            <a:r>
              <a:rPr 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Pediatric lungs </a:t>
            </a:r>
          </a:p>
          <a:p>
            <a:pPr eaLnBrk="1" hangingPunct="1">
              <a:lnSpc>
                <a:spcPct val="130000"/>
              </a:lnSpc>
              <a:defRPr/>
            </a:pPr>
            <a:r>
              <a:rPr 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Follow up cystic fibrosis</a:t>
            </a:r>
          </a:p>
          <a:p>
            <a:pPr eaLnBrk="1" hangingPunct="1">
              <a:lnSpc>
                <a:spcPct val="130000"/>
              </a:lnSpc>
              <a:defRPr/>
            </a:pPr>
            <a:r>
              <a:rPr 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Pleural effusion drainage</a:t>
            </a:r>
          </a:p>
          <a:p>
            <a:pPr eaLnBrk="1" hangingPunct="1">
              <a:lnSpc>
                <a:spcPct val="130000"/>
              </a:lnSpc>
              <a:defRPr/>
            </a:pPr>
            <a:r>
              <a:rPr 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Lung cancer screening</a:t>
            </a:r>
          </a:p>
          <a:p>
            <a:pPr eaLnBrk="1" hangingPunct="1">
              <a:lnSpc>
                <a:spcPct val="130000"/>
              </a:lnSpc>
              <a:defRPr/>
            </a:pPr>
            <a:r>
              <a:rPr 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Central airways</a:t>
            </a:r>
          </a:p>
          <a:p>
            <a:pPr eaLnBrk="1" hangingPunct="1">
              <a:lnSpc>
                <a:spcPct val="130000"/>
              </a:lnSpc>
              <a:defRPr/>
            </a:pPr>
            <a:r>
              <a:rPr 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Needle localization for biopsy</a:t>
            </a:r>
          </a:p>
          <a:p>
            <a:pPr lvl="1" eaLnBrk="1" hangingPunct="1">
              <a:lnSpc>
                <a:spcPct val="130000"/>
              </a:lnSpc>
              <a:defRPr/>
            </a:pPr>
            <a:endParaRPr lang="en-US" sz="24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1" eaLnBrk="1" hangingPunct="1">
              <a:lnSpc>
                <a:spcPct val="130000"/>
              </a:lnSpc>
              <a:defRPr/>
            </a:pPr>
            <a:endParaRPr lang="en-US" sz="24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2532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881563" y="1524000"/>
            <a:ext cx="4262437" cy="2968625"/>
          </a:xfrm>
          <a:noFill/>
        </p:spPr>
        <p:txBody>
          <a:bodyPr/>
          <a:lstStyle/>
          <a:p>
            <a:pPr eaLnBrk="1" hangingPunct="1">
              <a:lnSpc>
                <a:spcPct val="130000"/>
              </a:lnSpc>
              <a:buFontTx/>
              <a:buNone/>
            </a:pPr>
            <a:r>
              <a:rPr lang="en-US" altLang="en-US" sz="24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Controlled mA reduction: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Mediastinal abnormalities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Lymph node evaluation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Large patient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Cancer staging</a:t>
            </a:r>
          </a:p>
          <a:p>
            <a:pPr lvl="1" eaLnBrk="1" hangingPunct="1">
              <a:lnSpc>
                <a:spcPct val="130000"/>
              </a:lnSpc>
              <a:buFontTx/>
              <a:buNone/>
            </a:pPr>
            <a:endParaRPr lang="en-US" altLang="en-US" sz="24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1" eaLnBrk="1" hangingPunct="1">
              <a:lnSpc>
                <a:spcPct val="130000"/>
              </a:lnSpc>
            </a:pPr>
            <a:endParaRPr lang="en-US" altLang="en-US" sz="24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152400" y="152400"/>
            <a:ext cx="7620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l">
              <a:spcBef>
                <a:spcPct val="20000"/>
              </a:spcBef>
            </a:pPr>
            <a:r>
              <a:rPr lang="en-US" altLang="en-US" sz="3600" b="1" dirty="0">
                <a:solidFill>
                  <a:srgbClr val="0070C0"/>
                </a:solidFill>
                <a:latin typeface="+mn-lt"/>
                <a:ea typeface="Arial Unicode MS" panose="020B0604020202020204" pitchFamily="34" charset="-128"/>
              </a:rPr>
              <a:t>AEC versus Fixed Tube Current</a:t>
            </a:r>
          </a:p>
        </p:txBody>
      </p:sp>
      <p:sp>
        <p:nvSpPr>
          <p:cNvPr id="23555" name="Text Box 45"/>
          <p:cNvSpPr txBox="1">
            <a:spLocks noChangeArrowheads="1"/>
          </p:cNvSpPr>
          <p:nvPr/>
        </p:nvSpPr>
        <p:spPr bwMode="auto">
          <a:xfrm>
            <a:off x="0" y="1408113"/>
            <a:ext cx="9144000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algn="l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800100" indent="-342900" algn="l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</a:pPr>
            <a:endParaRPr lang="en-US" altLang="en-US" sz="2400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524000"/>
            <a:ext cx="8593137" cy="57150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Aft>
                <a:spcPts val="6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Most chest CT should be performed with AEC</a:t>
            </a:r>
          </a:p>
          <a:p>
            <a:pPr lvl="1"/>
            <a:r>
              <a:rPr lang="en-US" altLang="en-US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AEC optimizes dose to patient size</a:t>
            </a:r>
          </a:p>
          <a:p>
            <a:pPr lvl="1">
              <a:spcAft>
                <a:spcPts val="1200"/>
              </a:spcAft>
            </a:pPr>
            <a:r>
              <a:rPr lang="en-US" altLang="en-US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You optimize AEC to clinical indication </a:t>
            </a:r>
          </a:p>
          <a:p>
            <a:pPr>
              <a:spcAft>
                <a:spcPts val="6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Know the quirks, ins and outs of your AEC</a:t>
            </a:r>
          </a:p>
          <a:p>
            <a:pPr lvl="1"/>
            <a:r>
              <a:rPr lang="en-US" altLang="en-US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Lower image quality is needed for chest CT than for abdomen</a:t>
            </a:r>
          </a:p>
          <a:p>
            <a:pPr lvl="1">
              <a:spcAft>
                <a:spcPts val="1200"/>
              </a:spcAft>
            </a:pPr>
            <a:r>
              <a:rPr lang="en-US" altLang="en-US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Lower image quality is needed for lung nodule than routine chest</a:t>
            </a:r>
          </a:p>
          <a:p>
            <a:pPr>
              <a:spcAft>
                <a:spcPts val="12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Some indications, like lung nodule follow up CT can be scanned with very low fixed </a:t>
            </a:r>
            <a:r>
              <a:rPr lang="en-US" altLang="en-US" sz="24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mAs</a:t>
            </a:r>
            <a:endParaRPr lang="en-US" altLang="en-US" sz="24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spcAft>
                <a:spcPts val="1200"/>
              </a:spcAft>
            </a:pPr>
            <a:endParaRPr lang="en-GB" sz="24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2B265D9-E6E0-4567-A68F-574FF0AC19AB}"/>
              </a:ext>
            </a:extLst>
          </p:cNvPr>
          <p:cNvSpPr/>
          <p:nvPr/>
        </p:nvSpPr>
        <p:spPr>
          <a:xfrm>
            <a:off x="1" y="914400"/>
            <a:ext cx="9144000" cy="5641777"/>
          </a:xfrm>
          <a:prstGeom prst="rect">
            <a:avLst/>
          </a:prstGeom>
          <a:solidFill>
            <a:srgbClr val="0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82575" y="-121060"/>
            <a:ext cx="8534400" cy="1200971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Raise the Arms for AEC</a:t>
            </a:r>
          </a:p>
        </p:txBody>
      </p:sp>
      <p:pic>
        <p:nvPicPr>
          <p:cNvPr id="24579" name="Picture 3" descr=" 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88451" y="1054099"/>
            <a:ext cx="2432355" cy="5335489"/>
          </a:xfrm>
          <a:prstGeom prst="rect">
            <a:avLst/>
          </a:prstGeom>
          <a:solidFill>
            <a:srgbClr val="000000"/>
          </a:solidFill>
          <a:ln w="285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24580" name="Picture 4" descr=" ">
            <a:hlinkClick r:id="rId5"/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465973" y="1079911"/>
            <a:ext cx="2438400" cy="5334000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2804973" y="1928191"/>
            <a:ext cx="110959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0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20 </a:t>
            </a:r>
            <a:r>
              <a:rPr lang="en-US" altLang="en-US" sz="20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mGy</a:t>
            </a:r>
            <a:endParaRPr lang="en-US" altLang="en-US" sz="20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5167173" y="1928191"/>
            <a:ext cx="110959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0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14 </a:t>
            </a:r>
            <a:r>
              <a:rPr lang="en-US" altLang="en-US" sz="20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mGy</a:t>
            </a:r>
            <a:endParaRPr lang="en-US" altLang="en-US" sz="20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4583" name="AutoShape 7"/>
          <p:cNvSpPr>
            <a:spLocks noChangeArrowheads="1"/>
          </p:cNvSpPr>
          <p:nvPr/>
        </p:nvSpPr>
        <p:spPr bwMode="auto">
          <a:xfrm>
            <a:off x="2819400" y="2514600"/>
            <a:ext cx="3505200" cy="457200"/>
          </a:xfrm>
          <a:prstGeom prst="rightArrow">
            <a:avLst>
              <a:gd name="adj1" fmla="val 50000"/>
              <a:gd name="adj2" fmla="val 25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2895602" y="3962400"/>
            <a:ext cx="3352798" cy="707886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20 sec later with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no change in scan factors</a:t>
            </a:r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7026936" y="6537523"/>
            <a:ext cx="187743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400" dirty="0" err="1">
                <a:solidFill>
                  <a:schemeClr val="tx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Kalra</a:t>
            </a:r>
            <a:r>
              <a:rPr lang="en-US" altLang="en-US" sz="1400" dirty="0">
                <a:solidFill>
                  <a:schemeClr val="tx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et al. AJR 2004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1417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8054895"/>
              </p:ext>
            </p:extLst>
          </p:nvPr>
        </p:nvGraphicFramePr>
        <p:xfrm>
          <a:off x="381000" y="1143000"/>
          <a:ext cx="7931031" cy="40386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481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406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421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55519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Scan parameters</a:t>
                      </a:r>
                      <a:endParaRPr kumimoji="0" lang="en-US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2981" marR="72981" marT="36493" marB="36493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General</a:t>
                      </a:r>
                      <a:endParaRPr kumimoji="0" lang="en-US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2981" marR="72981" marT="36493" marB="36493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Values  (Ex)</a:t>
                      </a:r>
                      <a:endParaRPr kumimoji="0" lang="en-US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2981" marR="72981" marT="36493" marB="36493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719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kern="1200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Scan coverage</a:t>
                      </a:r>
                    </a:p>
                  </a:txBody>
                  <a:tcPr marL="72981" marR="72981" marT="36493" marB="36493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kern="1200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Apex to base </a:t>
                      </a:r>
                    </a:p>
                  </a:txBody>
                  <a:tcPr marL="72981" marR="72981" marT="36493" marB="36493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kern="1200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Apex to lung base </a:t>
                      </a:r>
                    </a:p>
                  </a:txBody>
                  <a:tcPr marL="72981" marR="72981" marT="36493" marB="36493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765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Mode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2981" marR="72981" marT="36493" marB="36493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Helical 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2981" marR="72981" marT="36493" marB="36493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Helical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2981" marR="72981" marT="36493" marB="36493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5179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Time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2981" marR="72981" marT="36493" marB="36493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Faster the better 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2981" marR="72981" marT="36493" marB="36493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0.5 second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2981" marR="72981" marT="36493" marB="36493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765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Pitch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2981" marR="72981" marT="36493" marB="36493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Pitch ≥ 1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2981" marR="72981" marT="36493" marB="36493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0.984:1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2981" marR="72981" marT="36493" marB="36493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765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Speed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2981" marR="72981" marT="36493" marB="36493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Faster is better 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2981" marR="72981" marT="36493" marB="36493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40 mm/rotation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2981" marR="72981" marT="36493" marB="36493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765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Recon. thickness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2981" marR="72981" marT="36493" marB="36493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 and 3 mm 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2981" marR="72981" marT="36493" marB="36493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 or 1.25mm and 3 mm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2981" marR="72981" marT="36493" marB="36493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715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Detector collimation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2981" marR="72981" marT="36493" marB="36493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Wider is more efficient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2981" marR="72981" marT="36493" marB="36493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16  X 1.25mm 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2981" marR="72981" marT="36493" marB="36493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765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KV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2981" marR="72981" marT="36493" marB="36493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100-120  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2981" marR="72981" marT="36493" marB="36493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120 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2981" marR="72981" marT="36493" marB="36493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765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AEC or fixed mA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2981" marR="72981" marT="36493" marB="36493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Either 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2981" marR="72981" marT="36493" marB="36493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AEC better than fixed mA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2981" marR="72981" marT="36493" marB="36493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765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Target CTDI </a:t>
                      </a:r>
                      <a:r>
                        <a:rPr kumimoji="0" lang="en-US" altLang="en-US" sz="1600" u="none" strike="noStrike" cap="none" normalizeH="0" baseline="0" dirty="0" err="1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vol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2981" marR="72981" marT="36493" marB="36493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1.5 - 3 </a:t>
                      </a:r>
                      <a:r>
                        <a:rPr kumimoji="0" lang="en-US" altLang="en-US" sz="1600" u="none" strike="noStrike" cap="none" normalizeH="0" baseline="0" dirty="0" err="1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mGy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2981" marR="72981" marT="36493" marB="36493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-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2981" marR="72981" marT="36493" marB="36493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25653" name="TextBox 3"/>
          <p:cNvSpPr txBox="1">
            <a:spLocks noChangeArrowheads="1"/>
          </p:cNvSpPr>
          <p:nvPr/>
        </p:nvSpPr>
        <p:spPr bwMode="auto">
          <a:xfrm>
            <a:off x="1219200" y="5329395"/>
            <a:ext cx="6705600" cy="6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en-US" altLang="en-US" sz="1700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Substantially lower </a:t>
            </a:r>
            <a:r>
              <a:rPr lang="en-US" altLang="en-US" sz="1700" dirty="0" err="1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mAs</a:t>
            </a:r>
            <a:r>
              <a:rPr lang="en-US" altLang="en-US" sz="1700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compared to routine chest CT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700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With iterative reconstruction, 30-40% lower dose possible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Lung cancer screening CT </a:t>
            </a:r>
            <a:endParaRPr lang="en-GB" kern="1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1018828"/>
            <a:ext cx="9143999" cy="5334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solidFill>
                <a:schemeClr val="bg2">
                  <a:lumMod val="10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26626" name="Picture 2" descr="G:\VACT training\ch 090111\41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4" t="17583" r="67722" b="24176"/>
          <a:stretch/>
        </p:blipFill>
        <p:spPr bwMode="auto">
          <a:xfrm>
            <a:off x="1023885" y="1323628"/>
            <a:ext cx="3082632" cy="2192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287263" y="3355284"/>
            <a:ext cx="2555875" cy="33855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en-US" sz="1600" dirty="0">
                <a:solidFill>
                  <a:schemeClr val="bg2">
                    <a:lumMod val="1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120 kV/ 100mAs /6.2mGy</a:t>
            </a:r>
          </a:p>
        </p:txBody>
      </p:sp>
      <p:sp>
        <p:nvSpPr>
          <p:cNvPr id="10" name="Content Placeholder 4"/>
          <p:cNvSpPr txBox="1">
            <a:spLocks/>
          </p:cNvSpPr>
          <p:nvPr/>
        </p:nvSpPr>
        <p:spPr bwMode="auto">
          <a:xfrm>
            <a:off x="4669058" y="4114800"/>
            <a:ext cx="4246342" cy="170816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/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eaLnBrk="1" hangingPunct="1">
              <a:defRPr sz="1200" u="sng">
                <a:solidFill>
                  <a:srgbClr val="00005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u="none" dirty="0">
                <a:solidFill>
                  <a:schemeClr val="bg1"/>
                </a:solidFill>
              </a:rPr>
              <a:t>Mixed solid and cystic nodule in the left lower lobe abutting major fissure (circle)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u="none" dirty="0" err="1">
                <a:solidFill>
                  <a:schemeClr val="bg1"/>
                </a:solidFill>
              </a:rPr>
              <a:t>Groundglass</a:t>
            </a:r>
            <a:r>
              <a:rPr lang="en-US" sz="2000" u="none" dirty="0">
                <a:solidFill>
                  <a:schemeClr val="bg1"/>
                </a:solidFill>
              </a:rPr>
              <a:t> nodular lesion in the left lower lobe (arrow)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066925" y="3782169"/>
            <a:ext cx="3039592" cy="2268585"/>
            <a:chOff x="990600" y="4065763"/>
            <a:chExt cx="3378200" cy="2521303"/>
          </a:xfrm>
        </p:grpSpPr>
        <p:pic>
          <p:nvPicPr>
            <p:cNvPr id="26627" name="Picture 2" descr="G:\VACT training\ch 090111\41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722" t="17583" r="2321" b="24176"/>
            <a:stretch>
              <a:fillRect/>
            </a:stretch>
          </p:blipFill>
          <p:spPr bwMode="auto">
            <a:xfrm>
              <a:off x="990600" y="4065763"/>
              <a:ext cx="3378200" cy="25213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Oval 10"/>
            <p:cNvSpPr/>
            <p:nvPr/>
          </p:nvSpPr>
          <p:spPr>
            <a:xfrm>
              <a:off x="3716867" y="5223933"/>
              <a:ext cx="533400" cy="592667"/>
            </a:xfrm>
            <a:prstGeom prst="ellipse">
              <a:avLst/>
            </a:prstGeom>
            <a:noFill/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26635" name="Right Arrow 12"/>
            <p:cNvSpPr>
              <a:spLocks noChangeArrowheads="1"/>
            </p:cNvSpPr>
            <p:nvPr/>
          </p:nvSpPr>
          <p:spPr bwMode="auto">
            <a:xfrm>
              <a:off x="2235200" y="5401733"/>
              <a:ext cx="760589" cy="376591"/>
            </a:xfrm>
            <a:prstGeom prst="rightArrow">
              <a:avLst>
                <a:gd name="adj1" fmla="val 50000"/>
                <a:gd name="adj2" fmla="val 50024"/>
              </a:avLst>
            </a:prstGeom>
            <a:solidFill>
              <a:srgbClr val="FF0000">
                <a:alpha val="54901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40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endParaRPr>
            </a:p>
          </p:txBody>
        </p:sp>
      </p:grpSp>
      <p:sp>
        <p:nvSpPr>
          <p:cNvPr id="14" name="Title 1"/>
          <p:cNvSpPr txBox="1">
            <a:spLocks/>
          </p:cNvSpPr>
          <p:nvPr/>
        </p:nvSpPr>
        <p:spPr>
          <a:xfrm>
            <a:off x="1630017" y="-1743075"/>
            <a:ext cx="6324600" cy="116205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endParaRPr lang="en-US" sz="3200" dirty="0">
              <a:latin typeface="+mj-lt"/>
              <a:ea typeface="+mj-ea"/>
              <a:cs typeface="+mj-cs"/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Lung nodule assessment on CT</a:t>
            </a:r>
          </a:p>
        </p:txBody>
      </p:sp>
      <p:pic>
        <p:nvPicPr>
          <p:cNvPr id="17" name="Picture 2" descr="G:\VACT training\ch 090111\41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75" t="17583" r="36287" b="24176"/>
          <a:stretch/>
        </p:blipFill>
        <p:spPr bwMode="auto">
          <a:xfrm>
            <a:off x="4639917" y="1323628"/>
            <a:ext cx="2889767" cy="2172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4721666" y="3365440"/>
            <a:ext cx="2726267" cy="33855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en-US" sz="1600" dirty="0">
                <a:solidFill>
                  <a:schemeClr val="bg2">
                    <a:lumMod val="1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120 kV/ 75mAs/ 4.2mGy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211327" y="5899616"/>
            <a:ext cx="2707746" cy="33855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r>
              <a:rPr lang="en-US" sz="1600" dirty="0">
                <a:solidFill>
                  <a:schemeClr val="bg2">
                    <a:lumMod val="1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120kV/ 40mAs/2.1 </a:t>
            </a:r>
            <a:r>
              <a:rPr lang="en-US" sz="1600" dirty="0" err="1">
                <a:solidFill>
                  <a:schemeClr val="bg2">
                    <a:lumMod val="1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mGy</a:t>
            </a:r>
            <a:endParaRPr lang="en-US" sz="1600" dirty="0">
              <a:solidFill>
                <a:schemeClr val="bg2">
                  <a:lumMod val="10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1230164"/>
              </p:ext>
            </p:extLst>
          </p:nvPr>
        </p:nvGraphicFramePr>
        <p:xfrm>
          <a:off x="381000" y="1272182"/>
          <a:ext cx="8229601" cy="4096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70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407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186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08964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Scan parameters</a:t>
                      </a:r>
                      <a:endParaRPr kumimoji="0" lang="en-US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3464" marR="73464" marT="36727" marB="36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General</a:t>
                      </a:r>
                      <a:endParaRPr kumimoji="0" lang="en-US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3464" marR="73464" marT="36727" marB="36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Values  (Ex)</a:t>
                      </a:r>
                      <a:endParaRPr kumimoji="0" lang="en-US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3464" marR="73464" marT="36727" marB="36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732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Scan coverage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3464" marR="73464" marT="36727" marB="36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Apex to bases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3464" marR="73464" marT="36727" marB="36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Apex to lung bases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3464" marR="73464" marT="36727" marB="36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102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Mode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3464" marR="73464" marT="36727" marB="36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Helical 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3464" marR="73464" marT="36727" marB="36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Helical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3464" marR="73464" marT="36727" marB="36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732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Time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3464" marR="73464" marT="36727" marB="36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Faster the better 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3464" marR="73464" marT="36727" marB="36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0.5 second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3464" marR="73464" marT="36727" marB="36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102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Pitch</a:t>
                      </a:r>
                      <a:endParaRPr kumimoji="0" lang="en-US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3464" marR="73464" marT="36727" marB="36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Pitch ≥ 1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3464" marR="73464" marT="36727" marB="36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0.984:1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3464" marR="73464" marT="36727" marB="36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102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Recon. thickness</a:t>
                      </a:r>
                      <a:endParaRPr kumimoji="0" lang="en-US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3464" marR="73464" marT="36727" marB="36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 and 3 mm 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3464" marR="73464" marT="36733" marB="36733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 or 1.25mm and 3 mm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3464" marR="73464" marT="36733" marB="36733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399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Detector collimation</a:t>
                      </a:r>
                      <a:endParaRPr kumimoji="0" lang="en-US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3464" marR="73464" marT="36727" marB="36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Wider is more efficient</a:t>
                      </a:r>
                      <a:endParaRPr kumimoji="0" lang="en-US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3464" marR="73464" marT="36727" marB="36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Wider is better if at least 1.25 mm thin slices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3464" marR="73464" marT="36727" marB="36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102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KV</a:t>
                      </a:r>
                      <a:endParaRPr kumimoji="0" lang="en-US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3464" marR="73464" marT="36727" marB="36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100-120 kV</a:t>
                      </a:r>
                      <a:endParaRPr kumimoji="0" lang="en-US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3464" marR="73464" marT="36727" marB="36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120 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3464" marR="73464" marT="36727" marB="36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102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AEC or fixed mA</a:t>
                      </a:r>
                      <a:endParaRPr kumimoji="0" lang="en-US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3464" marR="73464" marT="36727" marB="36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Either </a:t>
                      </a:r>
                      <a:endParaRPr kumimoji="0" lang="en-US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3464" marR="73464" marT="36727" marB="36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Prefer AEC over fixed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3464" marR="73464" marT="36727" marB="36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34646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Target CTDI vol</a:t>
                      </a:r>
                      <a:endParaRPr kumimoji="0" lang="en-US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3464" marR="73464" marT="36727" marB="36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1.5 - 3 </a:t>
                      </a:r>
                      <a:r>
                        <a:rPr kumimoji="0" lang="en-US" altLang="en-US" sz="160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mGy</a:t>
                      </a: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(FBP)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Target lower for iterative reconstruction 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3464" marR="73464" marT="36727" marB="36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-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3464" marR="73464" marT="36727" marB="36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7697" name="TextBox 3"/>
          <p:cNvSpPr txBox="1">
            <a:spLocks noChangeArrowheads="1"/>
          </p:cNvSpPr>
          <p:nvPr/>
        </p:nvSpPr>
        <p:spPr bwMode="auto">
          <a:xfrm>
            <a:off x="1219200" y="5569400"/>
            <a:ext cx="6934200" cy="68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en-US" altLang="en-US" sz="1800" dirty="0">
                <a:solidFill>
                  <a:schemeClr val="bg2">
                    <a:lumMod val="1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Follow up protocol should be well defined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chemeClr val="bg2">
                    <a:lumMod val="1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Whether </a:t>
            </a:r>
            <a:r>
              <a:rPr lang="en-US" altLang="en-US" sz="1800" dirty="0" err="1">
                <a:solidFill>
                  <a:schemeClr val="bg2">
                    <a:lumMod val="1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Fleishner</a:t>
            </a:r>
            <a:r>
              <a:rPr lang="en-US" altLang="en-US" sz="1800" dirty="0">
                <a:solidFill>
                  <a:schemeClr val="bg2">
                    <a:lumMod val="1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or ELCAP for &gt; 4mm nodules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Lung nodule follow up CT</a:t>
            </a:r>
            <a:endParaRPr lang="en-GB" kern="1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Low Dose for Lung Nodules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Low fixed </a:t>
            </a:r>
            <a:r>
              <a:rPr lang="en-US" altLang="en-US" sz="24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mAs</a:t>
            </a:r>
            <a:r>
              <a:rPr lang="en-US" alt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may be as good as AEC for lung nodules</a:t>
            </a:r>
          </a:p>
          <a:p>
            <a:pPr eaLnBrk="1" hangingPunct="1"/>
            <a:r>
              <a:rPr lang="en-US" alt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To optimize radiation dose, also have good follow up guidelines for lung nodules</a:t>
            </a:r>
          </a:p>
          <a:p>
            <a:pPr eaLnBrk="1" hangingPunct="1"/>
            <a:endParaRPr lang="en-US" altLang="en-US" sz="24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8676" name="Text Box 11"/>
          <p:cNvSpPr txBox="1">
            <a:spLocks noChangeArrowheads="1"/>
          </p:cNvSpPr>
          <p:nvPr/>
        </p:nvSpPr>
        <p:spPr bwMode="auto">
          <a:xfrm>
            <a:off x="6553200" y="6174948"/>
            <a:ext cx="1877437" cy="30777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Kubo et al. AJR 2008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5357649"/>
              </p:ext>
            </p:extLst>
          </p:nvPr>
        </p:nvGraphicFramePr>
        <p:xfrm>
          <a:off x="571500" y="2743518"/>
          <a:ext cx="8001000" cy="2953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85690"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Study &amp; year</a:t>
                      </a:r>
                    </a:p>
                  </a:txBody>
                  <a:tcPr marT="45713" marB="45713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kV</a:t>
                      </a:r>
                    </a:p>
                  </a:txBody>
                  <a:tcPr marT="45713" marB="45713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Standard</a:t>
                      </a:r>
                      <a:r>
                        <a:rPr lang="en-US" sz="1800" baseline="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en-US" sz="1800" baseline="0" dirty="0" err="1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mAs</a:t>
                      </a:r>
                      <a:endParaRPr lang="en-US" sz="1800" dirty="0">
                        <a:solidFill>
                          <a:sysClr val="windowText" lastClr="000000"/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T="45713" marB="45713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Smallest </a:t>
                      </a:r>
                      <a:r>
                        <a:rPr lang="en-US" sz="1800" dirty="0" err="1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aceptable</a:t>
                      </a:r>
                      <a:r>
                        <a:rPr lang="en-US" sz="1800" baseline="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en-US" sz="1800" baseline="0" dirty="0" err="1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mAs</a:t>
                      </a:r>
                      <a:r>
                        <a:rPr lang="en-US" sz="1800" baseline="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for lung nodules </a:t>
                      </a:r>
                      <a:endParaRPr lang="en-US" sz="1800" dirty="0">
                        <a:solidFill>
                          <a:sysClr val="windowText" lastClr="000000"/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T="45713" marB="45713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11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err="1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Rusinek</a:t>
                      </a:r>
                      <a:r>
                        <a:rPr lang="en-US" sz="1600" baseline="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(1998)</a:t>
                      </a:r>
                      <a:endParaRPr lang="en-US" sz="1600" dirty="0">
                        <a:solidFill>
                          <a:sysClr val="windowText" lastClr="000000"/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T="45713" marB="45713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120</a:t>
                      </a:r>
                    </a:p>
                  </a:txBody>
                  <a:tcPr marT="45713" marB="45713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200 </a:t>
                      </a:r>
                    </a:p>
                  </a:txBody>
                  <a:tcPr marT="45713" marB="45713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</a:t>
                      </a:r>
                    </a:p>
                  </a:txBody>
                  <a:tcPr marT="45713" marB="45713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err="1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Gartehnschlanger</a:t>
                      </a:r>
                      <a:r>
                        <a:rPr lang="en-US" sz="1600" baseline="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(1998)</a:t>
                      </a:r>
                      <a:endParaRPr lang="en-US" sz="1600" dirty="0">
                        <a:solidFill>
                          <a:sysClr val="windowText" lastClr="000000"/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T="45713" marB="45713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120</a:t>
                      </a:r>
                    </a:p>
                  </a:txBody>
                  <a:tcPr marT="45713" marB="45713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200</a:t>
                      </a:r>
                    </a:p>
                  </a:txBody>
                  <a:tcPr marT="45713" marB="45713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30</a:t>
                      </a:r>
                    </a:p>
                  </a:txBody>
                  <a:tcPr marT="45713" marB="45713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err="1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Diederich</a:t>
                      </a:r>
                      <a:r>
                        <a:rPr lang="en-US" sz="160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(1999)</a:t>
                      </a:r>
                    </a:p>
                  </a:txBody>
                  <a:tcPr marT="45713" marB="45713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120</a:t>
                      </a:r>
                    </a:p>
                  </a:txBody>
                  <a:tcPr marT="45713" marB="45713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100</a:t>
                      </a:r>
                    </a:p>
                  </a:txBody>
                  <a:tcPr marT="45713" marB="45713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25</a:t>
                      </a:r>
                    </a:p>
                  </a:txBody>
                  <a:tcPr marT="45713" marB="45713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Nitta (1999)</a:t>
                      </a:r>
                    </a:p>
                  </a:txBody>
                  <a:tcPr marT="45713" marB="45713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120</a:t>
                      </a:r>
                    </a:p>
                  </a:txBody>
                  <a:tcPr marT="45713" marB="45713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50</a:t>
                      </a:r>
                    </a:p>
                  </a:txBody>
                  <a:tcPr marT="45713" marB="45713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6</a:t>
                      </a:r>
                    </a:p>
                  </a:txBody>
                  <a:tcPr marT="45713" marB="45713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7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err="1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Itoh</a:t>
                      </a:r>
                      <a:r>
                        <a:rPr lang="en-US" sz="1600" baseline="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(2000)</a:t>
                      </a:r>
                      <a:endParaRPr lang="en-US" sz="1600" dirty="0">
                        <a:solidFill>
                          <a:sysClr val="windowText" lastClr="000000"/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T="45713" marB="45713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120</a:t>
                      </a:r>
                    </a:p>
                  </a:txBody>
                  <a:tcPr marT="45713" marB="45713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-</a:t>
                      </a:r>
                    </a:p>
                  </a:txBody>
                  <a:tcPr marT="45713" marB="45713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</a:t>
                      </a:r>
                    </a:p>
                  </a:txBody>
                  <a:tcPr marT="45713" marB="45713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342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err="1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Karabulut</a:t>
                      </a:r>
                      <a:r>
                        <a:rPr lang="en-US" sz="1600" baseline="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(2002)</a:t>
                      </a:r>
                      <a:endParaRPr lang="en-US" sz="1600" dirty="0">
                        <a:solidFill>
                          <a:sysClr val="windowText" lastClr="000000"/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T="45713" marB="45713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120</a:t>
                      </a:r>
                    </a:p>
                  </a:txBody>
                  <a:tcPr marT="45713" marB="45713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200</a:t>
                      </a:r>
                    </a:p>
                  </a:txBody>
                  <a:tcPr marT="45713" marB="45713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50</a:t>
                      </a:r>
                    </a:p>
                  </a:txBody>
                  <a:tcPr marT="45713" marB="45713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980728"/>
            <a:ext cx="9143999" cy="548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altLang="en-US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Lung Findings at Low Radiation Dose </a:t>
            </a:r>
            <a:endParaRPr lang="en-GB" kern="1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29698" name="Picture 24" descr="1-ss0-200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476" y="1456467"/>
            <a:ext cx="3254052" cy="188555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699" name="Picture 25" descr="1-ss0-100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275" y="1456467"/>
            <a:ext cx="3321844" cy="188555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0" name="Picture 22" descr="1-ss0-150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628" y="3870071"/>
            <a:ext cx="3309206" cy="205561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1" name="Picture 23" descr="1-ss0-50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6519" y="3870071"/>
            <a:ext cx="3254052" cy="206365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702" name="Rectangle 2"/>
          <p:cNvSpPr>
            <a:spLocks noChangeArrowheads="1"/>
          </p:cNvSpPr>
          <p:nvPr/>
        </p:nvSpPr>
        <p:spPr bwMode="auto">
          <a:xfrm>
            <a:off x="1403702" y="1022141"/>
            <a:ext cx="2133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FFFF66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150 </a:t>
            </a:r>
            <a:r>
              <a:rPr lang="en-US" altLang="en-US" sz="1800" dirty="0" err="1">
                <a:solidFill>
                  <a:srgbClr val="FFFF66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mAs</a:t>
            </a:r>
            <a:r>
              <a:rPr lang="en-US" altLang="en-US" sz="1800" dirty="0">
                <a:solidFill>
                  <a:srgbClr val="FFFF66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(12 </a:t>
            </a:r>
            <a:r>
              <a:rPr lang="en-US" altLang="en-US" sz="1800" dirty="0" err="1">
                <a:solidFill>
                  <a:srgbClr val="FFFF66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mGy</a:t>
            </a:r>
            <a:r>
              <a:rPr lang="en-US" altLang="en-US" sz="1800" dirty="0">
                <a:solidFill>
                  <a:srgbClr val="FFFF66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)</a:t>
            </a:r>
          </a:p>
        </p:txBody>
      </p:sp>
      <p:sp>
        <p:nvSpPr>
          <p:cNvPr id="29703" name="Rectangle 3"/>
          <p:cNvSpPr>
            <a:spLocks noChangeArrowheads="1"/>
          </p:cNvSpPr>
          <p:nvPr/>
        </p:nvSpPr>
        <p:spPr bwMode="auto">
          <a:xfrm>
            <a:off x="5169197" y="980728"/>
            <a:ext cx="2286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FFFF66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110 </a:t>
            </a:r>
            <a:r>
              <a:rPr lang="en-US" altLang="en-US" sz="1800" dirty="0" err="1">
                <a:solidFill>
                  <a:srgbClr val="FFFF66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mAs</a:t>
            </a:r>
            <a:r>
              <a:rPr lang="en-US" altLang="en-US" sz="1800" dirty="0">
                <a:solidFill>
                  <a:srgbClr val="FFFF66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(9 </a:t>
            </a:r>
            <a:r>
              <a:rPr lang="en-US" altLang="en-US" sz="1800" dirty="0" err="1">
                <a:solidFill>
                  <a:srgbClr val="FFFF66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mGy</a:t>
            </a:r>
            <a:r>
              <a:rPr lang="en-US" altLang="en-US" sz="1800" dirty="0">
                <a:solidFill>
                  <a:srgbClr val="FFFF66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)</a:t>
            </a:r>
          </a:p>
        </p:txBody>
      </p:sp>
      <p:sp>
        <p:nvSpPr>
          <p:cNvPr id="29704" name="Rectangle 4"/>
          <p:cNvSpPr>
            <a:spLocks noChangeArrowheads="1"/>
          </p:cNvSpPr>
          <p:nvPr/>
        </p:nvSpPr>
        <p:spPr bwMode="auto">
          <a:xfrm>
            <a:off x="1523731" y="6009928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FFFF66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75 </a:t>
            </a:r>
            <a:r>
              <a:rPr lang="en-US" altLang="en-US" sz="1800" dirty="0" err="1">
                <a:solidFill>
                  <a:srgbClr val="FFFF66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mAs</a:t>
            </a:r>
            <a:r>
              <a:rPr lang="en-US" altLang="en-US" sz="1800" dirty="0">
                <a:solidFill>
                  <a:srgbClr val="FFFF66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(6 </a:t>
            </a:r>
            <a:r>
              <a:rPr lang="en-US" altLang="en-US" sz="1800" dirty="0" err="1">
                <a:solidFill>
                  <a:srgbClr val="FFFF66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mGy</a:t>
            </a:r>
            <a:r>
              <a:rPr lang="en-US" altLang="en-US" sz="1800" dirty="0">
                <a:solidFill>
                  <a:srgbClr val="FFFF66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)</a:t>
            </a:r>
          </a:p>
        </p:txBody>
      </p:sp>
      <p:sp>
        <p:nvSpPr>
          <p:cNvPr id="29705" name="Rectangle 5"/>
          <p:cNvSpPr>
            <a:spLocks noChangeArrowheads="1"/>
          </p:cNvSpPr>
          <p:nvPr/>
        </p:nvSpPr>
        <p:spPr bwMode="auto">
          <a:xfrm>
            <a:off x="5319486" y="6009928"/>
            <a:ext cx="2008118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FFFF66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40 </a:t>
            </a:r>
            <a:r>
              <a:rPr lang="en-US" altLang="en-US" sz="1800" dirty="0" err="1">
                <a:solidFill>
                  <a:srgbClr val="FFFF66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mAs</a:t>
            </a:r>
            <a:r>
              <a:rPr lang="en-US" altLang="en-US" sz="1800" dirty="0">
                <a:solidFill>
                  <a:srgbClr val="FFFF66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(3 </a:t>
            </a:r>
            <a:r>
              <a:rPr lang="en-US" altLang="en-US" sz="1800" dirty="0" err="1">
                <a:solidFill>
                  <a:srgbClr val="FFFF66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mGy</a:t>
            </a:r>
            <a:r>
              <a:rPr lang="en-US" altLang="en-US" sz="1800" dirty="0">
                <a:solidFill>
                  <a:srgbClr val="FFFF66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)</a:t>
            </a:r>
          </a:p>
        </p:txBody>
      </p:sp>
      <p:sp>
        <p:nvSpPr>
          <p:cNvPr id="29707" name="TextBox 10"/>
          <p:cNvSpPr txBox="1">
            <a:spLocks noChangeArrowheads="1"/>
          </p:cNvSpPr>
          <p:nvPr/>
        </p:nvSpPr>
        <p:spPr bwMode="auto">
          <a:xfrm>
            <a:off x="1834826" y="3400018"/>
            <a:ext cx="526618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All images: FBP, 2.5mm, 120 kV, 0.9: 1 pitch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1151383"/>
            <a:ext cx="9144000" cy="5315745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altLang="en-US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Lung Findings at Low Radiation Dose </a:t>
            </a:r>
            <a:endParaRPr lang="en-GB" kern="1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30723" name="Picture 2" descr="G:\VACT training\ch 090111\45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" t="11111" r="67742" b="18520"/>
          <a:stretch/>
        </p:blipFill>
        <p:spPr bwMode="auto">
          <a:xfrm>
            <a:off x="1194627" y="1285528"/>
            <a:ext cx="2823322" cy="211576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4" name="Picture 2" descr="G:\VACT training\ch 090111\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400" t="11111" r="784" b="18520"/>
          <a:stretch>
            <a:fillRect/>
          </a:stretch>
        </p:blipFill>
        <p:spPr bwMode="auto">
          <a:xfrm>
            <a:off x="1194628" y="3816237"/>
            <a:ext cx="2823322" cy="2117491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25" name="Rectangle 2"/>
          <p:cNvSpPr>
            <a:spLocks noChangeArrowheads="1"/>
          </p:cNvSpPr>
          <p:nvPr/>
        </p:nvSpPr>
        <p:spPr bwMode="auto">
          <a:xfrm>
            <a:off x="1387088" y="3401293"/>
            <a:ext cx="2438400" cy="33855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1600" dirty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120kV/110 </a:t>
            </a:r>
            <a:r>
              <a:rPr lang="en-US" altLang="en-US" sz="1600" dirty="0" err="1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mAs</a:t>
            </a:r>
            <a:r>
              <a:rPr lang="en-US" altLang="en-US" sz="1600" dirty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/8 </a:t>
            </a:r>
            <a:r>
              <a:rPr lang="en-US" altLang="en-US" sz="1600" dirty="0" err="1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mGy</a:t>
            </a:r>
            <a:endParaRPr lang="en-US" altLang="en-US" sz="1600" dirty="0">
              <a:solidFill>
                <a:srgbClr val="FFFF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727" name="Rectangle 4"/>
          <p:cNvSpPr>
            <a:spLocks noChangeArrowheads="1"/>
          </p:cNvSpPr>
          <p:nvPr/>
        </p:nvSpPr>
        <p:spPr bwMode="auto">
          <a:xfrm>
            <a:off x="1421498" y="5942375"/>
            <a:ext cx="2369580" cy="33855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1600" dirty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120 kV/ 30 </a:t>
            </a:r>
            <a:r>
              <a:rPr lang="en-US" altLang="en-US" sz="1600" dirty="0" err="1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mAs</a:t>
            </a:r>
            <a:r>
              <a:rPr lang="en-US" altLang="en-US" sz="1600" dirty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/2 </a:t>
            </a:r>
            <a:r>
              <a:rPr lang="en-US" altLang="en-US" sz="1600" dirty="0" err="1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mGy</a:t>
            </a:r>
            <a:endParaRPr lang="en-US" altLang="en-US" sz="1600" dirty="0">
              <a:solidFill>
                <a:srgbClr val="FFFF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729" name="TextBox 8"/>
          <p:cNvSpPr txBox="1">
            <a:spLocks noChangeArrowheads="1"/>
          </p:cNvSpPr>
          <p:nvPr/>
        </p:nvSpPr>
        <p:spPr bwMode="auto">
          <a:xfrm>
            <a:off x="4941211" y="4229289"/>
            <a:ext cx="2144713" cy="147732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eaLnBrk="1" hangingPunct="1">
              <a:defRPr sz="160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defRPr>
            </a:lvl1pPr>
          </a:lstStyle>
          <a:p>
            <a:endParaRPr lang="en-US" altLang="en-US" sz="1800" dirty="0">
              <a:solidFill>
                <a:schemeClr val="bg1"/>
              </a:solidFill>
            </a:endParaRPr>
          </a:p>
          <a:p>
            <a:r>
              <a:rPr lang="en-US" altLang="en-US" sz="1800" dirty="0">
                <a:solidFill>
                  <a:schemeClr val="bg1"/>
                </a:solidFill>
              </a:rPr>
              <a:t>All FBP images</a:t>
            </a:r>
          </a:p>
          <a:p>
            <a:r>
              <a:rPr lang="en-US" altLang="en-US" sz="1800" dirty="0">
                <a:solidFill>
                  <a:schemeClr val="bg1"/>
                </a:solidFill>
              </a:rPr>
              <a:t>3 mm slices </a:t>
            </a:r>
          </a:p>
          <a:p>
            <a:r>
              <a:rPr lang="en-US" altLang="en-US" sz="1800" dirty="0">
                <a:solidFill>
                  <a:schemeClr val="bg1"/>
                </a:solidFill>
              </a:rPr>
              <a:t>B31f kernel</a:t>
            </a:r>
          </a:p>
          <a:p>
            <a:endParaRPr lang="en-US" altLang="en-US" sz="1800" dirty="0">
              <a:solidFill>
                <a:schemeClr val="bg1"/>
              </a:solidFill>
            </a:endParaRPr>
          </a:p>
        </p:txBody>
      </p:sp>
      <p:pic>
        <p:nvPicPr>
          <p:cNvPr id="11" name="Picture 2" descr="G:\VACT training\ch 090111\45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01" t="11111" r="34694" b="18520"/>
          <a:stretch/>
        </p:blipFill>
        <p:spPr bwMode="auto">
          <a:xfrm>
            <a:off x="4616685" y="1285528"/>
            <a:ext cx="2793769" cy="211576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26" name="Rectangle 3"/>
          <p:cNvSpPr>
            <a:spLocks noChangeArrowheads="1"/>
          </p:cNvSpPr>
          <p:nvPr/>
        </p:nvSpPr>
        <p:spPr bwMode="auto">
          <a:xfrm>
            <a:off x="4756267" y="3401293"/>
            <a:ext cx="2514600" cy="33855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1600" dirty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120 kV/75mAs/5 </a:t>
            </a:r>
            <a:r>
              <a:rPr lang="en-US" altLang="en-US" sz="1600" dirty="0" err="1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mGy</a:t>
            </a:r>
            <a:endParaRPr lang="en-US" altLang="en-US" sz="1600" dirty="0">
              <a:solidFill>
                <a:srgbClr val="FFFF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282575" y="152400"/>
            <a:ext cx="8534400" cy="762000"/>
          </a:xfr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What is so special about  Chest CT?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Aft>
                <a:spcPts val="6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Lungs:</a:t>
            </a:r>
          </a:p>
          <a:p>
            <a:pPr lvl="1"/>
            <a:r>
              <a:rPr lang="en-US" altLang="en-US" sz="21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Air causes less x-ray attenuation and so requires less radiation dose </a:t>
            </a:r>
          </a:p>
          <a:p>
            <a:pPr lvl="1">
              <a:spcAft>
                <a:spcPts val="1200"/>
              </a:spcAft>
            </a:pPr>
            <a:r>
              <a:rPr lang="en-US" altLang="en-US" sz="21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Air results in high inherent tissue contrast versus most lesions and so can be imaged at lower dose </a:t>
            </a:r>
          </a:p>
          <a:p>
            <a:pPr>
              <a:spcAft>
                <a:spcPts val="6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Heart, large blood vessels and lungs:</a:t>
            </a:r>
          </a:p>
          <a:p>
            <a:pPr lvl="1"/>
            <a:r>
              <a:rPr lang="en-US" altLang="en-US" sz="21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Pulsating structures require faster scanning</a:t>
            </a:r>
          </a:p>
          <a:p>
            <a:pPr lvl="1"/>
            <a:r>
              <a:rPr lang="en-US" altLang="en-US" sz="21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Short scan duration reduce respiratory motion artifacts as well</a:t>
            </a:r>
          </a:p>
          <a:p>
            <a:pPr lvl="1"/>
            <a:r>
              <a:rPr lang="en-US" altLang="en-US" sz="21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High contrast offers opportunities for low dose  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1219200"/>
            <a:ext cx="9144000" cy="5181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TextBox 9"/>
          <p:cNvSpPr txBox="1"/>
          <p:nvPr/>
        </p:nvSpPr>
        <p:spPr>
          <a:xfrm>
            <a:off x="6126176" y="1759904"/>
            <a:ext cx="2463248" cy="9233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FBP    </a:t>
            </a:r>
          </a:p>
          <a:p>
            <a:pPr marL="342900" indent="-342900" algn="l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lain" startAt="36"/>
              <a:defRPr/>
            </a:pPr>
            <a:r>
              <a:rPr lang="en-US" sz="1800" b="1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  120 kV</a:t>
            </a:r>
          </a:p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CTDI </a:t>
            </a:r>
            <a:r>
              <a:rPr lang="en-US" sz="1800" b="1" dirty="0" err="1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vol</a:t>
            </a:r>
            <a:r>
              <a:rPr lang="en-US" sz="1800" b="1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= 1.4 </a:t>
            </a:r>
            <a:r>
              <a:rPr lang="en-US" sz="1800" b="1" dirty="0" err="1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mGy</a:t>
            </a:r>
            <a:endParaRPr lang="en-US" sz="1800" b="1" dirty="0">
              <a:solidFill>
                <a:srgbClr val="FFFFF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Text Placeholder 5"/>
          <p:cNvSpPr txBox="1">
            <a:spLocks/>
          </p:cNvSpPr>
          <p:nvPr/>
        </p:nvSpPr>
        <p:spPr>
          <a:xfrm>
            <a:off x="251519" y="5447760"/>
            <a:ext cx="5163692" cy="746358"/>
          </a:xfrm>
          <a:prstGeom prst="rect">
            <a:avLst/>
          </a:prstGeom>
          <a:noFill/>
          <a:ln w="31750"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l" eaLnBrk="1" fontAlgn="auto" hangingPunct="1">
              <a:spcBef>
                <a:spcPts val="0"/>
              </a:spcBef>
              <a:spcAft>
                <a:spcPts val="0"/>
              </a:spcAft>
              <a:defRPr b="1">
                <a:solidFill>
                  <a:schemeClr val="tx2"/>
                </a:solidFill>
                <a:latin typeface="Calibri" pitchFamily="34" charset="0"/>
              </a:defRPr>
            </a:lvl1pPr>
            <a:lvl2pPr>
              <a:defRPr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>
              <a:defRPr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>
              <a:defRPr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>
              <a:defRPr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>
              <a:defRPr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>
              <a:defRPr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>
              <a:defRPr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>
              <a:defRPr>
                <a:solidFill>
                  <a:schemeClr val="bg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algn="ctr">
              <a:spcAft>
                <a:spcPts val="300"/>
              </a:spcAft>
            </a:pPr>
            <a:r>
              <a:rPr lang="en-US" sz="20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Esophageal mass</a:t>
            </a:r>
          </a:p>
          <a:p>
            <a:pPr algn="ctr"/>
            <a:r>
              <a:rPr lang="en-US" sz="20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Pericardial and pleural effusions 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541876" y="1693526"/>
            <a:ext cx="5163693" cy="3653087"/>
            <a:chOff x="0" y="1736725"/>
            <a:chExt cx="7239000" cy="5121275"/>
          </a:xfrm>
        </p:grpSpPr>
        <p:pic>
          <p:nvPicPr>
            <p:cNvPr id="31746" name="Picture 2" descr="C:\Users\Shima_Aran\Desktop\Subba\low dose image gallery\Chest Subba ld gallery\Autopsy cases\Autopsy esophageal mass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736725"/>
              <a:ext cx="7239000" cy="5121275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Oval 5"/>
            <p:cNvSpPr/>
            <p:nvPr/>
          </p:nvSpPr>
          <p:spPr>
            <a:xfrm>
              <a:off x="3200400" y="3733800"/>
              <a:ext cx="1524000" cy="1676400"/>
            </a:xfrm>
            <a:prstGeom prst="ellipse">
              <a:avLst/>
            </a:prstGeom>
            <a:noFill/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7" name="Up Arrow 6"/>
            <p:cNvSpPr/>
            <p:nvPr/>
          </p:nvSpPr>
          <p:spPr>
            <a:xfrm>
              <a:off x="1981200" y="6206901"/>
              <a:ext cx="457200" cy="457200"/>
            </a:xfrm>
            <a:prstGeom prst="up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8" name="Up Arrow 7"/>
            <p:cNvSpPr/>
            <p:nvPr/>
          </p:nvSpPr>
          <p:spPr>
            <a:xfrm>
              <a:off x="2667000" y="2667000"/>
              <a:ext cx="457200" cy="457200"/>
            </a:xfrm>
            <a:prstGeom prst="up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9" name="Up Arrow 8"/>
            <p:cNvSpPr/>
            <p:nvPr/>
          </p:nvSpPr>
          <p:spPr>
            <a:xfrm>
              <a:off x="5867400" y="6096000"/>
              <a:ext cx="457200" cy="457200"/>
            </a:xfrm>
            <a:prstGeom prst="up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</p:grp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Mediastinum at Low Dose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25400" y="1061898"/>
            <a:ext cx="9144000" cy="548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32770" name="Picture 2" descr="C:\Users\Shima_Aran\Desktop\Subba\low dose image gallery\Chest Subba ld gallery\Autopsy cases\Autopsy esophageal mas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228" y="1977150"/>
            <a:ext cx="2359572" cy="1664575"/>
          </a:xfrm>
          <a:prstGeom prst="rect">
            <a:avLst/>
          </a:prstGeom>
          <a:noFill/>
          <a:ln w="9525">
            <a:solidFill>
              <a:srgbClr val="9BDE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1" name="Picture 2" descr="C:\Users\Shima_Aran\Desktop\Subba\low dose image gallery\Chest Subba ld gallery\Autopsy cases\Autopsy esophageal mas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1340" y="1977150"/>
            <a:ext cx="2497520" cy="1664575"/>
          </a:xfrm>
          <a:prstGeom prst="rect">
            <a:avLst/>
          </a:prstGeom>
          <a:noFill/>
          <a:ln w="9525">
            <a:solidFill>
              <a:srgbClr val="9BDE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2" name="Picture 2" descr="C:\Users\Shima_Aran\Desktop\Subba\low dose image gallery\Chest Subba ld gallery\Autopsy cases\Autopsy esophageal mass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977150"/>
            <a:ext cx="2232134" cy="1664575"/>
          </a:xfrm>
          <a:prstGeom prst="rect">
            <a:avLst/>
          </a:prstGeom>
          <a:noFill/>
          <a:ln w="9525">
            <a:solidFill>
              <a:srgbClr val="9BDE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3" name="Picture 2" descr="C:\Users\Shima_Aran\Desktop\Subba\low dose image gallery\Chest Subba ld gallery\Autopsy cases\Autopsy esophageal mass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228" y="4542183"/>
            <a:ext cx="2325414" cy="1752600"/>
          </a:xfrm>
          <a:prstGeom prst="rect">
            <a:avLst/>
          </a:prstGeom>
          <a:noFill/>
          <a:ln w="9525">
            <a:solidFill>
              <a:srgbClr val="9BDE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4" name="Picture 2" descr="C:\Users\Shima_Aran\Desktop\Subba\low dose image gallery\Chest Subba ld gallery\Autopsy cases\Autopsy esophageal mass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3239" y="4557548"/>
            <a:ext cx="2497521" cy="1767052"/>
          </a:xfrm>
          <a:prstGeom prst="rect">
            <a:avLst/>
          </a:prstGeom>
          <a:noFill/>
          <a:ln w="9525">
            <a:solidFill>
              <a:srgbClr val="9BDE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5" name="Picture 2" descr="C:\Users\Shima_Aran\Desktop\Subba\low dose image gallery\Chest Subba ld gallery\Autopsy cases\Autopsy esophageal mass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4150" y="4542183"/>
            <a:ext cx="2259724" cy="1752600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76" name="TextBox 14"/>
          <p:cNvSpPr txBox="1">
            <a:spLocks noChangeArrowheads="1"/>
          </p:cNvSpPr>
          <p:nvPr/>
        </p:nvSpPr>
        <p:spPr bwMode="auto">
          <a:xfrm>
            <a:off x="6096000" y="5155070"/>
            <a:ext cx="2430000" cy="504000"/>
          </a:xfrm>
          <a:prstGeom prst="rect">
            <a:avLst/>
          </a:prstGeom>
          <a:noFill/>
          <a:ln w="2540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1935" y="1397000"/>
            <a:ext cx="2286000" cy="523220"/>
          </a:xfrm>
          <a:prstGeom prst="rect">
            <a:avLst/>
          </a:prstGeom>
          <a:noFill/>
          <a:ln w="31750">
            <a:noFill/>
          </a:ln>
        </p:spPr>
        <p:txBody>
          <a:bodyPr wrap="square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FFFF99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FBP    540  </a:t>
            </a:r>
            <a:r>
              <a:rPr lang="en-US" sz="1400" b="1" dirty="0" err="1">
                <a:solidFill>
                  <a:srgbClr val="FFFF99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</a:t>
            </a:r>
            <a:r>
              <a:rPr lang="en-US" sz="1400" b="1" dirty="0">
                <a:solidFill>
                  <a:srgbClr val="FFFF99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120 kV</a:t>
            </a:r>
          </a:p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FFFF99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CTDI </a:t>
            </a:r>
            <a:r>
              <a:rPr lang="en-US" sz="1400" b="1" dirty="0" err="1">
                <a:solidFill>
                  <a:srgbClr val="FFFF99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vol</a:t>
            </a:r>
            <a:r>
              <a:rPr lang="en-US" sz="1400" b="1" dirty="0">
                <a:solidFill>
                  <a:srgbClr val="FFFF99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= 20 </a:t>
            </a:r>
            <a:r>
              <a:rPr lang="en-US" sz="1400" b="1" dirty="0" err="1">
                <a:solidFill>
                  <a:srgbClr val="FFFF99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mGy</a:t>
            </a:r>
            <a:endParaRPr lang="en-US" sz="1400" b="1" dirty="0">
              <a:solidFill>
                <a:srgbClr val="FFFF99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" name="TextBox 9"/>
          <p:cNvSpPr txBox="1"/>
          <p:nvPr/>
        </p:nvSpPr>
        <p:spPr>
          <a:xfrm>
            <a:off x="3467100" y="1397000"/>
            <a:ext cx="2286000" cy="523220"/>
          </a:xfrm>
          <a:prstGeom prst="rect">
            <a:avLst/>
          </a:prstGeom>
          <a:noFill/>
          <a:ln w="31750">
            <a:noFill/>
          </a:ln>
        </p:spPr>
        <p:txBody>
          <a:bodyPr wrap="square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FFFF99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FBP    270  </a:t>
            </a:r>
            <a:r>
              <a:rPr lang="en-US" sz="1400" b="1" dirty="0" err="1">
                <a:solidFill>
                  <a:srgbClr val="FFFF99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</a:t>
            </a:r>
            <a:r>
              <a:rPr lang="en-US" sz="1400" b="1" dirty="0">
                <a:solidFill>
                  <a:srgbClr val="FFFF99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120 kV</a:t>
            </a:r>
          </a:p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FFFF99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CTDI </a:t>
            </a:r>
            <a:r>
              <a:rPr lang="en-US" sz="1400" b="1" dirty="0" err="1">
                <a:solidFill>
                  <a:srgbClr val="FFFF99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vol</a:t>
            </a:r>
            <a:r>
              <a:rPr lang="en-US" sz="1400" b="1" dirty="0">
                <a:solidFill>
                  <a:srgbClr val="FFFF99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= 10 </a:t>
            </a:r>
            <a:r>
              <a:rPr lang="en-US" sz="1400" b="1" dirty="0" err="1">
                <a:solidFill>
                  <a:srgbClr val="FFFF99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mGy</a:t>
            </a:r>
            <a:endParaRPr lang="en-US" sz="1400" b="1" dirty="0">
              <a:solidFill>
                <a:srgbClr val="FFFF99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TextBox 9"/>
          <p:cNvSpPr txBox="1"/>
          <p:nvPr/>
        </p:nvSpPr>
        <p:spPr>
          <a:xfrm>
            <a:off x="6222308" y="1389270"/>
            <a:ext cx="2286000" cy="523220"/>
          </a:xfrm>
          <a:prstGeom prst="rect">
            <a:avLst/>
          </a:prstGeom>
          <a:noFill/>
          <a:ln w="31750">
            <a:noFill/>
          </a:ln>
        </p:spPr>
        <p:txBody>
          <a:bodyPr wrap="square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FFFF99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FBP    135  </a:t>
            </a:r>
            <a:r>
              <a:rPr lang="en-US" sz="1400" b="1" dirty="0" err="1">
                <a:solidFill>
                  <a:srgbClr val="FFFF99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</a:t>
            </a:r>
            <a:r>
              <a:rPr lang="en-US" sz="1400" b="1" dirty="0">
                <a:solidFill>
                  <a:srgbClr val="FFFF99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120 kV</a:t>
            </a:r>
          </a:p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FFFF99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CTDI </a:t>
            </a:r>
            <a:r>
              <a:rPr lang="en-US" sz="1400" b="1" dirty="0" err="1">
                <a:solidFill>
                  <a:srgbClr val="FFFF99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vol</a:t>
            </a:r>
            <a:r>
              <a:rPr lang="en-US" sz="1400" b="1" dirty="0">
                <a:solidFill>
                  <a:srgbClr val="FFFF99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= 5 </a:t>
            </a:r>
            <a:r>
              <a:rPr lang="en-US" sz="1400" b="1" dirty="0" err="1">
                <a:solidFill>
                  <a:srgbClr val="FFFF99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mGy</a:t>
            </a:r>
            <a:endParaRPr lang="en-US" sz="1400" b="1" dirty="0">
              <a:solidFill>
                <a:srgbClr val="FFFF99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" name="TextBox 9"/>
          <p:cNvSpPr txBox="1"/>
          <p:nvPr/>
        </p:nvSpPr>
        <p:spPr>
          <a:xfrm>
            <a:off x="612228" y="3948454"/>
            <a:ext cx="2286000" cy="523220"/>
          </a:xfrm>
          <a:prstGeom prst="rect">
            <a:avLst/>
          </a:prstGeom>
          <a:noFill/>
          <a:ln w="31750">
            <a:noFill/>
          </a:ln>
        </p:spPr>
        <p:txBody>
          <a:bodyPr wrap="square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FFFF99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FBP    72  </a:t>
            </a:r>
            <a:r>
              <a:rPr lang="en-US" sz="1400" b="1" dirty="0" err="1">
                <a:solidFill>
                  <a:srgbClr val="FFFF99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</a:t>
            </a:r>
            <a:r>
              <a:rPr lang="en-US" sz="1400" b="1" dirty="0">
                <a:solidFill>
                  <a:srgbClr val="FFFF99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120 kV</a:t>
            </a:r>
          </a:p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FFFF99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CTDI </a:t>
            </a:r>
            <a:r>
              <a:rPr lang="en-US" sz="1400" b="1" dirty="0" err="1">
                <a:solidFill>
                  <a:srgbClr val="FFFF99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vol</a:t>
            </a:r>
            <a:r>
              <a:rPr lang="en-US" sz="1400" b="1" dirty="0">
                <a:solidFill>
                  <a:srgbClr val="FFFF99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= 2.7 </a:t>
            </a:r>
            <a:r>
              <a:rPr lang="en-US" sz="1400" b="1" dirty="0" err="1">
                <a:solidFill>
                  <a:srgbClr val="FFFF99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mGy</a:t>
            </a:r>
            <a:endParaRPr lang="en-US" sz="1400" b="1" dirty="0">
              <a:solidFill>
                <a:srgbClr val="FFFF99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TextBox 9"/>
          <p:cNvSpPr txBox="1"/>
          <p:nvPr/>
        </p:nvSpPr>
        <p:spPr>
          <a:xfrm>
            <a:off x="3361340" y="3948454"/>
            <a:ext cx="2286000" cy="523220"/>
          </a:xfrm>
          <a:prstGeom prst="rect">
            <a:avLst/>
          </a:prstGeom>
          <a:noFill/>
          <a:ln w="31750">
            <a:noFill/>
          </a:ln>
        </p:spPr>
        <p:txBody>
          <a:bodyPr wrap="square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FFFF99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FBP    36  </a:t>
            </a:r>
            <a:r>
              <a:rPr lang="en-US" sz="1400" b="1" dirty="0" err="1">
                <a:solidFill>
                  <a:srgbClr val="FFFF99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</a:t>
            </a:r>
            <a:r>
              <a:rPr lang="en-US" sz="1400" b="1" dirty="0">
                <a:solidFill>
                  <a:srgbClr val="FFFF99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120 kV</a:t>
            </a:r>
          </a:p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FFFF99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CTDI </a:t>
            </a:r>
            <a:r>
              <a:rPr lang="en-US" sz="1400" b="1" dirty="0" err="1">
                <a:solidFill>
                  <a:srgbClr val="FFFF99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vol</a:t>
            </a:r>
            <a:r>
              <a:rPr lang="en-US" sz="1400" b="1" dirty="0">
                <a:solidFill>
                  <a:srgbClr val="FFFF99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= 1.4 </a:t>
            </a:r>
            <a:r>
              <a:rPr lang="en-US" sz="1400" b="1" dirty="0" err="1">
                <a:solidFill>
                  <a:srgbClr val="FFFF99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mGy</a:t>
            </a:r>
            <a:endParaRPr lang="en-US" sz="1400" b="1" dirty="0">
              <a:solidFill>
                <a:srgbClr val="FFFF99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Mediastinum</a:t>
            </a:r>
            <a:endParaRPr lang="en-GB" kern="1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1066800"/>
            <a:ext cx="9144000" cy="543374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-231684" y="1143895"/>
            <a:ext cx="4346485" cy="2916287"/>
            <a:chOff x="664708" y="1535281"/>
            <a:chExt cx="3450092" cy="2415943"/>
          </a:xfrm>
        </p:grpSpPr>
        <p:pic>
          <p:nvPicPr>
            <p:cNvPr id="33795" name="Picture 2" descr="G:\VACT training\ch 090111\56-2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634916" y="1535281"/>
              <a:ext cx="2479884" cy="212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797" name="Rectangle 2"/>
            <p:cNvSpPr>
              <a:spLocks noChangeArrowheads="1"/>
            </p:cNvSpPr>
            <p:nvPr/>
          </p:nvSpPr>
          <p:spPr bwMode="auto">
            <a:xfrm>
              <a:off x="664708" y="3670755"/>
              <a:ext cx="2479884" cy="2804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altLang="en-US" sz="1600" dirty="0">
                  <a:solidFill>
                    <a:srgbClr val="FFFF0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120kV/114 </a:t>
              </a:r>
              <a:r>
                <a:rPr lang="en-US" altLang="en-US" sz="1600" dirty="0" err="1">
                  <a:solidFill>
                    <a:srgbClr val="FFFF0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mAs</a:t>
              </a:r>
              <a:r>
                <a:rPr lang="en-US" altLang="en-US" sz="1600" dirty="0">
                  <a:solidFill>
                    <a:srgbClr val="FFFF0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/8 </a:t>
              </a:r>
              <a:r>
                <a:rPr lang="en-US" altLang="en-US" sz="1600" dirty="0" err="1">
                  <a:solidFill>
                    <a:srgbClr val="FFFF0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mGy</a:t>
              </a:r>
              <a:endParaRPr lang="en-US" altLang="en-US" sz="1600" dirty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660832" y="3807699"/>
            <a:ext cx="3241884" cy="2591072"/>
            <a:chOff x="2012055" y="4191000"/>
            <a:chExt cx="2493390" cy="2124000"/>
          </a:xfrm>
        </p:grpSpPr>
        <p:pic>
          <p:nvPicPr>
            <p:cNvPr id="33796" name="Picture 2" descr="G:\VACT training\ch 090111\56-2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2055" y="4191000"/>
              <a:ext cx="2493390" cy="212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799" name="Rectangle 4"/>
            <p:cNvSpPr>
              <a:spLocks noChangeArrowheads="1"/>
            </p:cNvSpPr>
            <p:nvPr/>
          </p:nvSpPr>
          <p:spPr bwMode="auto">
            <a:xfrm>
              <a:off x="2012055" y="5976446"/>
              <a:ext cx="2493390" cy="2775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altLang="en-US" sz="1600" dirty="0">
                  <a:solidFill>
                    <a:srgbClr val="FFFF0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120 kV/ 40 </a:t>
              </a:r>
              <a:r>
                <a:rPr lang="en-US" altLang="en-US" sz="1600" dirty="0" err="1">
                  <a:solidFill>
                    <a:srgbClr val="FFFF0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mAs</a:t>
              </a:r>
              <a:r>
                <a:rPr lang="en-US" altLang="en-US" sz="1600" dirty="0">
                  <a:solidFill>
                    <a:srgbClr val="FFFF0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/2.8 </a:t>
              </a:r>
              <a:r>
                <a:rPr lang="en-US" altLang="en-US" sz="1600" dirty="0" err="1">
                  <a:solidFill>
                    <a:srgbClr val="FFFF0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mGy</a:t>
              </a:r>
              <a:endParaRPr lang="en-US" altLang="en-US" sz="1600" dirty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Routine chest CT</a:t>
            </a:r>
            <a:endParaRPr lang="en-GB" kern="1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800600" y="1099573"/>
            <a:ext cx="4032432" cy="2960608"/>
            <a:chOff x="4753262" y="1533600"/>
            <a:chExt cx="3444446" cy="2374875"/>
          </a:xfrm>
        </p:grpSpPr>
        <p:pic>
          <p:nvPicPr>
            <p:cNvPr id="12" name="Picture 2" descr="G:\VACT training\ch 090111\56-2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4753262" y="1533600"/>
              <a:ext cx="2503034" cy="212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798" name="Rectangle 3"/>
            <p:cNvSpPr>
              <a:spLocks noChangeArrowheads="1"/>
            </p:cNvSpPr>
            <p:nvPr/>
          </p:nvSpPr>
          <p:spPr bwMode="auto">
            <a:xfrm>
              <a:off x="5694674" y="3636901"/>
              <a:ext cx="2503034" cy="271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altLang="en-US" sz="1600" dirty="0">
                  <a:solidFill>
                    <a:srgbClr val="FFFF0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120 kV/87 </a:t>
              </a:r>
              <a:r>
                <a:rPr lang="en-US" altLang="en-US" sz="1600" dirty="0" err="1">
                  <a:solidFill>
                    <a:srgbClr val="FFFF0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mAs</a:t>
              </a:r>
              <a:r>
                <a:rPr lang="en-US" altLang="en-US" sz="1600" dirty="0">
                  <a:solidFill>
                    <a:srgbClr val="FFFF0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/6 </a:t>
              </a:r>
              <a:r>
                <a:rPr lang="en-US" altLang="en-US" sz="1600" dirty="0" err="1">
                  <a:solidFill>
                    <a:srgbClr val="FFFF0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mGy</a:t>
              </a:r>
              <a:endParaRPr lang="en-US" altLang="en-US" sz="1600" dirty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814B317-084C-4046-BCF0-BD15F8B55272}"/>
              </a:ext>
            </a:extLst>
          </p:cNvPr>
          <p:cNvSpPr/>
          <p:nvPr/>
        </p:nvSpPr>
        <p:spPr>
          <a:xfrm>
            <a:off x="0" y="3276600"/>
            <a:ext cx="9144000" cy="322394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kV Reduction: Chest CT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274638" y="1295400"/>
            <a:ext cx="8593137" cy="4572000"/>
          </a:xfrm>
        </p:spPr>
        <p:txBody>
          <a:bodyPr/>
          <a:lstStyle/>
          <a:p>
            <a:pPr eaLnBrk="1" hangingPunct="1"/>
            <a:r>
              <a:rPr lang="en-US" altLang="en-US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No use for 140 kV for chest CT : Kills contrast</a:t>
            </a:r>
          </a:p>
          <a:p>
            <a:pPr eaLnBrk="1" hangingPunct="1"/>
            <a:r>
              <a:rPr lang="en-US" altLang="en-US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Routine chest CT in children: 80 or 100 kV (70 kV on some CT)</a:t>
            </a:r>
          </a:p>
          <a:p>
            <a:pPr eaLnBrk="1" hangingPunct="1"/>
            <a:r>
              <a:rPr lang="en-US" altLang="en-US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Routine chest CT with contrast in adults ≤100 kV for most patients</a:t>
            </a:r>
          </a:p>
          <a:p>
            <a:pPr eaLnBrk="1" hangingPunct="1"/>
            <a:r>
              <a:rPr lang="en-US" altLang="en-US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Pulmonary embolism CT: ≤100 kV for &lt;80 kg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967074" y="3469333"/>
            <a:ext cx="3390900" cy="2934194"/>
            <a:chOff x="0" y="2890046"/>
            <a:chExt cx="4469823" cy="3967954"/>
          </a:xfrm>
        </p:grpSpPr>
        <p:pic>
          <p:nvPicPr>
            <p:cNvPr id="34820" name="Picture 4" descr="1kv eff 140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352800"/>
              <a:ext cx="4419600" cy="3505200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</p:pic>
        <p:sp>
          <p:nvSpPr>
            <p:cNvPr id="34822" name="Text Box 6"/>
            <p:cNvSpPr txBox="1">
              <a:spLocks noChangeArrowheads="1"/>
            </p:cNvSpPr>
            <p:nvPr/>
          </p:nvSpPr>
          <p:spPr bwMode="auto">
            <a:xfrm>
              <a:off x="50223" y="2890046"/>
              <a:ext cx="4419600" cy="437021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500" dirty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140 KV: Smooth but nothing extra!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786028" y="3390900"/>
            <a:ext cx="3320497" cy="2999927"/>
            <a:chOff x="4648200" y="2775432"/>
            <a:chExt cx="4513062" cy="4082568"/>
          </a:xfrm>
        </p:grpSpPr>
        <p:pic>
          <p:nvPicPr>
            <p:cNvPr id="34821" name="Picture 5" descr="1kv eff 120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8200" y="3330575"/>
              <a:ext cx="4495800" cy="3527425"/>
            </a:xfrm>
            <a:prstGeom prst="rect">
              <a:avLst/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823" name="Text Box 7"/>
            <p:cNvSpPr txBox="1">
              <a:spLocks noChangeArrowheads="1"/>
            </p:cNvSpPr>
            <p:nvPr/>
          </p:nvSpPr>
          <p:spPr bwMode="auto">
            <a:xfrm>
              <a:off x="4665461" y="2775432"/>
              <a:ext cx="4495801" cy="753930"/>
            </a:xfrm>
            <a:prstGeom prst="rect">
              <a:avLst/>
            </a:prstGeom>
            <a:solidFill>
              <a:srgbClr val="00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500" dirty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120 KV: Mottled ok but nothing lost!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500" dirty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35% lower dose</a:t>
              </a:r>
            </a:p>
          </p:txBody>
        </p:sp>
      </p:grp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444984"/>
            <a:ext cx="6324600" cy="180341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GB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Automatic kV selection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19" y="1109646"/>
            <a:ext cx="8892481" cy="3335338"/>
          </a:xfrm>
        </p:spPr>
        <p:txBody>
          <a:bodyPr>
            <a:normAutofit fontScale="92500"/>
          </a:bodyPr>
          <a:lstStyle/>
          <a:p>
            <a:pPr marL="187325" lvl="2" indent="-285750">
              <a:lnSpc>
                <a:spcPct val="150000"/>
              </a:lnSpc>
              <a:spcAft>
                <a:spcPts val="1200"/>
              </a:spcAft>
              <a:buFont typeface="Arial"/>
              <a:buChar char="•"/>
              <a:defRPr/>
            </a:pP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Care kV, Siemens and KV Assist, GE</a:t>
            </a:r>
          </a:p>
          <a:p>
            <a:pPr marL="187325" lvl="2" indent="-285750">
              <a:lnSpc>
                <a:spcPct val="150000"/>
              </a:lnSpc>
              <a:spcBef>
                <a:spcPts val="0"/>
              </a:spcBef>
              <a:buFont typeface="Arial"/>
              <a:buChar char="•"/>
              <a:defRPr/>
            </a:pP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System automatically identifies optimum kV setting (Care kV)</a:t>
            </a:r>
          </a:p>
          <a:p>
            <a:pPr marL="568325" lvl="3" indent="-285750">
              <a:lnSpc>
                <a:spcPct val="150000"/>
              </a:lnSpc>
              <a:spcBef>
                <a:spcPts val="0"/>
              </a:spcBef>
              <a:buFont typeface="Arial"/>
              <a:buChar char="•"/>
              <a:defRPr/>
            </a:pPr>
            <a:r>
              <a:rPr 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Body habitus (from planning radiograph)</a:t>
            </a:r>
          </a:p>
          <a:p>
            <a:pPr marL="568325" lvl="3" indent="-285750">
              <a:lnSpc>
                <a:spcPct val="150000"/>
              </a:lnSpc>
              <a:spcBef>
                <a:spcPts val="0"/>
              </a:spcBef>
              <a:buFont typeface="Arial"/>
              <a:buChar char="•"/>
              <a:defRPr/>
            </a:pPr>
            <a:r>
              <a:rPr 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Exam type (non-contrast, bone, standard contrast, vascular)</a:t>
            </a:r>
          </a:p>
          <a:p>
            <a:pPr marL="568325" lvl="3" indent="-28575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/>
            </a:pPr>
            <a:r>
              <a:rPr 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System limits (tube current)</a:t>
            </a:r>
          </a:p>
          <a:p>
            <a:pPr marL="187325" lvl="2" indent="-285750">
              <a:lnSpc>
                <a:spcPct val="150000"/>
              </a:lnSpc>
              <a:spcBef>
                <a:spcPts val="0"/>
              </a:spcBef>
              <a:buFont typeface="Arial"/>
              <a:buChar char="•"/>
              <a:defRPr/>
            </a:pP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System automatically proposes kV and corresponding </a:t>
            </a:r>
            <a:r>
              <a:rPr lang="en-US" sz="24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mAs</a:t>
            </a:r>
            <a:r>
              <a:rPr lang="en-US" sz="24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values</a:t>
            </a:r>
            <a:endPara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GB" sz="3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kern="12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ko-KR" kern="12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Tube potential (kV): Chest CT </a:t>
            </a:r>
            <a:endParaRPr lang="en-US" altLang="en-US" kern="120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445969" y="1371600"/>
            <a:ext cx="8469431" cy="4114800"/>
          </a:xfrm>
          <a:solidFill>
            <a:srgbClr val="FFFFFF"/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ko-KR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Chest CT 				KV</a:t>
            </a:r>
          </a:p>
          <a:p>
            <a:pPr eaLnBrk="1" hangingPunct="1">
              <a:buFontTx/>
              <a:buNone/>
            </a:pPr>
            <a:r>
              <a:rPr lang="en-US" altLang="ko-KR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Children (esp.&lt;50 kg)		80 </a:t>
            </a:r>
          </a:p>
          <a:p>
            <a:pPr eaLnBrk="1" hangingPunct="1">
              <a:buFontTx/>
              <a:buNone/>
            </a:pPr>
            <a:r>
              <a:rPr lang="en-US" altLang="ko-KR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Adults 				80 (&lt; 50 kg); 100 (50-80 kg)					120 (&gt; 80 kg or &gt; 30 BMI)</a:t>
            </a:r>
          </a:p>
          <a:p>
            <a:pPr eaLnBrk="1" hangingPunct="1">
              <a:buFontTx/>
              <a:buNone/>
            </a:pPr>
            <a:r>
              <a:rPr lang="en-US" altLang="ko-KR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Almost never				140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ko-KR" sz="24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ko-KR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Encourage use of lower kV :      	Lung nodules FU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altLang="ko-KR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				   		Post contrast chest CT 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altLang="ko-KR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                            		Chest CT angiography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altLang="ko-KR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						Pediatric chest CT 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 cstate="print">
            <a:lum bright="-54000" contrast="-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880" b="34091"/>
          <a:stretch>
            <a:fillRect/>
          </a:stretch>
        </p:blipFill>
        <p:spPr bwMode="auto">
          <a:xfrm>
            <a:off x="271276" y="1427949"/>
            <a:ext cx="3337508" cy="3124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892" name="Rectangle 3"/>
          <p:cNvSpPr>
            <a:spLocks noChangeArrowheads="1"/>
          </p:cNvSpPr>
          <p:nvPr/>
        </p:nvSpPr>
        <p:spPr bwMode="auto">
          <a:xfrm>
            <a:off x="4800601" y="2444174"/>
            <a:ext cx="4343400" cy="3042226"/>
          </a:xfrm>
          <a:prstGeom prst="rect">
            <a:avLst/>
          </a:prstGeom>
          <a:solidFill>
            <a:srgbClr val="E1F0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>
            <a:lvl1pPr marL="342900" indent="-342900" algn="l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indent="0">
              <a:buNone/>
            </a:pPr>
            <a:r>
              <a:rPr lang="en-US" altLang="en-US" sz="2400" dirty="0">
                <a:solidFill>
                  <a:schemeClr val="bg2">
                    <a:lumMod val="1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Prefer wider beam collimation</a:t>
            </a:r>
          </a:p>
          <a:p>
            <a:pPr>
              <a:spcAft>
                <a:spcPts val="1200"/>
              </a:spcAft>
            </a:pPr>
            <a:r>
              <a:rPr lang="en-US" altLang="en-US" sz="2000" dirty="0">
                <a:solidFill>
                  <a:schemeClr val="bg2">
                    <a:lumMod val="1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Chest: Wider 64 &gt;32 &gt; 16</a:t>
            </a:r>
          </a:p>
          <a:p>
            <a:pPr marL="0" indent="0">
              <a:buNone/>
            </a:pPr>
            <a:r>
              <a:rPr lang="en-US" altLang="en-US" sz="2400" dirty="0">
                <a:solidFill>
                  <a:schemeClr val="bg2">
                    <a:lumMod val="1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On 16 slice CT or lower, choice depends on desired slice width</a:t>
            </a:r>
          </a:p>
          <a:p>
            <a:pPr marL="0" indent="0">
              <a:buNone/>
            </a:pPr>
            <a:r>
              <a:rPr lang="en-US" altLang="en-US" sz="1800" dirty="0">
                <a:solidFill>
                  <a:schemeClr val="bg2">
                    <a:lumMod val="1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&lt;1mm: smaller width- less dose efficient</a:t>
            </a:r>
          </a:p>
          <a:p>
            <a:pPr marL="0" indent="0">
              <a:buNone/>
            </a:pPr>
            <a:r>
              <a:rPr lang="en-US" altLang="en-US" sz="1800" dirty="0">
                <a:solidFill>
                  <a:schemeClr val="bg2">
                    <a:lumMod val="1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&gt;1mm: wider width- more dose efficient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2612693"/>
              </p:ext>
            </p:extLst>
          </p:nvPr>
        </p:nvGraphicFramePr>
        <p:xfrm>
          <a:off x="1143000" y="1427949"/>
          <a:ext cx="3573755" cy="47259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5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84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239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Scan parameters</a:t>
                      </a:r>
                    </a:p>
                  </a:txBody>
                  <a:tcPr marL="58699" marR="58699" marT="39132" marB="39132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Values</a:t>
                      </a:r>
                    </a:p>
                  </a:txBody>
                  <a:tcPr marL="58699" marR="58699" marT="39132" marB="39132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5456"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Scan coverage</a:t>
                      </a:r>
                    </a:p>
                  </a:txBody>
                  <a:tcPr marL="58699" marR="58699" marT="39132" marB="39132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Apex</a:t>
                      </a:r>
                      <a:r>
                        <a:rPr lang="en-US" sz="16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to adrenals</a:t>
                      </a:r>
                      <a:endParaRPr lang="en-US" sz="16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8699" marR="58699" marT="39132" marB="39132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6107"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Mode</a:t>
                      </a:r>
                    </a:p>
                  </a:txBody>
                  <a:tcPr marL="58699" marR="58699" marT="39132" marB="39132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Helical</a:t>
                      </a:r>
                    </a:p>
                  </a:txBody>
                  <a:tcPr marL="58699" marR="58699" marT="39132" marB="39132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1328"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Time</a:t>
                      </a:r>
                    </a:p>
                  </a:txBody>
                  <a:tcPr marL="58699" marR="58699" marT="39132" marB="39132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0.5</a:t>
                      </a:r>
                      <a:r>
                        <a:rPr lang="en-US" sz="16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second</a:t>
                      </a:r>
                      <a:endParaRPr lang="en-US" sz="16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8699" marR="58699" marT="39132" marB="39132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6107"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Recon. thickness</a:t>
                      </a:r>
                    </a:p>
                  </a:txBody>
                  <a:tcPr marL="58699" marR="58699" marT="39132" marB="39132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2.5 mm</a:t>
                      </a:r>
                    </a:p>
                  </a:txBody>
                  <a:tcPr marL="58699" marR="58699" marT="39132" marB="39132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04391"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rgbClr val="C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Detector</a:t>
                      </a:r>
                      <a:r>
                        <a:rPr lang="en-US" sz="1600" baseline="0" dirty="0">
                          <a:solidFill>
                            <a:srgbClr val="C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collimation</a:t>
                      </a:r>
                      <a:endParaRPr lang="en-US" sz="1600" dirty="0">
                        <a:solidFill>
                          <a:srgbClr val="C00000"/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8699" marR="58699" marT="39132" marB="39132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rgbClr val="C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64*0.625</a:t>
                      </a:r>
                      <a:r>
                        <a:rPr lang="en-US" sz="1600" baseline="0" dirty="0">
                          <a:solidFill>
                            <a:srgbClr val="C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mm</a:t>
                      </a:r>
                      <a:endParaRPr lang="en-US" sz="1600" dirty="0">
                        <a:solidFill>
                          <a:srgbClr val="C00000"/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8699" marR="58699" marT="39132" marB="39132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6107"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KV</a:t>
                      </a:r>
                    </a:p>
                  </a:txBody>
                  <a:tcPr marL="58699" marR="58699" marT="39132" marB="39132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kV</a:t>
                      </a:r>
                      <a:r>
                        <a:rPr lang="en-US" sz="16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Assist</a:t>
                      </a:r>
                      <a:endParaRPr lang="en-US" sz="16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8699" marR="58699" marT="39132" marB="39132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6107"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Recon. kernel</a:t>
                      </a:r>
                    </a:p>
                  </a:txBody>
                  <a:tcPr marL="58699" marR="58699" marT="39132" marB="39132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FBP</a:t>
                      </a:r>
                      <a:r>
                        <a:rPr lang="en-US" sz="16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or </a:t>
                      </a:r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IRT</a:t>
                      </a:r>
                    </a:p>
                  </a:txBody>
                  <a:tcPr marL="58699" marR="58699" marT="39132" marB="39132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6107"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Patient</a:t>
                      </a:r>
                      <a:r>
                        <a:rPr lang="en-US" sz="16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Weight</a:t>
                      </a:r>
                    </a:p>
                  </a:txBody>
                  <a:tcPr marL="58699" marR="58699" marT="39132" marB="39132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AEC settings</a:t>
                      </a:r>
                    </a:p>
                  </a:txBody>
                  <a:tcPr marL="58699" marR="58699" marT="39132" marB="39132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6107"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&lt;60 kg</a:t>
                      </a:r>
                    </a:p>
                  </a:txBody>
                  <a:tcPr marL="58699" marR="58699" marT="39132" marB="39132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32 NI (100-200)</a:t>
                      </a:r>
                    </a:p>
                  </a:txBody>
                  <a:tcPr marL="58699" marR="58699" marT="39132" marB="39132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6107"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61-90 kg</a:t>
                      </a:r>
                    </a:p>
                  </a:txBody>
                  <a:tcPr marL="58699" marR="58699" marT="39132" marB="39132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35 NI (100-250)</a:t>
                      </a:r>
                    </a:p>
                  </a:txBody>
                  <a:tcPr marL="58699" marR="58699" marT="39132" marB="39132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6107"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&gt;91 kg</a:t>
                      </a:r>
                    </a:p>
                  </a:txBody>
                  <a:tcPr marL="58699" marR="58699" marT="39132" marB="39132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38 NI (100-400)</a:t>
                      </a:r>
                    </a:p>
                  </a:txBody>
                  <a:tcPr marL="58699" marR="58699" marT="39132" marB="39132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28BF1145-0989-471F-8407-BE2680BD0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19" y="116632"/>
            <a:ext cx="8060511" cy="1254968"/>
          </a:xfrm>
        </p:spPr>
        <p:txBody>
          <a:bodyPr>
            <a:normAutofit/>
          </a:bodyPr>
          <a:lstStyle/>
          <a:p>
            <a:r>
              <a:rPr lang="en-GB" dirty="0"/>
              <a:t>Detector Configuration and Beam Collimation </a:t>
            </a: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0BF3375-BFEB-4247-B0DD-834E370A96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-54000" contrast="-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880" b="34091"/>
          <a:stretch>
            <a:fillRect/>
          </a:stretch>
        </p:blipFill>
        <p:spPr bwMode="auto">
          <a:xfrm>
            <a:off x="271276" y="1427949"/>
            <a:ext cx="3337508" cy="3124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91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Pitch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1857217"/>
              </p:ext>
            </p:extLst>
          </p:nvPr>
        </p:nvGraphicFramePr>
        <p:xfrm>
          <a:off x="1234493" y="1447800"/>
          <a:ext cx="3337507" cy="507639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514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6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871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Scan parameters</a:t>
                      </a:r>
                    </a:p>
                  </a:txBody>
                  <a:tcPr marL="66368" marR="66368" marT="44245" marB="44245"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Values</a:t>
                      </a:r>
                    </a:p>
                  </a:txBody>
                  <a:tcPr marL="66368" marR="66368" marT="44245" marB="44245"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6697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Scan coverage</a:t>
                      </a:r>
                    </a:p>
                  </a:txBody>
                  <a:tcPr marL="66368" marR="66368" marT="44245" marB="44245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Apices</a:t>
                      </a:r>
                      <a:r>
                        <a:rPr lang="en-US" sz="16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to adrenals</a:t>
                      </a:r>
                      <a:endParaRPr lang="en-US" sz="16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6368" marR="66368" marT="44245" marB="44245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871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Mode</a:t>
                      </a:r>
                    </a:p>
                  </a:txBody>
                  <a:tcPr marL="66368" marR="66368" marT="44245" marB="44245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Helical</a:t>
                      </a:r>
                    </a:p>
                  </a:txBody>
                  <a:tcPr marL="66368" marR="66368" marT="44245" marB="44245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871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Recon. thickness</a:t>
                      </a:r>
                    </a:p>
                  </a:txBody>
                  <a:tcPr marL="66368" marR="66368" marT="44245" marB="44245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2.5 mm</a:t>
                      </a:r>
                    </a:p>
                  </a:txBody>
                  <a:tcPr marL="66368" marR="66368" marT="44245" marB="44245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458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C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Pitch</a:t>
                      </a:r>
                    </a:p>
                  </a:txBody>
                  <a:tcPr marL="66368" marR="66368" marT="44245" marB="44245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C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0.984:1</a:t>
                      </a:r>
                    </a:p>
                  </a:txBody>
                  <a:tcPr marL="66368" marR="66368" marT="44245" marB="44245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458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C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Speed</a:t>
                      </a:r>
                    </a:p>
                  </a:txBody>
                  <a:tcPr marL="66368" marR="66368" marT="44245" marB="44245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C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40 mm/rotation</a:t>
                      </a:r>
                    </a:p>
                  </a:txBody>
                  <a:tcPr marL="66368" marR="66368" marT="44245" marB="44245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871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KV</a:t>
                      </a:r>
                    </a:p>
                  </a:txBody>
                  <a:tcPr marL="66368" marR="66368" marT="44245" marB="44245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kV</a:t>
                      </a:r>
                      <a:r>
                        <a:rPr lang="en-US" sz="16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Assist</a:t>
                      </a:r>
                      <a:endParaRPr lang="en-US" sz="16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6368" marR="66368" marT="44245" marB="44245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871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Recon. kernel</a:t>
                      </a:r>
                    </a:p>
                  </a:txBody>
                  <a:tcPr marL="66368" marR="66368" marT="44245" marB="44245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FBP</a:t>
                      </a:r>
                      <a:r>
                        <a:rPr lang="en-US" sz="16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or </a:t>
                      </a:r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IRT</a:t>
                      </a:r>
                    </a:p>
                  </a:txBody>
                  <a:tcPr marL="66368" marR="66368" marT="44245" marB="44245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871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Patient</a:t>
                      </a:r>
                      <a:r>
                        <a:rPr lang="en-US" sz="16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Weight</a:t>
                      </a:r>
                    </a:p>
                  </a:txBody>
                  <a:tcPr marL="66368" marR="66368" marT="44245" marB="44245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AEC settings</a:t>
                      </a:r>
                    </a:p>
                  </a:txBody>
                  <a:tcPr marL="66368" marR="66368" marT="44245" marB="44245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871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&lt;60 kg</a:t>
                      </a:r>
                    </a:p>
                  </a:txBody>
                  <a:tcPr marL="66368" marR="66368" marT="44245" marB="44245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32 NI (100-200)</a:t>
                      </a:r>
                    </a:p>
                  </a:txBody>
                  <a:tcPr marL="66368" marR="66368" marT="44245" marB="44245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871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61-90 kg</a:t>
                      </a:r>
                    </a:p>
                  </a:txBody>
                  <a:tcPr marL="66368" marR="66368" marT="44245" marB="44245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35 NI (100-250)</a:t>
                      </a:r>
                    </a:p>
                  </a:txBody>
                  <a:tcPr marL="66368" marR="66368" marT="44245" marB="44245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871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&gt;91 kg</a:t>
                      </a:r>
                    </a:p>
                  </a:txBody>
                  <a:tcPr marL="66368" marR="66368" marT="44245" marB="44245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38 NI (100-400)</a:t>
                      </a:r>
                    </a:p>
                  </a:txBody>
                  <a:tcPr marL="66368" marR="66368" marT="44245" marB="44245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38918" name="Rectangle 3"/>
          <p:cNvSpPr>
            <a:spLocks noChangeArrowheads="1"/>
          </p:cNvSpPr>
          <p:nvPr/>
        </p:nvSpPr>
        <p:spPr bwMode="auto">
          <a:xfrm>
            <a:off x="4597400" y="2057400"/>
            <a:ext cx="4419600" cy="4238196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chemeClr val="bg2">
                    <a:lumMod val="1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Many but not all scanners adapt mA to keep dose constant irrespective of pitch</a:t>
            </a: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chemeClr val="bg2">
                    <a:lumMod val="1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Scan speed and not dose should govern pitch</a:t>
            </a:r>
          </a:p>
          <a:p>
            <a:pPr marL="742950" lvl="1" indent="-285750" algn="l">
              <a:spcBef>
                <a:spcPct val="20000"/>
              </a:spcBef>
              <a:buChar char="–"/>
            </a:pPr>
            <a:r>
              <a:rPr lang="en-US" altLang="en-US" sz="18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Pitch close to 1 suffices</a:t>
            </a:r>
          </a:p>
          <a:p>
            <a:pPr algn="l">
              <a:spcBef>
                <a:spcPct val="20000"/>
              </a:spcBef>
            </a:pPr>
            <a:endParaRPr lang="en-US" altLang="en-US" sz="1600" dirty="0">
              <a:solidFill>
                <a:schemeClr val="bg2">
                  <a:lumMod val="10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l">
              <a:spcBef>
                <a:spcPct val="20000"/>
              </a:spcBef>
            </a:pPr>
            <a:r>
              <a:rPr lang="en-US" altLang="en-US" sz="2000" dirty="0">
                <a:solidFill>
                  <a:schemeClr val="bg2">
                    <a:lumMod val="1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EXCEPTIONS:</a:t>
            </a: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chemeClr val="bg2">
                    <a:lumMod val="1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Large patient: lower pitch </a:t>
            </a: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chemeClr val="bg2">
                    <a:lumMod val="1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Highest pitch and fastest rotation time for uncooperative patients and children are optimal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19" y="116632"/>
            <a:ext cx="8712968" cy="864096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altLang="en-US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Scan Phases and Section Thickness 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11163">
              <a:lnSpc>
                <a:spcPct val="110000"/>
              </a:lnSpc>
            </a:pPr>
            <a:r>
              <a:rPr lang="en-US" alt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Scan series : Generally 1 series enough </a:t>
            </a:r>
            <a:endParaRPr lang="en-US" altLang="en-US" sz="20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739775" lvl="1">
              <a:lnSpc>
                <a:spcPct val="110000"/>
              </a:lnSpc>
            </a:pPr>
            <a:r>
              <a:rPr lang="en-US" alt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No routine non-contrast CT before post contrast images </a:t>
            </a:r>
          </a:p>
          <a:p>
            <a:pPr marL="739775" lvl="1">
              <a:lnSpc>
                <a:spcPct val="110000"/>
              </a:lnSpc>
            </a:pPr>
            <a:r>
              <a:rPr lang="en-US" alt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Diffuse lung Diseases: Helical (low mA) or </a:t>
            </a:r>
            <a:br>
              <a:rPr lang="en-US" alt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alt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Axial (1 @ 10-20mm)</a:t>
            </a:r>
          </a:p>
          <a:p>
            <a:pPr marL="739775" lvl="1">
              <a:lnSpc>
                <a:spcPct val="110000"/>
              </a:lnSpc>
            </a:pPr>
            <a:r>
              <a:rPr lang="en-US" alt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Tracheal protocol: Use lower dose overall, esp. expiration</a:t>
            </a:r>
          </a:p>
          <a:p>
            <a:pPr marL="411163">
              <a:lnSpc>
                <a:spcPct val="110000"/>
              </a:lnSpc>
            </a:pPr>
            <a:r>
              <a:rPr lang="en-US" alt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Slice thickness: Acquire thin, reconstruct thick and MPR</a:t>
            </a:r>
          </a:p>
          <a:p>
            <a:pPr marL="739775" lvl="1">
              <a:lnSpc>
                <a:spcPct val="110000"/>
              </a:lnSpc>
            </a:pPr>
            <a:r>
              <a:rPr lang="en-US" alt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Beware of some scanners where prospective slice thickness is linked to </a:t>
            </a:r>
            <a:r>
              <a:rPr lang="en-US" altLang="en-US" sz="24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mAs</a:t>
            </a:r>
            <a:r>
              <a:rPr lang="en-US" alt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with AEC (Auto mA, GE)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168271"/>
            <a:ext cx="9144000" cy="500392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ysClr val="windowText" lastClr="000000"/>
                </a:solidFill>
              </a:ln>
            </a:endParaRPr>
          </a:p>
        </p:txBody>
      </p:sp>
      <p:pic>
        <p:nvPicPr>
          <p:cNvPr id="33794" name="Picture 21" descr="Image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120" y="1168271"/>
            <a:ext cx="2425480" cy="245716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5" name="Picture 22" descr="Image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168271"/>
            <a:ext cx="2483400" cy="245178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6" name="Picture 23" descr="Image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8184" y="1166821"/>
            <a:ext cx="2478078" cy="238342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7" name="Picture 24" descr="Image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120" y="3779655"/>
            <a:ext cx="2425480" cy="236066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8" name="Picture 25" descr="Image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1146" y="3779655"/>
            <a:ext cx="2488854" cy="236066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9" name="Picture 26" descr="Image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3"/>
          <a:stretch>
            <a:fillRect/>
          </a:stretch>
        </p:blipFill>
        <p:spPr bwMode="auto">
          <a:xfrm>
            <a:off x="6216238" y="3793944"/>
            <a:ext cx="2473790" cy="234637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801" name="TextBox 4"/>
          <p:cNvSpPr txBox="1">
            <a:spLocks noChangeArrowheads="1"/>
          </p:cNvSpPr>
          <p:nvPr/>
        </p:nvSpPr>
        <p:spPr bwMode="auto">
          <a:xfrm>
            <a:off x="6197133" y="3863991"/>
            <a:ext cx="891804" cy="36933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FFFFFF"/>
                </a:solidFill>
              </a:rPr>
              <a:t>5 mm</a:t>
            </a:r>
          </a:p>
        </p:txBody>
      </p:sp>
      <p:sp>
        <p:nvSpPr>
          <p:cNvPr id="33802" name="TextBox 4"/>
          <p:cNvSpPr txBox="1">
            <a:spLocks noChangeArrowheads="1"/>
          </p:cNvSpPr>
          <p:nvPr/>
        </p:nvSpPr>
        <p:spPr bwMode="auto">
          <a:xfrm>
            <a:off x="3271146" y="3779655"/>
            <a:ext cx="996054" cy="36933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FFFF"/>
                </a:solidFill>
              </a:rPr>
              <a:t>3 mm</a:t>
            </a:r>
          </a:p>
        </p:txBody>
      </p:sp>
      <p:sp>
        <p:nvSpPr>
          <p:cNvPr id="33803" name="TextBox 4"/>
          <p:cNvSpPr txBox="1">
            <a:spLocks noChangeArrowheads="1"/>
          </p:cNvSpPr>
          <p:nvPr/>
        </p:nvSpPr>
        <p:spPr bwMode="auto">
          <a:xfrm>
            <a:off x="458955" y="1166821"/>
            <a:ext cx="1091427" cy="36933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FFFFFF"/>
                </a:solidFill>
              </a:rPr>
              <a:t>0.75 mm</a:t>
            </a:r>
          </a:p>
        </p:txBody>
      </p:sp>
      <p:sp>
        <p:nvSpPr>
          <p:cNvPr id="33804" name="TextBox 4"/>
          <p:cNvSpPr txBox="1">
            <a:spLocks noChangeArrowheads="1"/>
          </p:cNvSpPr>
          <p:nvPr/>
        </p:nvSpPr>
        <p:spPr bwMode="auto">
          <a:xfrm>
            <a:off x="3276600" y="1168271"/>
            <a:ext cx="97768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FFFF"/>
                </a:solidFill>
              </a:rPr>
              <a:t>3 mm</a:t>
            </a:r>
          </a:p>
        </p:txBody>
      </p:sp>
      <p:sp>
        <p:nvSpPr>
          <p:cNvPr id="33805" name="TextBox 4"/>
          <p:cNvSpPr txBox="1">
            <a:spLocks noChangeArrowheads="1"/>
          </p:cNvSpPr>
          <p:nvPr/>
        </p:nvSpPr>
        <p:spPr bwMode="auto">
          <a:xfrm>
            <a:off x="6187457" y="1166821"/>
            <a:ext cx="901480" cy="36933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FFFF"/>
                </a:solidFill>
              </a:rPr>
              <a:t>5 mm</a:t>
            </a:r>
          </a:p>
        </p:txBody>
      </p:sp>
      <p:sp>
        <p:nvSpPr>
          <p:cNvPr id="33806" name="Rectangle 19"/>
          <p:cNvSpPr>
            <a:spLocks noChangeArrowheads="1"/>
          </p:cNvSpPr>
          <p:nvPr/>
        </p:nvSpPr>
        <p:spPr bwMode="auto">
          <a:xfrm>
            <a:off x="2667000" y="6150114"/>
            <a:ext cx="6477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chemeClr val="bg2">
                    <a:lumMod val="1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Acquire thin images but read off the thick images to reduce noise in low dose images. </a:t>
            </a:r>
          </a:p>
        </p:txBody>
      </p:sp>
      <p:sp>
        <p:nvSpPr>
          <p:cNvPr id="33807" name="Rectangle 20"/>
          <p:cNvSpPr>
            <a:spLocks noChangeArrowheads="1"/>
          </p:cNvSpPr>
          <p:nvPr/>
        </p:nvSpPr>
        <p:spPr bwMode="auto">
          <a:xfrm>
            <a:off x="4953000" y="3242723"/>
            <a:ext cx="4038600" cy="646331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FFFFFF"/>
                </a:solidFill>
              </a:rPr>
              <a:t>Thinner sections: Details &amp; sharpness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FFFFFF"/>
                </a:solidFill>
              </a:rPr>
              <a:t>Thicker sections: Lower noise</a:t>
            </a:r>
          </a:p>
        </p:txBody>
      </p:sp>
      <p:sp>
        <p:nvSpPr>
          <p:cNvPr id="33808" name="TextBox 4"/>
          <p:cNvSpPr txBox="1">
            <a:spLocks noChangeArrowheads="1"/>
          </p:cNvSpPr>
          <p:nvPr/>
        </p:nvSpPr>
        <p:spPr bwMode="auto">
          <a:xfrm>
            <a:off x="470120" y="3282023"/>
            <a:ext cx="1815880" cy="307777"/>
          </a:xfrm>
          <a:prstGeom prst="rect">
            <a:avLst/>
          </a:prstGeom>
          <a:solidFill>
            <a:srgbClr val="00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FFFFFF"/>
                </a:solidFill>
              </a:rPr>
              <a:t>150 </a:t>
            </a:r>
            <a:r>
              <a:rPr lang="en-US" altLang="en-US" sz="1400" dirty="0" err="1">
                <a:solidFill>
                  <a:srgbClr val="FFFFFF"/>
                </a:solidFill>
              </a:rPr>
              <a:t>mAs</a:t>
            </a:r>
            <a:r>
              <a:rPr lang="en-US" altLang="en-US" sz="1400" dirty="0">
                <a:solidFill>
                  <a:srgbClr val="FFFFFF"/>
                </a:solidFill>
              </a:rPr>
              <a:t>,  10 </a:t>
            </a:r>
            <a:r>
              <a:rPr lang="en-US" altLang="en-US" sz="1400" dirty="0" err="1">
                <a:solidFill>
                  <a:srgbClr val="FFFFFF"/>
                </a:solidFill>
              </a:rPr>
              <a:t>mGy</a:t>
            </a:r>
            <a:endParaRPr lang="en-US" altLang="en-US" sz="1400" dirty="0">
              <a:solidFill>
                <a:srgbClr val="FFFFFF"/>
              </a:solidFill>
            </a:endParaRPr>
          </a:p>
        </p:txBody>
      </p:sp>
      <p:sp>
        <p:nvSpPr>
          <p:cNvPr id="33809" name="TextBox 4"/>
          <p:cNvSpPr txBox="1">
            <a:spLocks noChangeArrowheads="1"/>
          </p:cNvSpPr>
          <p:nvPr/>
        </p:nvSpPr>
        <p:spPr bwMode="auto">
          <a:xfrm>
            <a:off x="470119" y="5864423"/>
            <a:ext cx="1815881" cy="307777"/>
          </a:xfrm>
          <a:prstGeom prst="rect">
            <a:avLst/>
          </a:prstGeom>
          <a:solidFill>
            <a:srgbClr val="00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rgbClr val="FFFFFF"/>
                </a:solidFill>
              </a:rPr>
              <a:t>40 mAs     2.7 mGy</a:t>
            </a:r>
          </a:p>
        </p:txBody>
      </p:sp>
      <p:sp>
        <p:nvSpPr>
          <p:cNvPr id="33810" name="TextBox 4"/>
          <p:cNvSpPr txBox="1">
            <a:spLocks noChangeArrowheads="1"/>
          </p:cNvSpPr>
          <p:nvPr/>
        </p:nvSpPr>
        <p:spPr bwMode="auto">
          <a:xfrm>
            <a:off x="470119" y="3793944"/>
            <a:ext cx="1129527" cy="36933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FFFF"/>
                </a:solidFill>
              </a:rPr>
              <a:t>0.75 mm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98425"/>
            <a:ext cx="9143999" cy="111064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r>
              <a:rPr lang="en-US" alt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Chest CT reconstructed at various slice thicknesses</a:t>
            </a:r>
          </a:p>
        </p:txBody>
      </p:sp>
    </p:spTree>
    <p:extLst>
      <p:ext uri="{BB962C8B-B14F-4D97-AF65-F5344CB8AC3E}">
        <p14:creationId xmlns:p14="http://schemas.microsoft.com/office/powerpoint/2010/main" val="12055622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title"/>
          </p:nvPr>
        </p:nvSpPr>
        <p:spPr>
          <a:xfrm>
            <a:off x="251519" y="116632"/>
            <a:ext cx="8060511" cy="1254968"/>
          </a:xfr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Chest CT doses must be different from Abdomen</a:t>
            </a:r>
          </a:p>
        </p:txBody>
      </p:sp>
      <p:sp>
        <p:nvSpPr>
          <p:cNvPr id="5123" name="Rectangle 3"/>
          <p:cNvSpPr>
            <a:spLocks noGrp="1"/>
          </p:cNvSpPr>
          <p:nvPr>
            <p:ph idx="1"/>
          </p:nvPr>
        </p:nvSpPr>
        <p:spPr>
          <a:xfrm>
            <a:off x="274638" y="1371600"/>
            <a:ext cx="8593137" cy="4572000"/>
          </a:xfr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12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Routine chest CT dose &lt; routine abdomen CT doses</a:t>
            </a:r>
          </a:p>
          <a:p>
            <a:pPr>
              <a:spcAft>
                <a:spcPts val="12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Low dose Lung nodule CT &lt; low dose kidney stone CT</a:t>
            </a:r>
          </a:p>
          <a:p>
            <a:pPr>
              <a:spcAft>
                <a:spcPts val="12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Chest CT angiography &lt; Abdomen CT angiography </a:t>
            </a:r>
          </a:p>
          <a:p>
            <a:pPr>
              <a:spcAft>
                <a:spcPts val="12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Chest should have fewer multi-phase or pass studies 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4825" y="3810000"/>
            <a:ext cx="5632761" cy="2502132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274638" y="76200"/>
            <a:ext cx="8060511" cy="1254968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alt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Dose and Reconstruction Algorithms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249238" y="1447800"/>
            <a:ext cx="8894762" cy="5334000"/>
          </a:xfrm>
        </p:spPr>
        <p:txBody>
          <a:bodyPr>
            <a:normAutofit/>
          </a:bodyPr>
          <a:lstStyle/>
          <a:p>
            <a:pPr>
              <a:lnSpc>
                <a:spcPct val="140000"/>
              </a:lnSpc>
            </a:pPr>
            <a:r>
              <a:rPr lang="en-US" alt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FBP reconstruction algorithms have limited dose reduction capabilities due to </a:t>
            </a:r>
          </a:p>
          <a:p>
            <a:pPr lvl="1">
              <a:lnSpc>
                <a:spcPct val="140000"/>
              </a:lnSpc>
              <a:spcBef>
                <a:spcPts val="0"/>
              </a:spcBef>
            </a:pPr>
            <a:r>
              <a:rPr lang="en-US" alt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Higher image noise in lower dose images </a:t>
            </a:r>
          </a:p>
          <a:p>
            <a:pPr lvl="1">
              <a:lnSpc>
                <a:spcPct val="14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alt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Lower artifact suppression</a:t>
            </a:r>
          </a:p>
          <a:p>
            <a:pPr>
              <a:lnSpc>
                <a:spcPct val="140000"/>
              </a:lnSpc>
            </a:pPr>
            <a:r>
              <a:rPr lang="en-US" alt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Newer Iterative Reconstruction (IR) algorithm</a:t>
            </a:r>
          </a:p>
          <a:p>
            <a:pPr lvl="1">
              <a:lnSpc>
                <a:spcPct val="140000"/>
              </a:lnSpc>
              <a:spcBef>
                <a:spcPts val="0"/>
              </a:spcBef>
            </a:pPr>
            <a:r>
              <a:rPr lang="en-US" alt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Lowers image noise as well as artifacts</a:t>
            </a:r>
          </a:p>
          <a:p>
            <a:pPr lvl="1">
              <a:lnSpc>
                <a:spcPct val="140000"/>
              </a:lnSpc>
              <a:spcBef>
                <a:spcPts val="0"/>
              </a:spcBef>
            </a:pPr>
            <a:r>
              <a:rPr lang="en-US" alt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At least 30-50% dose reduction with IR versus FBP technique</a:t>
            </a:r>
          </a:p>
          <a:p>
            <a:pPr lvl="1">
              <a:lnSpc>
                <a:spcPct val="140000"/>
              </a:lnSpc>
              <a:spcBef>
                <a:spcPts val="0"/>
              </a:spcBef>
            </a:pPr>
            <a:r>
              <a:rPr lang="en-US" alt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Start with low strength of IR at the outset and then gradually increase the strength and dose reduction. </a:t>
            </a:r>
          </a:p>
          <a:p>
            <a:pPr lvl="1">
              <a:lnSpc>
                <a:spcPct val="140000"/>
              </a:lnSpc>
              <a:spcBef>
                <a:spcPts val="0"/>
              </a:spcBef>
            </a:pPr>
            <a:r>
              <a:rPr lang="en-US" alt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Most modern MDCT scanners now come with 1 or more IR techniques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1096276"/>
            <a:ext cx="9144000" cy="536235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ysClr val="windowText" lastClr="000000"/>
                </a:solidFill>
              </a:ln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03880" y="1203269"/>
            <a:ext cx="7730727" cy="5578531"/>
            <a:chOff x="-354872" y="204280"/>
            <a:chExt cx="9498872" cy="6854432"/>
          </a:xfrm>
        </p:grpSpPr>
        <p:sp>
          <p:nvSpPr>
            <p:cNvPr id="43010" name="Rectangle 4"/>
            <p:cNvSpPr>
              <a:spLocks noChangeArrowheads="1"/>
            </p:cNvSpPr>
            <p:nvPr/>
          </p:nvSpPr>
          <p:spPr bwMode="auto">
            <a:xfrm>
              <a:off x="193541" y="223352"/>
              <a:ext cx="2362200" cy="203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4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150 </a:t>
              </a:r>
              <a:r>
                <a:rPr lang="en-US" altLang="en-US" sz="1400" dirty="0" err="1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mAs</a:t>
              </a:r>
              <a:r>
                <a:rPr lang="en-US" altLang="en-US" sz="14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(12 </a:t>
              </a:r>
              <a:r>
                <a:rPr lang="en-US" altLang="en-US" sz="1400" dirty="0" err="1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mGy</a:t>
              </a:r>
              <a:r>
                <a:rPr lang="en-US" altLang="en-US" sz="14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)</a:t>
              </a:r>
            </a:p>
          </p:txBody>
        </p:sp>
        <p:sp>
          <p:nvSpPr>
            <p:cNvPr id="43011" name="Rectangle 5"/>
            <p:cNvSpPr>
              <a:spLocks noChangeArrowheads="1"/>
            </p:cNvSpPr>
            <p:nvPr/>
          </p:nvSpPr>
          <p:spPr bwMode="auto">
            <a:xfrm>
              <a:off x="2514600" y="204280"/>
              <a:ext cx="21336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4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110 </a:t>
              </a:r>
              <a:r>
                <a:rPr lang="en-US" altLang="en-US" sz="1400" dirty="0" err="1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mAs</a:t>
              </a:r>
              <a:endParaRPr lang="en-US" altLang="en-US" sz="14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43012" name="Rectangle 6"/>
            <p:cNvSpPr>
              <a:spLocks noChangeArrowheads="1"/>
            </p:cNvSpPr>
            <p:nvPr/>
          </p:nvSpPr>
          <p:spPr bwMode="auto">
            <a:xfrm>
              <a:off x="4710849" y="223352"/>
              <a:ext cx="21336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4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75 </a:t>
              </a:r>
              <a:r>
                <a:rPr lang="en-US" altLang="en-US" sz="1400" dirty="0" err="1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mAs</a:t>
              </a:r>
              <a:endParaRPr lang="en-US" altLang="en-US" sz="14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43013" name="Rectangle 7"/>
            <p:cNvSpPr>
              <a:spLocks noChangeArrowheads="1"/>
            </p:cNvSpPr>
            <p:nvPr/>
          </p:nvSpPr>
          <p:spPr bwMode="auto">
            <a:xfrm>
              <a:off x="6858000" y="204280"/>
              <a:ext cx="21336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4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 40 </a:t>
              </a:r>
              <a:r>
                <a:rPr lang="en-US" altLang="en-US" sz="1400" dirty="0" err="1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mAs</a:t>
              </a:r>
              <a:r>
                <a:rPr lang="en-US" altLang="en-US" sz="14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(3 </a:t>
              </a:r>
              <a:r>
                <a:rPr lang="en-US" altLang="en-US" sz="1400" dirty="0" err="1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mGy</a:t>
              </a:r>
              <a:r>
                <a:rPr lang="en-US" altLang="en-US" sz="14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)</a:t>
              </a:r>
            </a:p>
          </p:txBody>
        </p:sp>
        <p:sp>
          <p:nvSpPr>
            <p:cNvPr id="43014" name="Rectangle 8"/>
            <p:cNvSpPr>
              <a:spLocks noChangeArrowheads="1"/>
            </p:cNvSpPr>
            <p:nvPr/>
          </p:nvSpPr>
          <p:spPr bwMode="auto">
            <a:xfrm rot="16200000">
              <a:off x="-637147" y="1949263"/>
              <a:ext cx="1295400" cy="730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FBP</a:t>
              </a:r>
            </a:p>
          </p:txBody>
        </p:sp>
        <p:sp>
          <p:nvSpPr>
            <p:cNvPr id="43015" name="Rectangle 9"/>
            <p:cNvSpPr>
              <a:spLocks noChangeArrowheads="1"/>
            </p:cNvSpPr>
            <p:nvPr/>
          </p:nvSpPr>
          <p:spPr bwMode="auto">
            <a:xfrm rot="16200000">
              <a:off x="-836926" y="4537694"/>
              <a:ext cx="1727200" cy="5784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dirty="0" err="1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ASiR</a:t>
              </a:r>
              <a:r>
                <a:rPr lang="en-US" altLang="en-US" sz="18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50%</a:t>
              </a:r>
            </a:p>
          </p:txBody>
        </p:sp>
        <p:sp>
          <p:nvSpPr>
            <p:cNvPr id="143386" name="Rectangle 26"/>
            <p:cNvSpPr>
              <a:spLocks noChangeArrowheads="1"/>
            </p:cNvSpPr>
            <p:nvPr/>
          </p:nvSpPr>
          <p:spPr bwMode="auto">
            <a:xfrm>
              <a:off x="990600" y="6661634"/>
              <a:ext cx="7772400" cy="397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>
                <a:buFontTx/>
                <a:buNone/>
              </a:pPr>
              <a:r>
                <a:rPr lang="en-US" altLang="en-US" sz="1500" dirty="0">
                  <a:solidFill>
                    <a:schemeClr val="bg2">
                      <a:lumMod val="10000"/>
                    </a:schemeClr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Available IRT from one vendor (ASIR, GE Healthcare)</a:t>
              </a:r>
            </a:p>
          </p:txBody>
        </p:sp>
        <p:pic>
          <p:nvPicPr>
            <p:cNvPr id="43017" name="Picture 57" descr="3-ss0-200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533400"/>
              <a:ext cx="2133600" cy="2743200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3018" name="Line 18"/>
            <p:cNvSpPr>
              <a:spLocks noChangeShapeType="1"/>
            </p:cNvSpPr>
            <p:nvPr/>
          </p:nvSpPr>
          <p:spPr bwMode="auto">
            <a:xfrm flipV="1">
              <a:off x="381000" y="2895600"/>
              <a:ext cx="304800" cy="304800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000">
                <a:solidFill>
                  <a:schemeClr val="tx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pic>
          <p:nvPicPr>
            <p:cNvPr id="43019" name="Picture 73" descr="3-ss0-150.jp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4400" y="533400"/>
              <a:ext cx="2133600" cy="2743200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020" name="Picture 81" descr="3-ss0-100.jp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0800" y="533400"/>
              <a:ext cx="2057400" cy="2743200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021" name="Picture 82" descr="3-ss0-50.jp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4200" y="533400"/>
              <a:ext cx="2209800" cy="2743200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022" name="Picture 83" descr="3-ss70-200.jpg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3352800"/>
              <a:ext cx="2133600" cy="2895600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023" name="Picture 85" descr="3-ss70-150.jp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4400" y="3352800"/>
              <a:ext cx="2133600" cy="2895600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024" name="Picture 91" descr="3-ss70-100.jpg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0800" y="3352800"/>
              <a:ext cx="2057400" cy="2895600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025" name="Picture 92" descr="3-ss70-50.jpg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4200" y="3352800"/>
              <a:ext cx="2209800" cy="2895600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3026" name="Line 18"/>
            <p:cNvSpPr>
              <a:spLocks noChangeShapeType="1"/>
            </p:cNvSpPr>
            <p:nvPr/>
          </p:nvSpPr>
          <p:spPr bwMode="auto">
            <a:xfrm flipV="1">
              <a:off x="457200" y="5791200"/>
              <a:ext cx="304800" cy="304800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000">
                <a:solidFill>
                  <a:schemeClr val="tx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43027" name="Line 18"/>
            <p:cNvSpPr>
              <a:spLocks noChangeShapeType="1"/>
            </p:cNvSpPr>
            <p:nvPr/>
          </p:nvSpPr>
          <p:spPr bwMode="auto">
            <a:xfrm flipV="1">
              <a:off x="2667000" y="5791200"/>
              <a:ext cx="304800" cy="304800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000">
                <a:solidFill>
                  <a:schemeClr val="tx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43028" name="Line 18"/>
            <p:cNvSpPr>
              <a:spLocks noChangeShapeType="1"/>
            </p:cNvSpPr>
            <p:nvPr/>
          </p:nvSpPr>
          <p:spPr bwMode="auto">
            <a:xfrm flipV="1">
              <a:off x="4800600" y="5867400"/>
              <a:ext cx="304800" cy="304800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000">
                <a:solidFill>
                  <a:schemeClr val="tx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43029" name="Line 18"/>
            <p:cNvSpPr>
              <a:spLocks noChangeShapeType="1"/>
            </p:cNvSpPr>
            <p:nvPr/>
          </p:nvSpPr>
          <p:spPr bwMode="auto">
            <a:xfrm flipV="1">
              <a:off x="7010400" y="5867400"/>
              <a:ext cx="304800" cy="304800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000">
                <a:solidFill>
                  <a:schemeClr val="tx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43030" name="Line 18"/>
            <p:cNvSpPr>
              <a:spLocks noChangeShapeType="1"/>
            </p:cNvSpPr>
            <p:nvPr/>
          </p:nvSpPr>
          <p:spPr bwMode="auto">
            <a:xfrm flipV="1">
              <a:off x="2590800" y="2971800"/>
              <a:ext cx="304800" cy="304800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000">
                <a:solidFill>
                  <a:schemeClr val="tx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43031" name="Line 18"/>
            <p:cNvSpPr>
              <a:spLocks noChangeShapeType="1"/>
            </p:cNvSpPr>
            <p:nvPr/>
          </p:nvSpPr>
          <p:spPr bwMode="auto">
            <a:xfrm flipV="1">
              <a:off x="4724400" y="2971800"/>
              <a:ext cx="304800" cy="304800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000">
                <a:solidFill>
                  <a:schemeClr val="tx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43032" name="Line 18"/>
            <p:cNvSpPr>
              <a:spLocks noChangeShapeType="1"/>
            </p:cNvSpPr>
            <p:nvPr/>
          </p:nvSpPr>
          <p:spPr bwMode="auto">
            <a:xfrm flipV="1">
              <a:off x="7010400" y="2971800"/>
              <a:ext cx="304800" cy="304800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2000">
                <a:solidFill>
                  <a:schemeClr val="tx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43034" name="Rectangle 4"/>
            <p:cNvSpPr>
              <a:spLocks noChangeArrowheads="1"/>
            </p:cNvSpPr>
            <p:nvPr/>
          </p:nvSpPr>
          <p:spPr bwMode="auto">
            <a:xfrm>
              <a:off x="467198" y="6270308"/>
              <a:ext cx="2057400" cy="203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4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150 </a:t>
              </a:r>
              <a:r>
                <a:rPr lang="en-US" altLang="en-US" sz="1400" dirty="0" err="1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mAs</a:t>
              </a:r>
              <a:r>
                <a:rPr lang="en-US" altLang="en-US" sz="14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(12 </a:t>
              </a:r>
              <a:r>
                <a:rPr lang="en-US" altLang="en-US" sz="1400" dirty="0" err="1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mGy</a:t>
              </a:r>
              <a:r>
                <a:rPr lang="en-US" altLang="en-US" sz="14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)</a:t>
              </a:r>
            </a:p>
          </p:txBody>
        </p:sp>
        <p:sp>
          <p:nvSpPr>
            <p:cNvPr id="43035" name="Rectangle 5"/>
            <p:cNvSpPr>
              <a:spLocks noChangeArrowheads="1"/>
            </p:cNvSpPr>
            <p:nvPr/>
          </p:nvSpPr>
          <p:spPr bwMode="auto">
            <a:xfrm>
              <a:off x="2656447" y="6219508"/>
              <a:ext cx="21336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4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110 </a:t>
              </a:r>
              <a:r>
                <a:rPr lang="en-US" altLang="en-US" sz="1400" dirty="0" err="1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mAs</a:t>
              </a:r>
              <a:endParaRPr lang="en-US" altLang="en-US" sz="14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43036" name="Rectangle 6"/>
            <p:cNvSpPr>
              <a:spLocks noChangeArrowheads="1"/>
            </p:cNvSpPr>
            <p:nvPr/>
          </p:nvSpPr>
          <p:spPr bwMode="auto">
            <a:xfrm>
              <a:off x="4800600" y="6219508"/>
              <a:ext cx="21336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4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75 </a:t>
              </a:r>
              <a:r>
                <a:rPr lang="en-US" altLang="en-US" sz="1400" dirty="0" err="1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mAs</a:t>
              </a:r>
              <a:endParaRPr lang="en-US" altLang="en-US" sz="14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43037" name="Rectangle 7"/>
            <p:cNvSpPr>
              <a:spLocks noChangeArrowheads="1"/>
            </p:cNvSpPr>
            <p:nvPr/>
          </p:nvSpPr>
          <p:spPr bwMode="auto">
            <a:xfrm>
              <a:off x="6943726" y="6219397"/>
              <a:ext cx="21336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4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 40 </a:t>
              </a:r>
              <a:r>
                <a:rPr lang="en-US" altLang="en-US" sz="1400" dirty="0" err="1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mAs</a:t>
              </a:r>
              <a:r>
                <a:rPr lang="en-US" altLang="en-US" sz="14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(3 </a:t>
              </a:r>
              <a:r>
                <a:rPr lang="en-US" altLang="en-US" sz="1400" dirty="0" err="1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mGy</a:t>
              </a:r>
              <a:r>
                <a:rPr lang="en-US" altLang="en-US" sz="14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)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r>
              <a:rPr lang="en-US" alt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Chest CT with FBP and iterative reconstruction </a:t>
            </a:r>
            <a:endParaRPr lang="en-GB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1268197"/>
            <a:ext cx="9144000" cy="5285004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ysClr val="windowText" lastClr="000000"/>
                </a:solidFill>
              </a:ln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368022" y="1293019"/>
            <a:ext cx="6251979" cy="5183981"/>
            <a:chOff x="796924" y="0"/>
            <a:chExt cx="8270877" cy="6858000"/>
          </a:xfrm>
        </p:grpSpPr>
        <p:pic>
          <p:nvPicPr>
            <p:cNvPr id="28" name="Picture 6" descr="CH3LD2NIMM2_5_000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201" y="4551363"/>
              <a:ext cx="3657600" cy="2306637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4034" name="Picture 2" descr="CH3LD1IRISMM2_5_001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08613" y="2265363"/>
              <a:ext cx="3659187" cy="2306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035" name="Picture 3" descr="CH3LD1NIMM2_5_0007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6613" y="2286000"/>
              <a:ext cx="3659187" cy="2306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036" name="Picture 4" descr="CH3STDNIMM2_5_0007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6925" y="0"/>
              <a:ext cx="3698875" cy="2266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037" name="Picture 5" descr="CH3STDIRISMM2_5_0019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08613" y="0"/>
              <a:ext cx="3619500" cy="2266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038" name="Picture 6" descr="CH3LD2NIMM2_5_000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200" y="4551363"/>
              <a:ext cx="3657600" cy="2306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039" name="Picture 7" descr="CH3LD2IRISMM2_5_0019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08613" y="4572000"/>
              <a:ext cx="3657600" cy="2286000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4051" name="Up Arrow 18"/>
            <p:cNvSpPr>
              <a:spLocks noChangeArrowheads="1"/>
            </p:cNvSpPr>
            <p:nvPr/>
          </p:nvSpPr>
          <p:spPr bwMode="auto">
            <a:xfrm>
              <a:off x="8583613" y="6172200"/>
              <a:ext cx="484187" cy="685800"/>
            </a:xfrm>
            <a:prstGeom prst="upArrow">
              <a:avLst>
                <a:gd name="adj1" fmla="val 50000"/>
                <a:gd name="adj2" fmla="val 50046"/>
              </a:avLst>
            </a:prstGeom>
            <a:solidFill>
              <a:srgbClr val="FFC000">
                <a:alpha val="54901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pic>
          <p:nvPicPr>
            <p:cNvPr id="24" name="Picture 2" descr="CH3LD1IRISMM2_5_001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08614" y="2265363"/>
              <a:ext cx="3659187" cy="2306637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3" descr="CH3LD1NIMM2_5_0007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6615" y="2286000"/>
              <a:ext cx="3659187" cy="2306638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4" descr="CH3STDNIMM2_5_0007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6926" y="0"/>
              <a:ext cx="3698875" cy="2266950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5" descr="CH3STDIRISMM2_5_0019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08614" y="0"/>
              <a:ext cx="3619500" cy="2266950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4040" name="Rectangle 3"/>
            <p:cNvSpPr>
              <a:spLocks noChangeArrowheads="1"/>
            </p:cNvSpPr>
            <p:nvPr/>
          </p:nvSpPr>
          <p:spPr bwMode="auto">
            <a:xfrm>
              <a:off x="796924" y="0"/>
              <a:ext cx="1617639" cy="304800"/>
            </a:xfrm>
            <a:prstGeom prst="rect">
              <a:avLst/>
            </a:prstGeom>
            <a:solidFill>
              <a:schemeClr val="tx2">
                <a:alpha val="6509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FBP </a:t>
              </a:r>
              <a:r>
                <a:rPr lang="en-US" altLang="en-US" sz="1200" b="1" dirty="0">
                  <a:solidFill>
                    <a:srgbClr val="FFC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150 </a:t>
              </a:r>
              <a:r>
                <a:rPr lang="en-US" altLang="en-US" sz="1200" b="1" dirty="0" err="1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mAs</a:t>
              </a:r>
              <a:endParaRPr lang="en-US" altLang="en-US" sz="1200" b="1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44041" name="Rectangle 3"/>
            <p:cNvSpPr>
              <a:spLocks noChangeArrowheads="1"/>
            </p:cNvSpPr>
            <p:nvPr/>
          </p:nvSpPr>
          <p:spPr bwMode="auto">
            <a:xfrm>
              <a:off x="796924" y="2286000"/>
              <a:ext cx="1447800" cy="304800"/>
            </a:xfrm>
            <a:prstGeom prst="rect">
              <a:avLst/>
            </a:prstGeom>
            <a:solidFill>
              <a:schemeClr val="tx2">
                <a:alpha val="6509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FBP 75 </a:t>
              </a:r>
              <a:r>
                <a:rPr lang="en-US" altLang="en-US" sz="1200" b="1" dirty="0" err="1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mAs</a:t>
              </a:r>
              <a:endParaRPr lang="en-US" altLang="en-US" sz="1200" b="1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44042" name="Rectangle 3"/>
            <p:cNvSpPr>
              <a:spLocks noChangeArrowheads="1"/>
            </p:cNvSpPr>
            <p:nvPr/>
          </p:nvSpPr>
          <p:spPr bwMode="auto">
            <a:xfrm>
              <a:off x="796924" y="4598893"/>
              <a:ext cx="1447799" cy="304800"/>
            </a:xfrm>
            <a:prstGeom prst="rect">
              <a:avLst/>
            </a:prstGeom>
            <a:solidFill>
              <a:schemeClr val="tx2">
                <a:alpha val="6509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FBP </a:t>
              </a:r>
              <a:r>
                <a:rPr lang="en-US" altLang="en-US" sz="1200" b="1" dirty="0">
                  <a:solidFill>
                    <a:srgbClr val="92D05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40</a:t>
              </a:r>
              <a:r>
                <a:rPr lang="en-US" altLang="en-US" sz="1200" b="1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r>
                <a:rPr lang="en-US" altLang="en-US" sz="1200" b="1" dirty="0" err="1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mAs</a:t>
              </a:r>
              <a:endParaRPr lang="en-US" altLang="en-US" sz="1200" b="1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44043" name="Rectangle 3"/>
            <p:cNvSpPr>
              <a:spLocks noChangeArrowheads="1"/>
            </p:cNvSpPr>
            <p:nvPr/>
          </p:nvSpPr>
          <p:spPr bwMode="auto">
            <a:xfrm>
              <a:off x="5408612" y="0"/>
              <a:ext cx="1542249" cy="304800"/>
            </a:xfrm>
            <a:prstGeom prst="rect">
              <a:avLst/>
            </a:prstGeom>
            <a:solidFill>
              <a:schemeClr val="tx2">
                <a:alpha val="6509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 dirty="0">
                  <a:solidFill>
                    <a:srgbClr val="FFFF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IRIS </a:t>
              </a:r>
              <a:r>
                <a:rPr lang="en-US" altLang="en-US" sz="1200" b="1" dirty="0">
                  <a:solidFill>
                    <a:srgbClr val="FFC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150</a:t>
              </a:r>
              <a:r>
                <a:rPr lang="en-US" altLang="en-US" sz="1200" b="1" dirty="0">
                  <a:solidFill>
                    <a:srgbClr val="FFFF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r>
                <a:rPr lang="en-US" altLang="en-US" sz="1200" b="1" dirty="0" err="1">
                  <a:solidFill>
                    <a:srgbClr val="FFFF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mAs</a:t>
              </a:r>
              <a:endParaRPr lang="en-US" altLang="en-US" sz="1200" b="1" dirty="0">
                <a:solidFill>
                  <a:srgbClr val="FFFF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44044" name="Rectangle 3"/>
            <p:cNvSpPr>
              <a:spLocks noChangeArrowheads="1"/>
            </p:cNvSpPr>
            <p:nvPr/>
          </p:nvSpPr>
          <p:spPr bwMode="auto">
            <a:xfrm>
              <a:off x="5408612" y="2299788"/>
              <a:ext cx="1542247" cy="291012"/>
            </a:xfrm>
            <a:prstGeom prst="rect">
              <a:avLst/>
            </a:prstGeom>
            <a:solidFill>
              <a:schemeClr val="tx2">
                <a:alpha val="6509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 dirty="0">
                  <a:solidFill>
                    <a:srgbClr val="FFFF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IRIS </a:t>
              </a:r>
              <a:r>
                <a:rPr lang="en-US" altLang="en-US" sz="1200" b="1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75</a:t>
              </a:r>
              <a:r>
                <a:rPr lang="en-US" altLang="en-US" sz="1200" b="1" dirty="0">
                  <a:solidFill>
                    <a:srgbClr val="FFFF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r>
                <a:rPr lang="en-US" altLang="en-US" sz="1200" b="1" dirty="0" err="1">
                  <a:solidFill>
                    <a:srgbClr val="FFFF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mAs</a:t>
              </a:r>
              <a:endParaRPr lang="en-US" altLang="en-US" sz="1200" b="1" dirty="0">
                <a:solidFill>
                  <a:srgbClr val="FFFF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44045" name="Rectangle 3"/>
            <p:cNvSpPr>
              <a:spLocks noChangeArrowheads="1"/>
            </p:cNvSpPr>
            <p:nvPr/>
          </p:nvSpPr>
          <p:spPr bwMode="auto">
            <a:xfrm>
              <a:off x="5408614" y="4592638"/>
              <a:ext cx="1542246" cy="304800"/>
            </a:xfrm>
            <a:prstGeom prst="rect">
              <a:avLst/>
            </a:prstGeom>
            <a:solidFill>
              <a:schemeClr val="tx2">
                <a:alpha val="6509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 dirty="0">
                  <a:solidFill>
                    <a:srgbClr val="FFFF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IRIS </a:t>
              </a:r>
              <a:r>
                <a:rPr lang="en-US" altLang="en-US" sz="1200" b="1" dirty="0">
                  <a:solidFill>
                    <a:srgbClr val="92D05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40</a:t>
              </a:r>
              <a:r>
                <a:rPr lang="en-US" altLang="en-US" sz="1200" b="1" dirty="0">
                  <a:solidFill>
                    <a:srgbClr val="FFFF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r>
                <a:rPr lang="en-US" altLang="en-US" sz="1200" b="1" dirty="0" err="1">
                  <a:solidFill>
                    <a:srgbClr val="FFFF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mAs</a:t>
              </a:r>
              <a:endParaRPr lang="en-US" altLang="en-US" sz="1200" b="1" dirty="0">
                <a:solidFill>
                  <a:srgbClr val="FFFF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44047" name="Rectangle 14"/>
            <p:cNvSpPr>
              <a:spLocks noChangeArrowheads="1"/>
            </p:cNvSpPr>
            <p:nvPr/>
          </p:nvSpPr>
          <p:spPr bwMode="auto">
            <a:xfrm>
              <a:off x="4307266" y="457200"/>
              <a:ext cx="1347034" cy="48859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1" dirty="0">
                  <a:solidFill>
                    <a:srgbClr val="FFC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10 </a:t>
              </a:r>
              <a:r>
                <a:rPr lang="en-US" altLang="en-US" sz="1800" b="1" dirty="0" err="1">
                  <a:solidFill>
                    <a:srgbClr val="FFC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mGy</a:t>
              </a:r>
              <a:endParaRPr lang="en-US" altLang="en-US" sz="1800" dirty="0">
                <a:solidFill>
                  <a:srgbClr val="FFC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44048" name="Rectangle 15"/>
            <p:cNvSpPr>
              <a:spLocks noChangeArrowheads="1"/>
            </p:cNvSpPr>
            <p:nvPr/>
          </p:nvSpPr>
          <p:spPr bwMode="auto">
            <a:xfrm>
              <a:off x="4392091" y="2743199"/>
              <a:ext cx="1177384" cy="48859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1">
                  <a:solidFill>
                    <a:srgbClr val="FFC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5 mGy</a:t>
              </a:r>
              <a:endParaRPr lang="en-US" altLang="en-US" sz="1800">
                <a:solidFill>
                  <a:srgbClr val="FFC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44049" name="Rectangle 16"/>
            <p:cNvSpPr>
              <a:spLocks noChangeArrowheads="1"/>
            </p:cNvSpPr>
            <p:nvPr/>
          </p:nvSpPr>
          <p:spPr bwMode="auto">
            <a:xfrm>
              <a:off x="4262730" y="4953000"/>
              <a:ext cx="1436103" cy="48859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 b="1" dirty="0">
                  <a:solidFill>
                    <a:srgbClr val="FFC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2.5 </a:t>
              </a:r>
              <a:r>
                <a:rPr lang="en-US" altLang="en-US" sz="1800" b="1" dirty="0" err="1">
                  <a:solidFill>
                    <a:srgbClr val="FFC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mGy</a:t>
              </a:r>
              <a:endParaRPr lang="en-US" altLang="en-US" sz="1800" dirty="0">
                <a:solidFill>
                  <a:srgbClr val="FFC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44050" name="Up Arrow 17"/>
            <p:cNvSpPr>
              <a:spLocks noChangeArrowheads="1"/>
            </p:cNvSpPr>
            <p:nvPr/>
          </p:nvSpPr>
          <p:spPr bwMode="auto">
            <a:xfrm>
              <a:off x="3962400" y="6172200"/>
              <a:ext cx="484188" cy="685800"/>
            </a:xfrm>
            <a:prstGeom prst="upArrow">
              <a:avLst>
                <a:gd name="adj1" fmla="val 50000"/>
                <a:gd name="adj2" fmla="val 50046"/>
              </a:avLst>
            </a:prstGeom>
            <a:solidFill>
              <a:srgbClr val="FFC000">
                <a:alpha val="54901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19" y="1"/>
            <a:ext cx="8060511" cy="1268196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alt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Chest CT with FBP and iterative reconstruction </a:t>
            </a:r>
            <a:endParaRPr lang="en-GB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1096276"/>
            <a:ext cx="9144000" cy="5380724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ysClr val="windowText" lastClr="000000"/>
                </a:solidFill>
              </a:ln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92690" y="1250910"/>
            <a:ext cx="6778168" cy="5071455"/>
            <a:chOff x="222250" y="125146"/>
            <a:chExt cx="8693152" cy="6504254"/>
          </a:xfrm>
        </p:grpSpPr>
        <p:pic>
          <p:nvPicPr>
            <p:cNvPr id="45058" name="Picture 2" descr="Image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152400"/>
              <a:ext cx="2819400" cy="3200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5059" name="Picture 3" descr="Image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9125" y="152398"/>
              <a:ext cx="2825749" cy="3200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5060" name="Picture 4" descr="Image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0" y="152400"/>
              <a:ext cx="2819400" cy="3200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5061" name="Picture 5" descr="Image4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2250" y="3429000"/>
              <a:ext cx="2825750" cy="3200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5062" name="Picture 6" descr="Image5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9125" y="3429000"/>
              <a:ext cx="2819400" cy="3200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5063" name="Picture 7" descr="Image6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0" y="3429000"/>
              <a:ext cx="2819400" cy="3200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5064" name="Rectangle 8"/>
            <p:cNvSpPr>
              <a:spLocks noChangeArrowheads="1"/>
            </p:cNvSpPr>
            <p:nvPr/>
          </p:nvSpPr>
          <p:spPr bwMode="auto">
            <a:xfrm>
              <a:off x="735124" y="147269"/>
              <a:ext cx="2308626" cy="394731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altLang="en-US" sz="1400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100 mA FBP 8 </a:t>
              </a:r>
              <a:r>
                <a:rPr lang="en-US" altLang="en-US" sz="1400" dirty="0" err="1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mGy</a:t>
              </a:r>
              <a:endParaRPr lang="en-US" altLang="en-US" sz="14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5065" name="Rectangle 9"/>
            <p:cNvSpPr>
              <a:spLocks noChangeArrowheads="1"/>
            </p:cNvSpPr>
            <p:nvPr/>
          </p:nvSpPr>
          <p:spPr bwMode="auto">
            <a:xfrm>
              <a:off x="3644792" y="125146"/>
              <a:ext cx="2348581" cy="394731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altLang="en-US" sz="1400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40 mA FBP 3.5 </a:t>
              </a:r>
              <a:r>
                <a:rPr lang="en-US" altLang="en-US" sz="1400" dirty="0" err="1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mGy</a:t>
              </a:r>
              <a:endParaRPr lang="en-US" altLang="en-US" sz="14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5066" name="Rectangle 11"/>
            <p:cNvSpPr>
              <a:spLocks noChangeArrowheads="1"/>
            </p:cNvSpPr>
            <p:nvPr/>
          </p:nvSpPr>
          <p:spPr bwMode="auto">
            <a:xfrm>
              <a:off x="7668741" y="472524"/>
              <a:ext cx="1246661" cy="394731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altLang="en-US" sz="1400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Safire S1</a:t>
              </a:r>
            </a:p>
          </p:txBody>
        </p:sp>
        <p:sp>
          <p:nvSpPr>
            <p:cNvPr id="45068" name="Rectangle 9"/>
            <p:cNvSpPr>
              <a:spLocks noChangeArrowheads="1"/>
            </p:cNvSpPr>
            <p:nvPr/>
          </p:nvSpPr>
          <p:spPr bwMode="auto">
            <a:xfrm>
              <a:off x="7013547" y="126717"/>
              <a:ext cx="1901854" cy="394731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altLang="en-US" sz="1400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40 mA 3.5 </a:t>
              </a:r>
              <a:r>
                <a:rPr lang="en-US" altLang="en-US" sz="1400" dirty="0" err="1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mGy</a:t>
              </a:r>
              <a:endParaRPr lang="en-US" altLang="en-US" sz="14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5069" name="Rectangle 11"/>
            <p:cNvSpPr>
              <a:spLocks noChangeArrowheads="1"/>
            </p:cNvSpPr>
            <p:nvPr/>
          </p:nvSpPr>
          <p:spPr bwMode="auto">
            <a:xfrm>
              <a:off x="7707817" y="3822006"/>
              <a:ext cx="1207585" cy="394731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altLang="en-US" sz="1400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Safire S4</a:t>
              </a:r>
            </a:p>
          </p:txBody>
        </p:sp>
        <p:sp>
          <p:nvSpPr>
            <p:cNvPr id="45070" name="Rectangle 9"/>
            <p:cNvSpPr>
              <a:spLocks noChangeArrowheads="1"/>
            </p:cNvSpPr>
            <p:nvPr/>
          </p:nvSpPr>
          <p:spPr bwMode="auto">
            <a:xfrm>
              <a:off x="7013547" y="3429000"/>
              <a:ext cx="1901854" cy="394731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altLang="en-US" sz="1400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40 mA 3.5 </a:t>
              </a:r>
              <a:r>
                <a:rPr lang="en-US" altLang="en-US" sz="1400" dirty="0" err="1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mGy</a:t>
              </a:r>
              <a:endParaRPr lang="en-US" altLang="en-US" sz="14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5071" name="Rectangle 11"/>
            <p:cNvSpPr>
              <a:spLocks noChangeArrowheads="1"/>
            </p:cNvSpPr>
            <p:nvPr/>
          </p:nvSpPr>
          <p:spPr bwMode="auto">
            <a:xfrm>
              <a:off x="4599640" y="3823732"/>
              <a:ext cx="1378886" cy="394731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altLang="en-US" sz="1400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Safire S3</a:t>
              </a:r>
            </a:p>
          </p:txBody>
        </p:sp>
        <p:sp>
          <p:nvSpPr>
            <p:cNvPr id="45072" name="Rectangle 9"/>
            <p:cNvSpPr>
              <a:spLocks noChangeArrowheads="1"/>
            </p:cNvSpPr>
            <p:nvPr/>
          </p:nvSpPr>
          <p:spPr bwMode="auto">
            <a:xfrm>
              <a:off x="4091519" y="3429000"/>
              <a:ext cx="1901854" cy="394731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altLang="en-US" sz="1400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40 mA 3.5 </a:t>
              </a:r>
              <a:r>
                <a:rPr lang="en-US" altLang="en-US" sz="1400" dirty="0" err="1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mGy</a:t>
              </a:r>
              <a:endParaRPr lang="en-US" altLang="en-US" sz="14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5073" name="Rectangle 11"/>
            <p:cNvSpPr>
              <a:spLocks noChangeArrowheads="1"/>
            </p:cNvSpPr>
            <p:nvPr/>
          </p:nvSpPr>
          <p:spPr bwMode="auto">
            <a:xfrm>
              <a:off x="1810097" y="3788607"/>
              <a:ext cx="1232264" cy="394731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altLang="en-US" sz="1400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Safire S2</a:t>
              </a:r>
            </a:p>
          </p:txBody>
        </p:sp>
        <p:sp>
          <p:nvSpPr>
            <p:cNvPr id="45074" name="Rectangle 9"/>
            <p:cNvSpPr>
              <a:spLocks noChangeArrowheads="1"/>
            </p:cNvSpPr>
            <p:nvPr/>
          </p:nvSpPr>
          <p:spPr bwMode="auto">
            <a:xfrm>
              <a:off x="1146146" y="3413910"/>
              <a:ext cx="1901854" cy="394731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altLang="en-US" sz="1400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40 mA 3.5 </a:t>
              </a:r>
              <a:r>
                <a:rPr lang="en-US" altLang="en-US" sz="1400" dirty="0" err="1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mGy</a:t>
              </a:r>
              <a:endParaRPr lang="en-US" altLang="en-US" sz="14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r>
              <a:rPr lang="en-US" alt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Chest CT with FBP and iterative reconstruction </a:t>
            </a:r>
            <a:endParaRPr lang="en-GB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1219200"/>
            <a:ext cx="9144000" cy="493389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solidFill>
                <a:srgbClr val="FFFFF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62000" y="1200740"/>
            <a:ext cx="7564649" cy="5352460"/>
            <a:chOff x="0" y="319088"/>
            <a:chExt cx="9144000" cy="6469948"/>
          </a:xfrm>
        </p:grpSpPr>
        <p:pic>
          <p:nvPicPr>
            <p:cNvPr id="46082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746636"/>
              <a:ext cx="9067801" cy="502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6083" name="Text Box 8"/>
            <p:cNvSpPr txBox="1">
              <a:spLocks noChangeArrowheads="1"/>
            </p:cNvSpPr>
            <p:nvPr/>
          </p:nvSpPr>
          <p:spPr bwMode="auto">
            <a:xfrm>
              <a:off x="152399" y="6305391"/>
              <a:ext cx="8915400" cy="483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000" dirty="0">
                  <a:solidFill>
                    <a:schemeClr val="bg2">
                      <a:lumMod val="10000"/>
                    </a:schemeClr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Lungs look great at 0.4 </a:t>
              </a:r>
              <a:r>
                <a:rPr lang="en-US" altLang="en-US" sz="2000" dirty="0" err="1">
                  <a:solidFill>
                    <a:schemeClr val="bg2">
                      <a:lumMod val="10000"/>
                    </a:schemeClr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mGy</a:t>
              </a:r>
              <a:r>
                <a:rPr lang="en-US" altLang="en-US" sz="2000" dirty="0">
                  <a:solidFill>
                    <a:schemeClr val="bg2">
                      <a:lumMod val="10000"/>
                    </a:schemeClr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in 80 kg patient</a:t>
              </a:r>
            </a:p>
          </p:txBody>
        </p:sp>
        <p:sp>
          <p:nvSpPr>
            <p:cNvPr id="46084" name="Text Box 4"/>
            <p:cNvSpPr txBox="1">
              <a:spLocks noChangeArrowheads="1"/>
            </p:cNvSpPr>
            <p:nvPr/>
          </p:nvSpPr>
          <p:spPr bwMode="auto">
            <a:xfrm>
              <a:off x="342898" y="319088"/>
              <a:ext cx="2209801" cy="409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6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FBP 4mGy</a:t>
              </a:r>
            </a:p>
          </p:txBody>
        </p:sp>
        <p:sp>
          <p:nvSpPr>
            <p:cNvPr id="46085" name="Text Box 5"/>
            <p:cNvSpPr txBox="1">
              <a:spLocks noChangeArrowheads="1"/>
            </p:cNvSpPr>
            <p:nvPr/>
          </p:nvSpPr>
          <p:spPr bwMode="auto">
            <a:xfrm>
              <a:off x="152399" y="5775836"/>
              <a:ext cx="2590800" cy="409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6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AIDR3D STD 4mGy</a:t>
              </a:r>
            </a:p>
          </p:txBody>
        </p:sp>
        <p:sp>
          <p:nvSpPr>
            <p:cNvPr id="46086" name="Text Box 7"/>
            <p:cNvSpPr txBox="1">
              <a:spLocks noChangeArrowheads="1"/>
            </p:cNvSpPr>
            <p:nvPr/>
          </p:nvSpPr>
          <p:spPr bwMode="auto">
            <a:xfrm>
              <a:off x="3352799" y="319088"/>
              <a:ext cx="2590800" cy="409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6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FBP 0.4 </a:t>
              </a:r>
              <a:r>
                <a:rPr lang="en-US" altLang="en-US" sz="1600" dirty="0" err="1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mGy</a:t>
              </a:r>
              <a:endParaRPr lang="en-US" altLang="en-US" sz="16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46087" name="Text Box 9"/>
            <p:cNvSpPr txBox="1">
              <a:spLocks noChangeArrowheads="1"/>
            </p:cNvSpPr>
            <p:nvPr/>
          </p:nvSpPr>
          <p:spPr bwMode="auto">
            <a:xfrm>
              <a:off x="3157654" y="5762962"/>
              <a:ext cx="2895600" cy="409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6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AIDR3D STR 0.4 </a:t>
              </a:r>
              <a:r>
                <a:rPr lang="en-US" altLang="en-US" sz="1600" dirty="0" err="1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mGy</a:t>
              </a:r>
              <a:endParaRPr lang="en-US" altLang="en-US" sz="16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46088" name="Text Box 7"/>
            <p:cNvSpPr txBox="1">
              <a:spLocks noChangeArrowheads="1"/>
            </p:cNvSpPr>
            <p:nvPr/>
          </p:nvSpPr>
          <p:spPr bwMode="auto">
            <a:xfrm>
              <a:off x="6400799" y="319088"/>
              <a:ext cx="2590800" cy="409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6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FBP 0.9 </a:t>
              </a:r>
              <a:r>
                <a:rPr lang="en-US" altLang="en-US" sz="1600" dirty="0" err="1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mGy</a:t>
              </a:r>
              <a:endParaRPr lang="en-US" altLang="en-US" sz="16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46089" name="Text Box 9"/>
            <p:cNvSpPr txBox="1">
              <a:spLocks noChangeArrowheads="1"/>
            </p:cNvSpPr>
            <p:nvPr/>
          </p:nvSpPr>
          <p:spPr bwMode="auto">
            <a:xfrm>
              <a:off x="6248400" y="5775836"/>
              <a:ext cx="2895600" cy="409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bg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6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AIDR3D STR 0.9 </a:t>
              </a:r>
              <a:r>
                <a:rPr lang="en-US" altLang="en-US" sz="1600" dirty="0" err="1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mGy</a:t>
              </a:r>
              <a:endParaRPr lang="en-US" altLang="en-US" sz="16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2" name="Up-Down Arrow 1"/>
            <p:cNvSpPr/>
            <p:nvPr/>
          </p:nvSpPr>
          <p:spPr>
            <a:xfrm>
              <a:off x="228600" y="2667000"/>
              <a:ext cx="484632" cy="1216152"/>
            </a:xfrm>
            <a:prstGeom prst="upDownArrow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en-US" sz="200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519" y="116631"/>
            <a:ext cx="8060511" cy="973921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r>
              <a:rPr lang="en-US" alt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Chest CT with FBP and iterative reconstruction </a:t>
            </a:r>
            <a:endParaRPr lang="en-GB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19" y="116632"/>
            <a:ext cx="8060511" cy="104415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eaLnBrk="1" hangingPunct="1"/>
            <a:r>
              <a:rPr lang="en-US" altLang="en-US" dirty="0">
                <a:latin typeface="Arial Unicode MS" panose="020B0604020202020204" pitchFamily="34" charset="-128"/>
                <a:ea typeface="Arial Unicode MS" panose="020B0604020202020204" pitchFamily="34" charset="-128"/>
              </a:rPr>
              <a:t>Summary: </a:t>
            </a:r>
            <a:br>
              <a:rPr lang="en-US" altLang="en-US" dirty="0">
                <a:latin typeface="Arial Unicode MS" panose="020B0604020202020204" pitchFamily="34" charset="-128"/>
                <a:ea typeface="Arial Unicode MS" panose="020B0604020202020204" pitchFamily="34" charset="-128"/>
              </a:rPr>
            </a:br>
            <a:r>
              <a:rPr lang="en-US" altLang="en-US" dirty="0">
                <a:latin typeface="Arial Unicode MS" panose="020B0604020202020204" pitchFamily="34" charset="-128"/>
                <a:ea typeface="Arial Unicode MS" panose="020B0604020202020204" pitchFamily="34" charset="-128"/>
              </a:rPr>
              <a:t>Chest CT dose reduction 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447800"/>
            <a:ext cx="8712968" cy="5034925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spcAft>
                <a:spcPts val="1200"/>
              </a:spcAft>
            </a:pPr>
            <a:r>
              <a:rPr lang="en-US" altLang="en-US" dirty="0">
                <a:latin typeface="Arial Unicode MS" panose="020B0604020202020204" pitchFamily="34" charset="-128"/>
                <a:ea typeface="Arial Unicode MS" panose="020B0604020202020204" pitchFamily="34" charset="-128"/>
              </a:rPr>
              <a:t>Chest CT can be done at substantially lower dose </a:t>
            </a:r>
          </a:p>
          <a:p>
            <a:pPr eaLnBrk="1" hangingPunct="1">
              <a:spcAft>
                <a:spcPts val="1200"/>
              </a:spcAft>
            </a:pPr>
            <a:r>
              <a:rPr lang="en-US" altLang="en-US" dirty="0">
                <a:latin typeface="Arial Unicode MS" panose="020B0604020202020204" pitchFamily="34" charset="-128"/>
                <a:ea typeface="Arial Unicode MS" panose="020B0604020202020204" pitchFamily="34" charset="-128"/>
              </a:rPr>
              <a:t>Appropriate CT indication comes first for dose reduction </a:t>
            </a:r>
          </a:p>
          <a:p>
            <a:pPr eaLnBrk="1" hangingPunct="1">
              <a:spcAft>
                <a:spcPts val="1200"/>
              </a:spcAft>
            </a:pPr>
            <a:r>
              <a:rPr lang="en-US" altLang="en-US" dirty="0">
                <a:latin typeface="Arial Unicode MS" panose="020B0604020202020204" pitchFamily="34" charset="-128"/>
                <a:ea typeface="Arial Unicode MS" panose="020B0604020202020204" pitchFamily="34" charset="-128"/>
              </a:rPr>
              <a:t>Appropriate scan protocols come second</a:t>
            </a:r>
          </a:p>
          <a:p>
            <a:pPr eaLnBrk="1" hangingPunct="1">
              <a:spcAft>
                <a:spcPts val="1200"/>
              </a:spcAft>
            </a:pPr>
            <a:r>
              <a:rPr lang="en-US" altLang="en-US" dirty="0">
                <a:latin typeface="Arial Unicode MS" panose="020B0604020202020204" pitchFamily="34" charset="-128"/>
                <a:ea typeface="Arial Unicode MS" panose="020B0604020202020204" pitchFamily="34" charset="-128"/>
              </a:rPr>
              <a:t>Lower dose chest CT is possible on all CT systems</a:t>
            </a:r>
          </a:p>
          <a:p>
            <a:pPr eaLnBrk="1" hangingPunct="1">
              <a:spcAft>
                <a:spcPts val="1200"/>
              </a:spcAft>
            </a:pPr>
            <a:r>
              <a:rPr lang="en-US" altLang="en-US" dirty="0">
                <a:latin typeface="Arial Unicode MS" panose="020B0604020202020204" pitchFamily="34" charset="-128"/>
                <a:ea typeface="Arial Unicode MS" panose="020B0604020202020204" pitchFamily="34" charset="-128"/>
              </a:rPr>
              <a:t>Newer techniques will help cut the dose even further</a:t>
            </a:r>
          </a:p>
          <a:p>
            <a:pPr eaLnBrk="1" hangingPunct="1">
              <a:spcAft>
                <a:spcPts val="1200"/>
              </a:spcAft>
            </a:pPr>
            <a:endParaRPr lang="en-US" altLang="en-US" dirty="0"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Developing CT protocols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251519" y="1219200"/>
            <a:ext cx="8593137" cy="4572000"/>
          </a:xfr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1200"/>
              </a:spcAft>
            </a:pPr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“On the fly” protocol creation is not optimal</a:t>
            </a:r>
          </a:p>
          <a:p>
            <a:pPr>
              <a:spcAft>
                <a:spcPts val="1200"/>
              </a:spcAft>
            </a:pPr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Valuable time can be wasted for urgent CT</a:t>
            </a:r>
          </a:p>
          <a:p>
            <a:pPr>
              <a:spcAft>
                <a:spcPts val="1200"/>
              </a:spcAft>
            </a:pPr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Level of training between radiographers and between radiologists is different</a:t>
            </a:r>
          </a:p>
          <a:p>
            <a:pPr>
              <a:spcAft>
                <a:spcPts val="1200"/>
              </a:spcAft>
            </a:pPr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Errors can result in implementation since there are far too many scan parameters  </a:t>
            </a:r>
          </a:p>
          <a:p>
            <a:pPr>
              <a:spcAft>
                <a:spcPts val="600"/>
              </a:spcAft>
            </a:pPr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Consistency is difficult to achieve: </a:t>
            </a:r>
          </a:p>
          <a:p>
            <a:pPr lvl="1"/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Same clinical indication and size: Similar doses </a:t>
            </a:r>
          </a:p>
          <a:p>
            <a:pPr lvl="1"/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Different clinical indications or size: Different doses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/>
          </p:cNvSpPr>
          <p:nvPr>
            <p:ph type="title"/>
          </p:nvPr>
        </p:nvSpPr>
        <p:spPr>
          <a:xfrm>
            <a:off x="282575" y="152400"/>
            <a:ext cx="7727950" cy="1295400"/>
          </a:xfr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All time winner for The BEST  </a:t>
            </a:r>
            <a:b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CT dose reduction strategy……..</a:t>
            </a:r>
          </a:p>
        </p:txBody>
      </p:sp>
      <p:sp>
        <p:nvSpPr>
          <p:cNvPr id="7171" name="Rectangle 3"/>
          <p:cNvSpPr>
            <a:spLocks noGrp="1"/>
          </p:cNvSpPr>
          <p:nvPr>
            <p:ph idx="1"/>
          </p:nvPr>
        </p:nvSpPr>
        <p:spPr>
          <a:xfrm>
            <a:off x="274638" y="1752600"/>
            <a:ext cx="8593137" cy="43434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sz="2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Appropriate clinical indication for CT</a:t>
            </a:r>
          </a:p>
        </p:txBody>
      </p:sp>
      <p:pic>
        <p:nvPicPr>
          <p:cNvPr id="7172" name="Picture 4" descr="oscarsstatue-3_4_r536_c53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77000" y="1752600"/>
            <a:ext cx="1533525" cy="4470400"/>
          </a:xfrm>
          <a:prstGeom prst="rect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Specific Chest CT Protocols 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Aft>
                <a:spcPts val="12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All scan protocols must begin with the clinical indications for their use. </a:t>
            </a:r>
          </a:p>
          <a:p>
            <a:pPr>
              <a:spcAft>
                <a:spcPts val="12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Scan protocols must be based on clinical indications </a:t>
            </a:r>
          </a:p>
          <a:p>
            <a:pPr>
              <a:spcAft>
                <a:spcPts val="6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Each scan protocol should address </a:t>
            </a:r>
          </a:p>
          <a:p>
            <a:pPr lvl="1"/>
            <a:r>
              <a:rPr lang="en-US" altLang="en-US" sz="22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Number of scan phases required</a:t>
            </a:r>
          </a:p>
          <a:p>
            <a:pPr lvl="1"/>
            <a:r>
              <a:rPr lang="en-US" altLang="en-US" sz="22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Scan range for each phase </a:t>
            </a:r>
          </a:p>
          <a:p>
            <a:pPr lvl="1"/>
            <a:r>
              <a:rPr lang="en-US" altLang="en-US" sz="22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Scan parameters for each phase</a:t>
            </a:r>
          </a:p>
          <a:p>
            <a:pPr lvl="1"/>
            <a:r>
              <a:rPr lang="en-US" altLang="en-US" sz="22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Dose adjustment based on patient size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Need: Indication driven protocols? </a:t>
            </a:r>
          </a:p>
        </p:txBody>
      </p:sp>
      <p:sp>
        <p:nvSpPr>
          <p:cNvPr id="29699" name="Rectangle 3"/>
          <p:cNvSpPr>
            <a:spLocks noGrp="1"/>
          </p:cNvSpPr>
          <p:nvPr>
            <p:ph idx="1"/>
          </p:nvPr>
        </p:nvSpPr>
        <p:spPr>
          <a:xfrm>
            <a:off x="215516" y="1295400"/>
            <a:ext cx="8712968" cy="5321943"/>
          </a:xfr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Aft>
                <a:spcPts val="1200"/>
              </a:spcAft>
            </a:pPr>
            <a:r>
              <a:rPr 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Certain things are ok at lower dose (lung nodules)</a:t>
            </a:r>
          </a:p>
          <a:p>
            <a:pPr>
              <a:spcAft>
                <a:spcPts val="1200"/>
              </a:spcAft>
            </a:pPr>
            <a:r>
              <a:rPr 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Others need higher dose (mediastinal LN)</a:t>
            </a:r>
          </a:p>
          <a:p>
            <a:pPr>
              <a:spcAft>
                <a:spcPts val="1200"/>
              </a:spcAft>
            </a:pPr>
            <a:r>
              <a:rPr 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Radiation doses and chest CT protocols: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CT Lung nodule follow up &lt; Routine Chest CT post contrast   &lt; CT Pulmonary embolism &lt; Routine chest CT Non Contrast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Chest CT protocols: Good Points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idx="1"/>
          </p:nvPr>
        </p:nvSpPr>
        <p:spPr>
          <a:xfrm>
            <a:off x="275431" y="1143000"/>
            <a:ext cx="8593137" cy="4572000"/>
          </a:xfr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Indication and size specific scan parameters</a:t>
            </a:r>
          </a:p>
          <a:p>
            <a:pPr>
              <a:spcAft>
                <a:spcPts val="600"/>
              </a:spcAft>
            </a:pPr>
            <a:r>
              <a:rPr lang="en-US" sz="23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Tube Current:</a:t>
            </a:r>
          </a:p>
          <a:p>
            <a:pPr lvl="1">
              <a:spcAft>
                <a:spcPts val="600"/>
              </a:spcAft>
            </a:pPr>
            <a:r>
              <a:rPr 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Prefer AEC over fixed mA</a:t>
            </a:r>
          </a:p>
          <a:p>
            <a:pPr lvl="1">
              <a:spcAft>
                <a:spcPts val="600"/>
              </a:spcAft>
            </a:pPr>
            <a:r>
              <a:rPr 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Can use fixed mA for very low dose CT protocols</a:t>
            </a:r>
          </a:p>
          <a:p>
            <a:pPr lvl="1">
              <a:spcAft>
                <a:spcPts val="600"/>
              </a:spcAft>
            </a:pPr>
            <a:r>
              <a:rPr 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Adjust mA for different clinical indications</a:t>
            </a:r>
          </a:p>
          <a:p>
            <a:pPr lvl="2">
              <a:spcAft>
                <a:spcPts val="0"/>
              </a:spcAft>
            </a:pPr>
            <a:r>
              <a:rPr lang="en-US" sz="1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Lower </a:t>
            </a:r>
            <a:r>
              <a:rPr lang="en-US" sz="18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mAs</a:t>
            </a:r>
            <a:r>
              <a:rPr lang="en-US" sz="1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for nodule follow up/lung cancer screening</a:t>
            </a:r>
          </a:p>
          <a:p>
            <a:pPr lvl="2">
              <a:spcAft>
                <a:spcPts val="1200"/>
              </a:spcAft>
            </a:pPr>
            <a:r>
              <a:rPr lang="en-US" sz="1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Lower </a:t>
            </a:r>
            <a:r>
              <a:rPr lang="en-US" sz="18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mAs</a:t>
            </a:r>
            <a:r>
              <a:rPr lang="en-US" sz="1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for iterative reconstructions than FBP</a:t>
            </a:r>
          </a:p>
          <a:p>
            <a:pPr>
              <a:spcAft>
                <a:spcPts val="600"/>
              </a:spcAft>
            </a:pPr>
            <a:r>
              <a:rPr lang="en-US" sz="23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kV : Manual selection or Automatic KV selection </a:t>
            </a:r>
          </a:p>
          <a:p>
            <a:pPr lvl="1"/>
            <a:r>
              <a:rPr 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Use lower kV for contrast enhanced chest CT</a:t>
            </a:r>
          </a:p>
          <a:p>
            <a:pPr lvl="1"/>
            <a:r>
              <a:rPr 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Use lower kV for CT angiography unless patient is large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003399"/>
      </a:dk1>
      <a:lt1>
        <a:sysClr val="window" lastClr="FFFFFF"/>
      </a:lt1>
      <a:dk2>
        <a:srgbClr val="3366CC"/>
      </a:dk2>
      <a:lt2>
        <a:srgbClr val="DBDBDD"/>
      </a:lt2>
      <a:accent1>
        <a:srgbClr val="6699CC"/>
      </a:accent1>
      <a:accent2>
        <a:srgbClr val="FF9900"/>
      </a:accent2>
      <a:accent3>
        <a:srgbClr val="99CC00"/>
      </a:accent3>
      <a:accent4>
        <a:srgbClr val="8681B8"/>
      </a:accent4>
      <a:accent5>
        <a:srgbClr val="32A14C"/>
      </a:accent5>
      <a:accent6>
        <a:srgbClr val="99CCFF"/>
      </a:accent6>
      <a:hlink>
        <a:srgbClr val="6699CC"/>
      </a:hlink>
      <a:folHlink>
        <a:srgbClr val="8681B8"/>
      </a:folHlink>
    </a:clrScheme>
    <a:fontScheme name="procureme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EXPEDITN</Template>
  <TotalTime>0</TotalTime>
  <Words>2455</Words>
  <Application>Microsoft Office PowerPoint</Application>
  <PresentationFormat>On-screen Show (4:3)</PresentationFormat>
  <Paragraphs>592</Paragraphs>
  <Slides>45</Slides>
  <Notes>45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45</vt:i4>
      </vt:variant>
    </vt:vector>
  </HeadingPairs>
  <TitlesOfParts>
    <vt:vector size="54" baseType="lpstr">
      <vt:lpstr>Arial</vt:lpstr>
      <vt:lpstr>Arial </vt:lpstr>
      <vt:lpstr>Arial Unicode MS</vt:lpstr>
      <vt:lpstr>Calibri</vt:lpstr>
      <vt:lpstr>Calibri Light</vt:lpstr>
      <vt:lpstr>Times New Roman</vt:lpstr>
      <vt:lpstr>Office Theme</vt:lpstr>
      <vt:lpstr>Chart</vt:lpstr>
      <vt:lpstr>Worksheet</vt:lpstr>
      <vt:lpstr>Radiation Dose Management in  Computed Tomography</vt:lpstr>
      <vt:lpstr>Objectives</vt:lpstr>
      <vt:lpstr>What is so special about  Chest CT?</vt:lpstr>
      <vt:lpstr>Chest CT doses must be different from Abdomen</vt:lpstr>
      <vt:lpstr>Developing CT protocols</vt:lpstr>
      <vt:lpstr>All time winner for The BEST   CT dose reduction strategy……..</vt:lpstr>
      <vt:lpstr>Specific Chest CT Protocols </vt:lpstr>
      <vt:lpstr>Need: Indication driven protocols? </vt:lpstr>
      <vt:lpstr>Chest CT protocols: Good Points</vt:lpstr>
      <vt:lpstr>Chest CT protocols: Good Points</vt:lpstr>
      <vt:lpstr>Chest CT protocols: Good Points</vt:lpstr>
      <vt:lpstr>Indication Driven CT Protocols </vt:lpstr>
      <vt:lpstr>Know thy scanner</vt:lpstr>
      <vt:lpstr>Search for the Optimal Blend: The Magic Protocols? </vt:lpstr>
      <vt:lpstr>   Localizer Radiograph</vt:lpstr>
      <vt:lpstr> Dose Reduction with Axial Mode</vt:lpstr>
      <vt:lpstr>Good CT: Diffuse lung disease Helical vs Axial Mode</vt:lpstr>
      <vt:lpstr>   Scan Length</vt:lpstr>
      <vt:lpstr>Limiting Scan Length</vt:lpstr>
      <vt:lpstr>Scan Overlap</vt:lpstr>
      <vt:lpstr>Tube Current for Chest CT</vt:lpstr>
      <vt:lpstr>PowerPoint Presentation</vt:lpstr>
      <vt:lpstr>Raise the Arms for AEC</vt:lpstr>
      <vt:lpstr>Lung cancer screening CT </vt:lpstr>
      <vt:lpstr>Lung nodule assessment on CT</vt:lpstr>
      <vt:lpstr>Lung nodule follow up CT</vt:lpstr>
      <vt:lpstr>Low Dose for Lung Nodules</vt:lpstr>
      <vt:lpstr>Lung Findings at Low Radiation Dose </vt:lpstr>
      <vt:lpstr>Lung Findings at Low Radiation Dose </vt:lpstr>
      <vt:lpstr>Mediastinum at Low Dose</vt:lpstr>
      <vt:lpstr>Mediastinum</vt:lpstr>
      <vt:lpstr>Routine chest CT</vt:lpstr>
      <vt:lpstr>kV Reduction: Chest CT</vt:lpstr>
      <vt:lpstr>Automatic kV selection</vt:lpstr>
      <vt:lpstr> Tube potential (kV): Chest CT </vt:lpstr>
      <vt:lpstr>Detector Configuration and Beam Collimation </vt:lpstr>
      <vt:lpstr>Pitch</vt:lpstr>
      <vt:lpstr>Scan Phases and Section Thickness </vt:lpstr>
      <vt:lpstr>Chest CT reconstructed at various slice thicknesses</vt:lpstr>
      <vt:lpstr>Dose and Reconstruction Algorithms</vt:lpstr>
      <vt:lpstr>Chest CT with FBP and iterative reconstruction </vt:lpstr>
      <vt:lpstr>Chest CT with FBP and iterative reconstruction </vt:lpstr>
      <vt:lpstr>Chest CT with FBP and iterative reconstruction </vt:lpstr>
      <vt:lpstr>Chest CT with FBP and iterative reconstruction </vt:lpstr>
      <vt:lpstr>Summary:  Chest CT dose reduction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2020-03-26T15:58:35Z</dcterms:created>
  <dcterms:modified xsi:type="dcterms:W3CDTF">2020-03-27T12:06:05Z</dcterms:modified>
</cp:coreProperties>
</file>