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4" r:id="rId1"/>
  </p:sldMasterIdLst>
  <p:notesMasterIdLst>
    <p:notesMasterId r:id="rId38"/>
  </p:notesMasterIdLst>
  <p:sldIdLst>
    <p:sldId id="334" r:id="rId2"/>
    <p:sldId id="292" r:id="rId3"/>
    <p:sldId id="293" r:id="rId4"/>
    <p:sldId id="325" r:id="rId5"/>
    <p:sldId id="295" r:id="rId6"/>
    <p:sldId id="296" r:id="rId7"/>
    <p:sldId id="297" r:id="rId8"/>
    <p:sldId id="298" r:id="rId9"/>
    <p:sldId id="299" r:id="rId10"/>
    <p:sldId id="300" r:id="rId11"/>
    <p:sldId id="303" r:id="rId12"/>
    <p:sldId id="326" r:id="rId13"/>
    <p:sldId id="331" r:id="rId14"/>
    <p:sldId id="327" r:id="rId15"/>
    <p:sldId id="328" r:id="rId16"/>
    <p:sldId id="329" r:id="rId17"/>
    <p:sldId id="330" r:id="rId18"/>
    <p:sldId id="302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5" r:id="rId27"/>
    <p:sldId id="316" r:id="rId28"/>
    <p:sldId id="317" r:id="rId29"/>
    <p:sldId id="332" r:id="rId30"/>
    <p:sldId id="318" r:id="rId31"/>
    <p:sldId id="319" r:id="rId32"/>
    <p:sldId id="320" r:id="rId33"/>
    <p:sldId id="321" r:id="rId34"/>
    <p:sldId id="333" r:id="rId35"/>
    <p:sldId id="324" r:id="rId36"/>
    <p:sldId id="288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FFFFFF"/>
    <a:srgbClr val="D60000"/>
    <a:srgbClr val="E1EEFF"/>
    <a:srgbClr val="C5DEFF"/>
    <a:srgbClr val="C0C0C0"/>
    <a:srgbClr val="EFF6FF"/>
    <a:srgbClr val="CCFF33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97" autoAdjust="0"/>
  </p:normalViewPr>
  <p:slideViewPr>
    <p:cSldViewPr>
      <p:cViewPr varScale="1">
        <p:scale>
          <a:sx n="76" d="100"/>
          <a:sy n="76" d="100"/>
        </p:scale>
        <p:origin x="102" y="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8EFDB07-5DF9-47CA-80D9-F77290ED88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4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728F4B4-0F43-4C6E-9A74-F15510F03524}" type="slidenum">
              <a:rPr lang="en-GB" altLang="en-US" smtClean="0"/>
              <a:pPr eaLnBrk="1" hangingPunct="1"/>
              <a:t>1</a:t>
            </a:fld>
            <a:endParaRPr lang="en-GB" alt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indent="0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7953217-BE84-41D9-9CB3-69A6DB99BAC7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DEB381B-46CA-4B2D-B061-5F05D8460CEF}" type="slidenum">
              <a:rPr lang="en-US" altLang="en-US" sz="1200"/>
              <a:pPr eaLnBrk="1" hangingPunct="1"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8C402DC-29FB-4A5F-8874-4C6C2D622736}" type="slidenum">
              <a:rPr lang="en-US" altLang="en-US" sz="1200"/>
              <a:pPr eaLnBrk="1" hangingPunct="1"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9AB6706-6EB3-4810-9BB6-3AD050129A9D}" type="slidenum">
              <a:rPr lang="en-US" altLang="en-US" sz="1200"/>
              <a:pPr eaLnBrk="1" hangingPunct="1"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FB35BD2-89E2-4A18-8AFE-111A5F341FA2}" type="slidenum">
              <a:rPr lang="en-US" altLang="en-US" sz="1200"/>
              <a:pPr eaLnBrk="1" hangingPunct="1"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C5810E8-BEDC-48AB-A4E4-A87D3A16895F}" type="slidenum">
              <a:rPr lang="en-US" altLang="en-US" sz="1200"/>
              <a:pPr eaLnBrk="1" hangingPunct="1"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24326C0-8CBC-417F-8774-5EC606C7624C}" type="slidenum">
              <a:rPr lang="en-US" altLang="en-US" sz="1200"/>
              <a:pPr eaLnBrk="1" hangingPunct="1"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C38F633-DE01-4823-A995-C39EF815B6A3}" type="slidenum">
              <a:rPr lang="en-US" altLang="en-US" sz="1200"/>
              <a:pPr eaLnBrk="1" hangingPunct="1"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49EFC04-15D8-47E9-A072-85CBAC7DB1AA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BC1D8C9-2A76-43DD-8F37-C68295A66599}" type="slidenum">
              <a:rPr lang="en-US" altLang="en-US" sz="1200"/>
              <a:pPr eaLnBrk="1" hangingPunct="1"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A32EB33-88E2-4A1E-A5CE-E4E8854018BB}" type="slidenum">
              <a:rPr lang="en-US" altLang="en-US" sz="1200"/>
              <a:pPr eaLnBrk="1" hangingPunct="1"/>
              <a:t>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78DB3B-9C63-4211-89E3-E881ACA7E79C}" type="slidenum">
              <a:rPr lang="en-US" altLang="en-US" sz="1200"/>
              <a:pPr eaLnBrk="1" hangingPunct="1"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4E5B19-27A2-4A48-94BF-9FBEAC8EC1A5}" type="slidenum">
              <a:rPr lang="en-US" altLang="en-US" sz="1200"/>
              <a:pPr eaLnBrk="1" hangingPunct="1"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09BEC06-8859-42DA-BE52-5C29088FCC9A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AE521C7-E8E4-4F8F-A7DF-6A6182418ECA}" type="slidenum">
              <a:rPr lang="en-US" altLang="en-US" sz="1200"/>
              <a:pPr eaLnBrk="1" hangingPunct="1"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F74AC15-3AEA-4514-B707-7FE864DFA08E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72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50A545B-8816-4902-AE7A-767BFC953450}" type="slidenum">
              <a:rPr lang="en-US" altLang="en-US" sz="1200"/>
              <a:pPr eaLnBrk="1" hangingPunct="1"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5441464-F462-4A99-B599-237E77F605C4}" type="slidenum">
              <a:rPr lang="en-US" altLang="en-US" sz="1200"/>
              <a:pPr eaLnBrk="1" hangingPunct="1"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933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93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2DC6AE3-693A-4BF4-A911-0C83B7B19B48}" type="slidenum">
              <a:rPr lang="en-US" altLang="en-US" sz="1200"/>
              <a:pPr eaLnBrk="1" hangingPunct="1"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A51BC07-6756-4D1D-8EBD-F0B3C88B15E9}" type="slidenum">
              <a:rPr lang="en-US" altLang="en-US" sz="1200"/>
              <a:pPr eaLnBrk="1" hangingPunct="1"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5424159-F3A7-4366-8ED1-B19CE395ADA5}" type="slidenum">
              <a:rPr lang="en-US" altLang="en-US" sz="1200"/>
              <a:pPr eaLnBrk="1" hangingPunct="1"/>
              <a:t>29</a:t>
            </a:fld>
            <a:endParaRPr lang="en-US" altLang="en-US" sz="120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2D9CBA0B-0574-4FA6-9B3E-12155376F836}" type="slidenum">
              <a:rPr lang="en-US" altLang="en-US" sz="1200"/>
              <a:pPr eaLnBrk="1" hangingPunct="1"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13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Clr>
                <a:schemeClr val="tx1"/>
              </a:buClr>
              <a:buFont typeface="Courier New" pitchFamily="49" charset="0"/>
              <a:buNone/>
            </a:pPr>
            <a:endParaRPr lang="en-US" altLang="en-US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BD60BB3-C93B-424B-B5B9-0B9F86050ACC}" type="slidenum">
              <a:rPr lang="en-US" altLang="en-US" sz="1200"/>
              <a:pPr eaLnBrk="1" hangingPunct="1"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8"/>
          <p:cNvSpPr txBox="1">
            <a:spLocks noGrp="1" noChangeArrowheads="1"/>
          </p:cNvSpPr>
          <p:nvPr/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buSzPct val="45000"/>
            </a:pPr>
            <a:fld id="{29F74FF2-FA86-493B-ABCA-2A0DE730B15F}" type="slidenum">
              <a:rPr lang="en-US" altLang="en-US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buSzPct val="45000"/>
              </a:pPr>
              <a:t>31</a:t>
            </a:fld>
            <a:endParaRPr lang="en-US" altLang="en-U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4995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84996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213C5AC-5CB1-4E56-9516-E13A34F5609A}" type="slidenum">
              <a:rPr lang="en-US" altLang="en-US" sz="1200"/>
              <a:pPr eaLnBrk="1" hangingPunct="1"/>
              <a:t>32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B5DD24B-9285-4B6F-B851-615B2CB5A98E}" type="slidenum">
              <a:rPr lang="en-US" altLang="en-US" sz="1200">
                <a:latin typeface="Times New Roman" pitchFamily="18" charset="0"/>
                <a:ea typeface="ヒラギノ角ゴ Pro W3" charset="-128"/>
              </a:rPr>
              <a:pPr eaLnBrk="1" hangingPunct="1"/>
              <a:t>33</a:t>
            </a:fld>
            <a:endParaRPr lang="en-US" altLang="en-US" sz="1200">
              <a:latin typeface="Times New Roman" pitchFamily="18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A4E834F-66D1-4BCA-9BD6-5D2A4574981E}" type="slidenum">
              <a:rPr lang="en-US" altLang="en-US" sz="1200"/>
              <a:pPr eaLnBrk="1" hangingPunct="1"/>
              <a:t>34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11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958CC9D-8A22-4B03-8EC2-9B3BEF8EC792}" type="slidenum">
              <a:rPr lang="en-US" altLang="en-US" sz="1200"/>
              <a:pPr eaLnBrk="1" hangingPunct="1"/>
              <a:t>35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31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BE1DA6B-453F-48F2-A5A8-9987FAE619C9}" type="slidenum">
              <a:rPr lang="en-US" altLang="en-US" sz="1200"/>
              <a:pPr eaLnBrk="1" hangingPunct="1"/>
              <a:t>36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B6B45CB-E762-40F7-A1EB-9EDB8D3F0AD2}" type="slidenum">
              <a:rPr lang="en-US" altLang="en-US" sz="1200"/>
              <a:pPr eaLnBrk="1" hangingPunct="1"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F279146-BA92-4BCB-973A-5A084190B033}" type="slidenum">
              <a:rPr lang="en-US" altLang="en-US" sz="1200"/>
              <a:pPr eaLnBrk="1" hangingPunct="1"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BCA5756-49FA-4777-8B80-1E4E3C4608E5}" type="slidenum">
              <a:rPr lang="en-US" altLang="en-US" sz="1200"/>
              <a:pPr eaLnBrk="1" hangingPunct="1"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CFC8421-7A2D-45F3-BD69-C52E111F5ADB}" type="slidenum">
              <a:rPr lang="en-US" altLang="en-US" sz="1200"/>
              <a:pPr eaLnBrk="1" hangingPunct="1"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A603E49-FFBD-4863-8D5F-8132A1E5F2A9}" type="slidenum">
              <a:rPr lang="en-US" altLang="en-US" sz="1200"/>
              <a:pPr eaLnBrk="1" hangingPunct="1"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25463" indent="-457200">
              <a:lnSpc>
                <a:spcPct val="80000"/>
              </a:lnSpc>
            </a:pPr>
            <a:endParaRPr lang="en-US" altLang="en-US" dirty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DC66C9D-5790-4396-8604-6AF7D8E9F6A1}" type="slidenum">
              <a:rPr lang="en-US" altLang="en-US" sz="1200"/>
              <a:pPr eaLnBrk="1" hangingPunct="1"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3527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23527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074" name="Picture 2" descr="\\iaea.org\Secretariat\MTCD\PublishingCurrent\2017\IAEA\17-42841_LOGO_IAEA_update\Design\Presentation_IAEA\IAEA_Logo_E_horizontal_Blu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69" y="247450"/>
            <a:ext cx="2520280" cy="55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09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650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3768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31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432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9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226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53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253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3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32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flipH="1" flipV="1">
            <a:off x="0" y="5301208"/>
            <a:ext cx="6372200" cy="1556792"/>
          </a:xfrm>
          <a:prstGeom prst="rect">
            <a:avLst/>
          </a:prstGeom>
          <a:gradFill flip="none" rotWithShape="1">
            <a:gsLst>
              <a:gs pos="48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3999" cy="2132856"/>
          </a:xfrm>
          <a:prstGeom prst="rect">
            <a:avLst/>
          </a:prstGeom>
          <a:gradFill flip="none" rotWithShape="1">
            <a:gsLst>
              <a:gs pos="56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7524328" y="6482725"/>
            <a:ext cx="93546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868144" y="6482725"/>
            <a:ext cx="16160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482725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19" y="116632"/>
            <a:ext cx="8060511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60782"/>
            <a:ext cx="8712968" cy="5321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26" name="Picture 2" descr="\\iaea.org\Secretariat\MTCD\PublishingCurrent\2017\IAEA\17-42841_LOGO_IAEA_update\Design\Presentation_IAEA\IAEA_Logo_SHORT_vertical_white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31" y="180054"/>
            <a:ext cx="592928" cy="72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9C68B-1D44-42DE-B834-346A16229DB3}"/>
              </a:ext>
            </a:extLst>
          </p:cNvPr>
          <p:cNvSpPr/>
          <p:nvPr userDrawn="1"/>
        </p:nvSpPr>
        <p:spPr>
          <a:xfrm>
            <a:off x="258411" y="6540207"/>
            <a:ext cx="79959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L08 Key Aspects of  Abdomen CT</a:t>
            </a:r>
          </a:p>
        </p:txBody>
      </p:sp>
    </p:spTree>
    <p:extLst>
      <p:ext uri="{BB962C8B-B14F-4D97-AF65-F5344CB8AC3E}">
        <p14:creationId xmlns:p14="http://schemas.microsoft.com/office/powerpoint/2010/main" val="153444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70C0"/>
          </a:solidFill>
          <a:latin typeface="Arial 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rgbClr val="000000"/>
          </a:solidFill>
          <a:latin typeface="Arial 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000000"/>
          </a:solidFill>
          <a:latin typeface="Arial 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Arial 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rgbClr val="000000"/>
          </a:solidFill>
          <a:latin typeface="Arial 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rgbClr val="000000"/>
          </a:solidFill>
          <a:latin typeface="Arial 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5" Type="http://schemas.openxmlformats.org/officeDocument/2006/relationships/image" Target="../media/image3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GB" altLang="en-US" sz="3200" b="0" dirty="0">
                <a:ea typeface="Arial Unicode MS" pitchFamily="34" charset="-128"/>
              </a:rPr>
              <a:t>L08</a:t>
            </a:r>
          </a:p>
          <a:p>
            <a:pPr algn="ctr"/>
            <a:r>
              <a:rPr lang="en-GB" altLang="en-US" sz="3200" b="0" dirty="0">
                <a:ea typeface="Arial Unicode MS" pitchFamily="34" charset="-128"/>
              </a:rPr>
              <a:t>Key Aspects of  Abdomen CT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338649A-DD21-4B27-A5BF-CFAC3B7CD4C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4269" y="1332578"/>
            <a:ext cx="8955464" cy="142287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GB" dirty="0">
                <a:solidFill>
                  <a:srgbClr val="0070C0"/>
                </a:solidFill>
              </a:rPr>
              <a:t>Radiation Dose Management in 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dirty="0">
                <a:solidFill>
                  <a:srgbClr val="0070C0"/>
                </a:solidFill>
              </a:rPr>
              <a:t>Computed Tomography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97247B-6AA8-4FFB-A52E-AA5804AD8FBD}"/>
              </a:ext>
            </a:extLst>
          </p:cNvPr>
          <p:cNvSpPr txBox="1"/>
          <p:nvPr/>
        </p:nvSpPr>
        <p:spPr>
          <a:xfrm>
            <a:off x="2300140" y="6042581"/>
            <a:ext cx="4892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Material of the e-learning program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IAEA, 2017</a:t>
            </a:r>
          </a:p>
        </p:txBody>
      </p:sp>
    </p:spTree>
    <p:extLst>
      <p:ext uri="{BB962C8B-B14F-4D97-AF65-F5344CB8AC3E}">
        <p14:creationId xmlns:p14="http://schemas.microsoft.com/office/powerpoint/2010/main" val="2162824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Abdomen CT protocols: Good Points</a:t>
            </a:r>
          </a:p>
        </p:txBody>
      </p:sp>
      <p:sp>
        <p:nvSpPr>
          <p:cNvPr id="47105" name="Rectangle 3"/>
          <p:cNvSpPr>
            <a:spLocks noGrp="1" noChangeArrowheads="1"/>
          </p:cNvSpPr>
          <p:nvPr>
            <p:ph idx="1"/>
          </p:nvPr>
        </p:nvSpPr>
        <p:spPr>
          <a:xfrm>
            <a:off x="289619" y="1143000"/>
            <a:ext cx="8854381" cy="5105400"/>
          </a:xfrm>
        </p:spPr>
        <p:txBody>
          <a:bodyPr>
            <a:normAutofit/>
          </a:bodyPr>
          <a:lstStyle/>
          <a:p>
            <a:pPr marL="411163" lvl="1" indent="-342900">
              <a:lnSpc>
                <a:spcPct val="120000"/>
              </a:lnSpc>
              <a:buFontTx/>
              <a:buChar char="•"/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Scanning mode: </a:t>
            </a:r>
          </a:p>
          <a:p>
            <a:pPr marL="811213" lvl="2" indent="-342900">
              <a:lnSpc>
                <a:spcPct val="120000"/>
              </a:lnSpc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Helical acquisition for most abdomen CT </a:t>
            </a:r>
          </a:p>
          <a:p>
            <a:pPr marL="411163" lvl="1" indent="-342900">
              <a:lnSpc>
                <a:spcPct val="110000"/>
              </a:lnSpc>
              <a:spcAft>
                <a:spcPts val="0"/>
              </a:spcAft>
              <a:buFontTx/>
              <a:buChar char="•"/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Pitch for Abdominal CT</a:t>
            </a:r>
          </a:p>
          <a:p>
            <a:pPr marL="811213" lvl="2" indent="-342900">
              <a:lnSpc>
                <a:spcPct val="110000"/>
              </a:lnSpc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Non-overlapping pitch should be preferred to minimize scan duration and motion artifacts </a:t>
            </a:r>
          </a:p>
          <a:p>
            <a:pPr marL="1268413" lvl="3" indent="-342900">
              <a:lnSpc>
                <a:spcPct val="110000"/>
              </a:lnSpc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Pitch should be ≥ 1:1 </a:t>
            </a:r>
          </a:p>
          <a:p>
            <a:pPr marL="411163">
              <a:lnSpc>
                <a:spcPct val="110000"/>
              </a:lnSpc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Beam collimation: </a:t>
            </a:r>
          </a:p>
          <a:p>
            <a:pPr marL="811213" lvl="2" indent="-342900">
              <a:lnSpc>
                <a:spcPct val="110000"/>
              </a:lnSpc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Wider beam collimation for most routine CT: More dose efficient </a:t>
            </a:r>
          </a:p>
          <a:p>
            <a:pPr marL="411163">
              <a:lnSpc>
                <a:spcPct val="110000"/>
              </a:lnSpc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Gantry rotation speed: </a:t>
            </a:r>
          </a:p>
          <a:p>
            <a:pPr marL="811213" lvl="2" indent="-342900">
              <a:lnSpc>
                <a:spcPct val="110000"/>
              </a:lnSpc>
              <a:spcAft>
                <a:spcPts val="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Fast to minimize motion artifacts (0.4-0.5 seconds)</a:t>
            </a:r>
          </a:p>
          <a:p>
            <a:pPr marL="811213" lvl="2" indent="-342900">
              <a:lnSpc>
                <a:spcPct val="110000"/>
              </a:lnSpc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May need to be slowed down for very large patients to increase </a:t>
            </a:r>
            <a:r>
              <a:rPr lang="en-US" altLang="en-US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mAs</a:t>
            </a:r>
            <a:endParaRPr lang="en-US" alt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Abdomen CT protocols: Good Points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238819" y="1084698"/>
            <a:ext cx="8712968" cy="5321943"/>
          </a:xfrm>
        </p:spPr>
        <p:txBody>
          <a:bodyPr>
            <a:normAutofit/>
          </a:bodyPr>
          <a:lstStyle/>
          <a:p>
            <a:pPr marL="525463" lvl="1" indent="-457200">
              <a:lnSpc>
                <a:spcPct val="110000"/>
              </a:lnSpc>
              <a:spcAft>
                <a:spcPts val="300"/>
              </a:spcAft>
              <a:buFont typeface="Arial"/>
              <a:buChar char="•"/>
              <a:defRPr/>
            </a:pP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Number of scan series for abdomen CT</a:t>
            </a:r>
          </a:p>
          <a:p>
            <a:pPr marL="739775" lvl="1">
              <a:lnSpc>
                <a:spcPct val="110000"/>
              </a:lnSpc>
              <a:defRPr/>
            </a:pP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Unfortunately, repeated scanning is common in abdomen </a:t>
            </a:r>
          </a:p>
          <a:p>
            <a:pPr marL="739775" lvl="1">
              <a:lnSpc>
                <a:spcPct val="110000"/>
              </a:lnSpc>
              <a:defRPr/>
            </a:pP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Routine pre-contrast prior to post-contrast CT should be avoided </a:t>
            </a:r>
          </a:p>
          <a:p>
            <a:pPr marL="739775" lvl="1">
              <a:lnSpc>
                <a:spcPct val="110000"/>
              </a:lnSpc>
              <a:defRPr/>
            </a:pP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When performing multiple phases, question need and technique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504731"/>
              </p:ext>
            </p:extLst>
          </p:nvPr>
        </p:nvGraphicFramePr>
        <p:xfrm>
          <a:off x="556703" y="2971800"/>
          <a:ext cx="8077200" cy="3538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7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0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71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Multiple phases </a:t>
                      </a: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Questions to ask and answer</a:t>
                      </a: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5041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Need?</a:t>
                      </a: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Routine non-contrast phase before post-contrast:</a:t>
                      </a:r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No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Routine arterial and venous phases: No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Routine delayed images: No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50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Same</a:t>
                      </a:r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length?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  <a:p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Length for some phases can be less: Yes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Ex: arterial phase liver or pancreas can be smaller length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Ex: Delayed phase: through the lesion only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156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Same dose?</a:t>
                      </a:r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Some</a:t>
                      </a:r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phases can be acquired at lower dose: Yes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Non-contrast: Lower dose 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Arterial phase: Lower KV to reduce dose</a:t>
                      </a:r>
                    </a:p>
                    <a:p>
                      <a:r>
                        <a:rPr lang="en-US" sz="16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Iterative reconstruction technique to enable dose reduction 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541" marR="86541" marT="43246" marB="43246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 Length: Abdominal CT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324901"/>
              </p:ext>
            </p:extLst>
          </p:nvPr>
        </p:nvGraphicFramePr>
        <p:xfrm>
          <a:off x="527818" y="1305790"/>
          <a:ext cx="4178960" cy="4832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1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7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7785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Indication</a:t>
                      </a: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Coverage </a:t>
                      </a: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5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Routine or R/O</a:t>
                      </a: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Dome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of liver - p</a:t>
                      </a: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ubic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symphysis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1197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Delays</a:t>
                      </a: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Through lesion only (not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entire organ)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905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Kidney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stone</a:t>
                      </a:r>
                    </a:p>
                    <a:p>
                      <a:pPr algn="l"/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</a:t>
                      </a:r>
                      <a:r>
                        <a:rPr lang="en-US" sz="1800" baseline="0" dirty="0" err="1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Urography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Top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of kidneys - Symphysis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7516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Dual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phase liver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Arterial: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Liver </a:t>
                      </a:r>
                    </a:p>
                    <a:p>
                      <a:pPr algn="l"/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Portal venous: Entire abdomen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507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Appendix in young</a:t>
                      </a:r>
                      <a:r>
                        <a:rPr lang="en-US" sz="1800" baseline="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patients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ysClr val="windowText" lastClr="00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Limited coverage: L3 to symphysis</a:t>
                      </a:r>
                    </a:p>
                  </a:txBody>
                  <a:tcPr marL="86011" marR="86011" marT="43006" marB="4300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1203" name="Group 4"/>
          <p:cNvGrpSpPr>
            <a:grpSpLocks/>
          </p:cNvGrpSpPr>
          <p:nvPr/>
        </p:nvGrpSpPr>
        <p:grpSpPr bwMode="auto">
          <a:xfrm>
            <a:off x="5776721" y="1598551"/>
            <a:ext cx="2452880" cy="4247032"/>
            <a:chOff x="6096000" y="76200"/>
            <a:chExt cx="2973388" cy="5148263"/>
          </a:xfrm>
        </p:grpSpPr>
        <p:pic>
          <p:nvPicPr>
            <p:cNvPr id="51205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57200"/>
              <a:ext cx="2973388" cy="4767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6" name="Rectangle 13"/>
            <p:cNvSpPr>
              <a:spLocks noChangeArrowheads="1"/>
            </p:cNvSpPr>
            <p:nvPr/>
          </p:nvSpPr>
          <p:spPr bwMode="auto">
            <a:xfrm>
              <a:off x="6410325" y="609600"/>
              <a:ext cx="2230438" cy="2330450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07" name="Rectangle 14"/>
            <p:cNvSpPr>
              <a:spLocks noChangeArrowheads="1"/>
            </p:cNvSpPr>
            <p:nvPr/>
          </p:nvSpPr>
          <p:spPr bwMode="auto">
            <a:xfrm>
              <a:off x="6286500" y="1905000"/>
              <a:ext cx="2540000" cy="3257550"/>
            </a:xfrm>
            <a:prstGeom prst="rect">
              <a:avLst/>
            </a:prstGeom>
            <a:noFill/>
            <a:ln w="63500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08" name="Rectangle 15"/>
            <p:cNvSpPr>
              <a:spLocks noChangeArrowheads="1"/>
            </p:cNvSpPr>
            <p:nvPr/>
          </p:nvSpPr>
          <p:spPr bwMode="auto">
            <a:xfrm>
              <a:off x="6286500" y="1916113"/>
              <a:ext cx="2540000" cy="1055687"/>
            </a:xfrm>
            <a:prstGeom prst="rect">
              <a:avLst/>
            </a:prstGeom>
            <a:solidFill>
              <a:srgbClr val="FF00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09" name="Line 16"/>
            <p:cNvSpPr>
              <a:spLocks noChangeShapeType="1"/>
            </p:cNvSpPr>
            <p:nvPr/>
          </p:nvSpPr>
          <p:spPr bwMode="auto">
            <a:xfrm>
              <a:off x="7029450" y="609600"/>
              <a:ext cx="0" cy="233045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10" name="Line 17"/>
            <p:cNvSpPr>
              <a:spLocks noChangeShapeType="1"/>
            </p:cNvSpPr>
            <p:nvPr/>
          </p:nvSpPr>
          <p:spPr bwMode="auto">
            <a:xfrm flipH="1">
              <a:off x="8077200" y="1905000"/>
              <a:ext cx="23813" cy="3209925"/>
            </a:xfrm>
            <a:prstGeom prst="line">
              <a:avLst/>
            </a:prstGeom>
            <a:noFill/>
            <a:ln w="63500">
              <a:solidFill>
                <a:srgbClr val="00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11" name="Text Box 19"/>
            <p:cNvSpPr txBox="1">
              <a:spLocks noChangeArrowheads="1"/>
            </p:cNvSpPr>
            <p:nvPr/>
          </p:nvSpPr>
          <p:spPr bwMode="auto">
            <a:xfrm>
              <a:off x="6096000" y="76200"/>
              <a:ext cx="2973388" cy="432398"/>
            </a:xfrm>
            <a:prstGeom prst="rect">
              <a:avLst/>
            </a:prstGeom>
            <a:solidFill>
              <a:srgbClr val="33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800" b="1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Chest-Abdomen CT</a:t>
              </a:r>
            </a:p>
          </p:txBody>
        </p:sp>
      </p:grpSp>
      <p:sp>
        <p:nvSpPr>
          <p:cNvPr id="51204" name="TextBox 2"/>
          <p:cNvSpPr txBox="1">
            <a:spLocks noChangeArrowheads="1"/>
          </p:cNvSpPr>
          <p:nvPr/>
        </p:nvSpPr>
        <p:spPr bwMode="auto">
          <a:xfrm>
            <a:off x="5343893" y="6063734"/>
            <a:ext cx="3318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Minimize scan overlap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251519" y="116632"/>
            <a:ext cx="8060511" cy="104415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Iterative Reconstruction (IR) in Abdomen</a:t>
            </a: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>
          <a:xfrm>
            <a:off x="215516" y="1371600"/>
            <a:ext cx="8712968" cy="5111125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Several studies have shown reduced radiation doses with IR in abdomen CT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Extent of dose reduction with IR relative to filtered back projection varies by clinical indication and patient size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Generally speaking, 30-50% dose reduction can be anticipated versus FBP for abdominal CT</a:t>
            </a:r>
          </a:p>
          <a:p>
            <a:pPr>
              <a:spcAft>
                <a:spcPts val="1200"/>
              </a:spcAft>
            </a:pPr>
            <a:endParaRPr lang="en-US" alt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201800"/>
            <a:ext cx="9144000" cy="5351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1165128"/>
            <a:ext cx="9144000" cy="5388072"/>
            <a:chOff x="-1403054" y="238665"/>
            <a:chExt cx="12026166" cy="6860028"/>
          </a:xfrm>
        </p:grpSpPr>
        <p:pic>
          <p:nvPicPr>
            <p:cNvPr id="55297" name="Picture 28" descr="Image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9675" y="581139"/>
              <a:ext cx="2250070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298" name="Picture 29" descr="Imag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5995" y="581138"/>
              <a:ext cx="2175067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299" name="Picture 30" descr="Image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9616" y="581138"/>
              <a:ext cx="2250070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0" name="Picture 31" descr="Image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7332" y="581138"/>
              <a:ext cx="2100065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1" name="Picture 32" descr="Image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9675" y="4069686"/>
              <a:ext cx="2250070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2" name="Picture 33" descr="Image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5994" y="4069684"/>
              <a:ext cx="2175067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3" name="Picture 34" descr="Image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9616" y="4069687"/>
              <a:ext cx="2250070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4" name="Picture 35" descr="Image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7332" y="4069683"/>
              <a:ext cx="2100065" cy="247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5" name="Rectangle 8"/>
            <p:cNvSpPr>
              <a:spLocks noChangeArrowheads="1"/>
            </p:cNvSpPr>
            <p:nvPr/>
          </p:nvSpPr>
          <p:spPr bwMode="auto">
            <a:xfrm>
              <a:off x="-567704" y="238666"/>
              <a:ext cx="2573806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0.75 mm</a:t>
              </a:r>
            </a:p>
          </p:txBody>
        </p:sp>
        <p:sp>
          <p:nvSpPr>
            <p:cNvPr id="55306" name="Rectangle 18"/>
            <p:cNvSpPr>
              <a:spLocks noChangeArrowheads="1"/>
            </p:cNvSpPr>
            <p:nvPr/>
          </p:nvSpPr>
          <p:spPr bwMode="auto">
            <a:xfrm>
              <a:off x="-1403054" y="3264743"/>
              <a:ext cx="12026166" cy="391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All images were acquired at 13 </a:t>
              </a:r>
              <a:r>
                <a:rPr lang="en-US" altLang="en-US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CTDI </a:t>
              </a:r>
              <a:r>
                <a:rPr lang="en-US" altLang="en-US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vol</a:t>
              </a:r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: Thinner slices have more noise but better contrast </a:t>
              </a:r>
            </a:p>
          </p:txBody>
        </p:sp>
        <p:sp>
          <p:nvSpPr>
            <p:cNvPr id="55307" name="Rectangle 8"/>
            <p:cNvSpPr>
              <a:spLocks noChangeArrowheads="1"/>
            </p:cNvSpPr>
            <p:nvPr/>
          </p:nvSpPr>
          <p:spPr bwMode="auto">
            <a:xfrm>
              <a:off x="2210879" y="238666"/>
              <a:ext cx="2573806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1.5 mm</a:t>
              </a:r>
            </a:p>
          </p:txBody>
        </p:sp>
        <p:sp>
          <p:nvSpPr>
            <p:cNvPr id="55308" name="Rectangle 8"/>
            <p:cNvSpPr>
              <a:spLocks noChangeArrowheads="1"/>
            </p:cNvSpPr>
            <p:nvPr/>
          </p:nvSpPr>
          <p:spPr bwMode="auto">
            <a:xfrm>
              <a:off x="4800600" y="238665"/>
              <a:ext cx="2269087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3 mm</a:t>
              </a:r>
            </a:p>
          </p:txBody>
        </p:sp>
        <p:sp>
          <p:nvSpPr>
            <p:cNvPr id="55309" name="Rectangle 8"/>
            <p:cNvSpPr>
              <a:spLocks noChangeArrowheads="1"/>
            </p:cNvSpPr>
            <p:nvPr/>
          </p:nvSpPr>
          <p:spPr bwMode="auto">
            <a:xfrm>
              <a:off x="7286965" y="238665"/>
              <a:ext cx="2500797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5 mm</a:t>
              </a:r>
            </a:p>
          </p:txBody>
        </p:sp>
        <p:sp>
          <p:nvSpPr>
            <p:cNvPr id="55310" name="Rectangle 8"/>
            <p:cNvSpPr>
              <a:spLocks noChangeArrowheads="1"/>
            </p:cNvSpPr>
            <p:nvPr/>
          </p:nvSpPr>
          <p:spPr bwMode="auto">
            <a:xfrm>
              <a:off x="-401841" y="3705114"/>
              <a:ext cx="2612720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0.75 mm</a:t>
              </a:r>
            </a:p>
          </p:txBody>
        </p:sp>
        <p:sp>
          <p:nvSpPr>
            <p:cNvPr id="55311" name="Rectangle 8"/>
            <p:cNvSpPr>
              <a:spLocks noChangeArrowheads="1"/>
            </p:cNvSpPr>
            <p:nvPr/>
          </p:nvSpPr>
          <p:spPr bwMode="auto">
            <a:xfrm>
              <a:off x="2196509" y="3705113"/>
              <a:ext cx="2572491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1.5 mm</a:t>
              </a:r>
            </a:p>
          </p:txBody>
        </p:sp>
        <p:sp>
          <p:nvSpPr>
            <p:cNvPr id="55312" name="Rectangle 8"/>
            <p:cNvSpPr>
              <a:spLocks noChangeArrowheads="1"/>
            </p:cNvSpPr>
            <p:nvPr/>
          </p:nvSpPr>
          <p:spPr bwMode="auto">
            <a:xfrm>
              <a:off x="4800600" y="3731273"/>
              <a:ext cx="2269087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3 mm</a:t>
              </a:r>
            </a:p>
          </p:txBody>
        </p:sp>
        <p:sp>
          <p:nvSpPr>
            <p:cNvPr id="55313" name="Rectangle 8"/>
            <p:cNvSpPr>
              <a:spLocks noChangeArrowheads="1"/>
            </p:cNvSpPr>
            <p:nvPr/>
          </p:nvSpPr>
          <p:spPr bwMode="auto">
            <a:xfrm>
              <a:off x="7416779" y="3731273"/>
              <a:ext cx="2170618" cy="35267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200" b="1" dirty="0">
                  <a:solidFill>
                    <a:srgbClr val="FFFF99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Slice thickness 5 mm</a:t>
              </a:r>
            </a:p>
          </p:txBody>
        </p:sp>
        <p:sp>
          <p:nvSpPr>
            <p:cNvPr id="55315" name="Rectangle 18"/>
            <p:cNvSpPr>
              <a:spLocks noChangeArrowheads="1"/>
            </p:cNvSpPr>
            <p:nvPr/>
          </p:nvSpPr>
          <p:spPr bwMode="auto">
            <a:xfrm>
              <a:off x="-1403054" y="6706835"/>
              <a:ext cx="12026166" cy="391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All images were acquired at 3.5 </a:t>
              </a:r>
              <a:r>
                <a:rPr lang="en-US" altLang="en-US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CTDI </a:t>
              </a:r>
              <a:r>
                <a:rPr lang="en-US" altLang="en-US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vol</a:t>
              </a:r>
              <a:r>
                <a:rPr lang="en-US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: Thinner slices have more noise but better contrast </a:t>
              </a:r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Select appropriate slice thickness for abdomen 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0" y="1201800"/>
            <a:ext cx="9144000" cy="5351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024466" y="1240369"/>
            <a:ext cx="7112001" cy="5274731"/>
            <a:chOff x="0" y="173292"/>
            <a:chExt cx="9144000" cy="6781798"/>
          </a:xfrm>
        </p:grpSpPr>
        <p:pic>
          <p:nvPicPr>
            <p:cNvPr id="57361" name="Picture 18" descr="1abd-asir0-dose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5061"/>
              <a:ext cx="2198688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2" name="Picture 19" descr="1abd-asir0-dose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95061"/>
              <a:ext cx="23622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3" name="Picture 20" descr="1abd-asir0-dose5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799" y="195061"/>
              <a:ext cx="23622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4" name="Picture 21" descr="1abd-asir0-dose7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0" y="195061"/>
              <a:ext cx="22860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5" name="Picture 22" descr="1abd-asir30-dose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05000"/>
              <a:ext cx="22098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6" name="Picture 23" descr="1abd-asir30-dose2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905000"/>
              <a:ext cx="23622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7" name="Picture 24" descr="1abd-asir30-dose5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00" y="1905000"/>
              <a:ext cx="23622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8" name="Picture 25" descr="1abd-asir30-dose7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0" y="1905000"/>
              <a:ext cx="228600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69" name="Picture 26" descr="1abd-asir50-dose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2406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0" name="Picture 27" descr="1abd-asir50-dose2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624061"/>
              <a:ext cx="23622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1" name="Picture 28" descr="1abd-asir50-dose5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799" y="3624061"/>
              <a:ext cx="23622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2" name="Picture 29" descr="1abd-asir50-dose7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0" y="362406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3" name="Picture 30" descr="1abd-asir70-dose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31090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4" name="Picture 31" descr="1abd-asir70-dose25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431089"/>
              <a:ext cx="23622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5" name="Picture 32" descr="1abd-asir70-dose50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00" y="5431089"/>
              <a:ext cx="23622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376" name="Picture 33" descr="1abd-asir70-dose75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0" y="5431089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349" name="Rectangle 6"/>
            <p:cNvSpPr>
              <a:spLocks noChangeArrowheads="1"/>
            </p:cNvSpPr>
            <p:nvPr/>
          </p:nvSpPr>
          <p:spPr bwMode="auto">
            <a:xfrm>
              <a:off x="76199" y="5435431"/>
              <a:ext cx="2057401" cy="67271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ASIR70 - 12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4" name="Rectangle 11"/>
            <p:cNvSpPr>
              <a:spLocks noChangeArrowheads="1"/>
            </p:cNvSpPr>
            <p:nvPr/>
          </p:nvSpPr>
          <p:spPr bwMode="auto">
            <a:xfrm>
              <a:off x="2286000" y="5431310"/>
              <a:ext cx="1959430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ASIR70 - 9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8" name="Rectangle 15"/>
            <p:cNvSpPr>
              <a:spLocks noChangeArrowheads="1"/>
            </p:cNvSpPr>
            <p:nvPr/>
          </p:nvSpPr>
          <p:spPr bwMode="auto">
            <a:xfrm>
              <a:off x="4648200" y="5443077"/>
              <a:ext cx="1948543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ASIR70 - 6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60" name="Rectangle 17"/>
            <p:cNvSpPr>
              <a:spLocks noChangeArrowheads="1"/>
            </p:cNvSpPr>
            <p:nvPr/>
          </p:nvSpPr>
          <p:spPr bwMode="auto">
            <a:xfrm>
              <a:off x="6879886" y="5431310"/>
              <a:ext cx="1948543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ASIR70 - 3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48" name="Rectangle 5"/>
            <p:cNvSpPr>
              <a:spLocks noChangeArrowheads="1"/>
            </p:cNvSpPr>
            <p:nvPr/>
          </p:nvSpPr>
          <p:spPr bwMode="auto">
            <a:xfrm>
              <a:off x="0" y="3624061"/>
              <a:ext cx="2057400" cy="67271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ASIR50 - 12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3" name="Rectangle 10"/>
            <p:cNvSpPr>
              <a:spLocks noChangeArrowheads="1"/>
            </p:cNvSpPr>
            <p:nvPr/>
          </p:nvSpPr>
          <p:spPr bwMode="auto">
            <a:xfrm>
              <a:off x="2209801" y="3626560"/>
              <a:ext cx="1915773" cy="67271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ASIR50 - 9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7" name="Rectangle 14"/>
            <p:cNvSpPr>
              <a:spLocks noChangeArrowheads="1"/>
            </p:cNvSpPr>
            <p:nvPr/>
          </p:nvSpPr>
          <p:spPr bwMode="auto">
            <a:xfrm>
              <a:off x="4566885" y="3626560"/>
              <a:ext cx="2060750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ASIR50 - 6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9" name="Rectangle 16"/>
            <p:cNvSpPr>
              <a:spLocks noChangeArrowheads="1"/>
            </p:cNvSpPr>
            <p:nvPr/>
          </p:nvSpPr>
          <p:spPr bwMode="auto">
            <a:xfrm>
              <a:off x="6857998" y="3627291"/>
              <a:ext cx="1960899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ASIR50 - 3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47" name="Rectangle 4"/>
            <p:cNvSpPr>
              <a:spLocks noChangeArrowheads="1"/>
            </p:cNvSpPr>
            <p:nvPr/>
          </p:nvSpPr>
          <p:spPr bwMode="auto">
            <a:xfrm>
              <a:off x="17949" y="1909048"/>
              <a:ext cx="2057400" cy="67271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ASIR30 - 12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2" name="Rectangle 9"/>
            <p:cNvSpPr>
              <a:spLocks noChangeArrowheads="1"/>
            </p:cNvSpPr>
            <p:nvPr/>
          </p:nvSpPr>
          <p:spPr bwMode="auto">
            <a:xfrm>
              <a:off x="2198917" y="1909048"/>
              <a:ext cx="1959428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ASIR30 - 9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5" name="Rectangle 12"/>
            <p:cNvSpPr>
              <a:spLocks noChangeArrowheads="1"/>
            </p:cNvSpPr>
            <p:nvPr/>
          </p:nvSpPr>
          <p:spPr bwMode="auto">
            <a:xfrm>
              <a:off x="4637315" y="1912725"/>
              <a:ext cx="2242571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ASIR30 - 6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6" name="Rectangle 13"/>
            <p:cNvSpPr>
              <a:spLocks noChangeArrowheads="1"/>
            </p:cNvSpPr>
            <p:nvPr/>
          </p:nvSpPr>
          <p:spPr bwMode="auto">
            <a:xfrm>
              <a:off x="6857996" y="1923099"/>
              <a:ext cx="2285998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ASIR30 - 3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45" name="Rectangle 2"/>
            <p:cNvSpPr>
              <a:spLocks noChangeArrowheads="1"/>
            </p:cNvSpPr>
            <p:nvPr/>
          </p:nvSpPr>
          <p:spPr bwMode="auto">
            <a:xfrm>
              <a:off x="0" y="198964"/>
              <a:ext cx="1752599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FBP- 12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46" name="Rectangle 3"/>
            <p:cNvSpPr>
              <a:spLocks noChangeArrowheads="1"/>
            </p:cNvSpPr>
            <p:nvPr/>
          </p:nvSpPr>
          <p:spPr bwMode="auto">
            <a:xfrm>
              <a:off x="2209800" y="202642"/>
              <a:ext cx="2133600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FBP- 9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0" name="Rectangle 7"/>
            <p:cNvSpPr>
              <a:spLocks noChangeArrowheads="1"/>
            </p:cNvSpPr>
            <p:nvPr/>
          </p:nvSpPr>
          <p:spPr bwMode="auto">
            <a:xfrm>
              <a:off x="4565823" y="173292"/>
              <a:ext cx="2133600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FBP- 6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7351" name="Rectangle 8"/>
            <p:cNvSpPr>
              <a:spLocks noChangeArrowheads="1"/>
            </p:cNvSpPr>
            <p:nvPr/>
          </p:nvSpPr>
          <p:spPr bwMode="auto">
            <a:xfrm>
              <a:off x="6858000" y="173292"/>
              <a:ext cx="2133600" cy="395713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 -3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Iterative reconstruction (ASIR GE) help reduce image noise in low dose CT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0" y="1219200"/>
            <a:ext cx="9144000" cy="5257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54031" y="1371600"/>
            <a:ext cx="6835938" cy="5036500"/>
            <a:chOff x="111125" y="76199"/>
            <a:chExt cx="8997950" cy="6629401"/>
          </a:xfrm>
        </p:grpSpPr>
        <p:pic>
          <p:nvPicPr>
            <p:cNvPr id="59393" name="Picture 2" descr="AB13STDNIMM5_000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25" y="76200"/>
              <a:ext cx="30130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394" name="Picture 3" descr="AB13STDIRISMM5_00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25" y="3429000"/>
              <a:ext cx="30130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395" name="Picture 4" descr="AB13LD1IRISMM5_00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325" y="3429000"/>
              <a:ext cx="29368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396" name="Picture 5" descr="AB13LD1NIMM5_000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325" y="76200"/>
              <a:ext cx="29368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397" name="Picture 6" descr="AB13LD2NIMM5_000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2050" y="76200"/>
              <a:ext cx="28606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398" name="Picture 7" descr="AB13STDIRISMM5_002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3429000"/>
              <a:ext cx="28606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399" name="Rectangle 3"/>
            <p:cNvSpPr>
              <a:spLocks noChangeArrowheads="1"/>
            </p:cNvSpPr>
            <p:nvPr/>
          </p:nvSpPr>
          <p:spPr bwMode="auto">
            <a:xfrm>
              <a:off x="111125" y="3429000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IRIS </a:t>
              </a:r>
              <a:r>
                <a:rPr lang="en-US" altLang="en-US" sz="1400" b="1">
                  <a:solidFill>
                    <a:srgbClr val="FF99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200</a:t>
              </a:r>
              <a:r>
                <a:rPr lang="en-US" altLang="en-US" sz="1400" b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mAs</a:t>
              </a:r>
            </a:p>
          </p:txBody>
        </p:sp>
        <p:sp>
          <p:nvSpPr>
            <p:cNvPr id="59400" name="Rectangle 3"/>
            <p:cNvSpPr>
              <a:spLocks noChangeArrowheads="1"/>
            </p:cNvSpPr>
            <p:nvPr/>
          </p:nvSpPr>
          <p:spPr bwMode="auto">
            <a:xfrm>
              <a:off x="111125" y="76200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 </a:t>
              </a:r>
              <a:r>
                <a:rPr lang="en-US" altLang="en-US" sz="1400" b="1" dirty="0">
                  <a:solidFill>
                    <a:srgbClr val="FF99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200</a:t>
              </a:r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r>
                <a:rPr lang="en-US" altLang="en-US" sz="1400" b="1" dirty="0" err="1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endParaRPr lang="en-US" altLang="en-US" sz="14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1" name="Rectangle 3"/>
            <p:cNvSpPr>
              <a:spLocks noChangeArrowheads="1"/>
            </p:cNvSpPr>
            <p:nvPr/>
          </p:nvSpPr>
          <p:spPr bwMode="auto">
            <a:xfrm>
              <a:off x="3265458" y="76200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 100 </a:t>
              </a:r>
              <a:r>
                <a:rPr lang="en-US" altLang="en-US" sz="1400" b="1" dirty="0" err="1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endParaRPr lang="en-US" altLang="en-US" sz="14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2" name="Rectangle 3"/>
            <p:cNvSpPr>
              <a:spLocks noChangeArrowheads="1"/>
            </p:cNvSpPr>
            <p:nvPr/>
          </p:nvSpPr>
          <p:spPr bwMode="auto">
            <a:xfrm>
              <a:off x="3235326" y="3423579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IRIS </a:t>
              </a:r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100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3" name="Rectangle 3"/>
            <p:cNvSpPr>
              <a:spLocks noChangeArrowheads="1"/>
            </p:cNvSpPr>
            <p:nvPr/>
          </p:nvSpPr>
          <p:spPr bwMode="auto">
            <a:xfrm>
              <a:off x="6264637" y="76199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FBP </a:t>
              </a:r>
              <a:r>
                <a:rPr lang="en-US" altLang="en-US" sz="1400" b="1" dirty="0">
                  <a:solidFill>
                    <a:srgbClr val="92D05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50</a:t>
              </a:r>
              <a:r>
                <a:rPr lang="en-US" altLang="en-US" sz="1400" b="1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r>
                <a:rPr lang="en-US" altLang="en-US" sz="1400" b="1" dirty="0" err="1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endParaRPr lang="en-US" altLang="en-US" sz="14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4" name="Rectangle 3"/>
            <p:cNvSpPr>
              <a:spLocks noChangeArrowheads="1"/>
            </p:cNvSpPr>
            <p:nvPr/>
          </p:nvSpPr>
          <p:spPr bwMode="auto">
            <a:xfrm>
              <a:off x="6264637" y="3429000"/>
              <a:ext cx="1990202" cy="304800"/>
            </a:xfrm>
            <a:prstGeom prst="rect">
              <a:avLst/>
            </a:prstGeom>
            <a:solidFill>
              <a:schemeClr val="tx2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IRIS </a:t>
              </a:r>
              <a:r>
                <a:rPr lang="en-US" altLang="en-US" sz="1400" b="1" dirty="0">
                  <a:solidFill>
                    <a:srgbClr val="92D05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50</a:t>
              </a:r>
              <a:r>
                <a:rPr lang="en-US" altLang="en-US" sz="1400" b="1" dirty="0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r>
                <a:rPr lang="en-US" altLang="en-US" sz="1400" b="1" dirty="0" err="1">
                  <a:solidFill>
                    <a:srgbClr val="FFFF00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endParaRPr lang="en-US" altLang="en-US" sz="1400" b="1" dirty="0">
                <a:solidFill>
                  <a:srgbClr val="FFFF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5" name="Line 14"/>
            <p:cNvSpPr>
              <a:spLocks noChangeShapeType="1"/>
            </p:cNvSpPr>
            <p:nvPr/>
          </p:nvSpPr>
          <p:spPr bwMode="auto">
            <a:xfrm flipV="1">
              <a:off x="6400800" y="6553200"/>
              <a:ext cx="6096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6" name="Line 15"/>
            <p:cNvSpPr>
              <a:spLocks noChangeShapeType="1"/>
            </p:cNvSpPr>
            <p:nvPr/>
          </p:nvSpPr>
          <p:spPr bwMode="auto">
            <a:xfrm flipV="1">
              <a:off x="6477000" y="3124200"/>
              <a:ext cx="6096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7" name="Line 16"/>
            <p:cNvSpPr>
              <a:spLocks noChangeShapeType="1"/>
            </p:cNvSpPr>
            <p:nvPr/>
          </p:nvSpPr>
          <p:spPr bwMode="auto">
            <a:xfrm flipV="1">
              <a:off x="6248400" y="1905000"/>
              <a:ext cx="4572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08" name="Line 17"/>
            <p:cNvSpPr>
              <a:spLocks noChangeShapeType="1"/>
            </p:cNvSpPr>
            <p:nvPr/>
          </p:nvSpPr>
          <p:spPr bwMode="auto">
            <a:xfrm flipV="1">
              <a:off x="6248400" y="5257800"/>
              <a:ext cx="4572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grpSp>
          <p:nvGrpSpPr>
            <p:cNvPr id="59409" name="Group 18"/>
            <p:cNvGrpSpPr>
              <a:grpSpLocks/>
            </p:cNvGrpSpPr>
            <p:nvPr/>
          </p:nvGrpSpPr>
          <p:grpSpPr bwMode="auto">
            <a:xfrm>
              <a:off x="8229600" y="228600"/>
              <a:ext cx="762000" cy="762000"/>
              <a:chOff x="5520" y="864"/>
              <a:chExt cx="144" cy="144"/>
            </a:xfrm>
          </p:grpSpPr>
          <p:sp>
            <p:nvSpPr>
              <p:cNvPr id="59416" name="Line 19"/>
              <p:cNvSpPr>
                <a:spLocks noChangeShapeType="1"/>
              </p:cNvSpPr>
              <p:nvPr/>
            </p:nvSpPr>
            <p:spPr bwMode="auto">
              <a:xfrm flipV="1">
                <a:off x="5520" y="864"/>
                <a:ext cx="144" cy="14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 sz="16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59417" name="Line 20"/>
              <p:cNvSpPr>
                <a:spLocks noChangeShapeType="1"/>
              </p:cNvSpPr>
              <p:nvPr/>
            </p:nvSpPr>
            <p:spPr bwMode="auto">
              <a:xfrm flipH="1" flipV="1">
                <a:off x="5520" y="864"/>
                <a:ext cx="144" cy="14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 sz="16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</p:grpSp>
        <p:grpSp>
          <p:nvGrpSpPr>
            <p:cNvPr id="59410" name="Group 21"/>
            <p:cNvGrpSpPr>
              <a:grpSpLocks/>
            </p:cNvGrpSpPr>
            <p:nvPr/>
          </p:nvGrpSpPr>
          <p:grpSpPr bwMode="auto">
            <a:xfrm>
              <a:off x="5181600" y="228600"/>
              <a:ext cx="762000" cy="762000"/>
              <a:chOff x="5520" y="864"/>
              <a:chExt cx="144" cy="144"/>
            </a:xfrm>
          </p:grpSpPr>
          <p:sp>
            <p:nvSpPr>
              <p:cNvPr id="59414" name="Line 22"/>
              <p:cNvSpPr>
                <a:spLocks noChangeShapeType="1"/>
              </p:cNvSpPr>
              <p:nvPr/>
            </p:nvSpPr>
            <p:spPr bwMode="auto">
              <a:xfrm flipV="1">
                <a:off x="5520" y="864"/>
                <a:ext cx="144" cy="14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 sz="16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sp>
            <p:nvSpPr>
              <p:cNvPr id="59415" name="Line 23"/>
              <p:cNvSpPr>
                <a:spLocks noChangeShapeType="1"/>
              </p:cNvSpPr>
              <p:nvPr/>
            </p:nvSpPr>
            <p:spPr bwMode="auto">
              <a:xfrm flipH="1" flipV="1">
                <a:off x="5520" y="864"/>
                <a:ext cx="144" cy="144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 sz="16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</p:grpSp>
        <p:sp>
          <p:nvSpPr>
            <p:cNvPr id="59411" name="Line 24"/>
            <p:cNvSpPr>
              <a:spLocks noChangeShapeType="1"/>
            </p:cNvSpPr>
            <p:nvPr/>
          </p:nvSpPr>
          <p:spPr bwMode="auto">
            <a:xfrm flipV="1">
              <a:off x="3200400" y="1828800"/>
              <a:ext cx="4572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59412" name="Line 25"/>
            <p:cNvSpPr>
              <a:spLocks noChangeShapeType="1"/>
            </p:cNvSpPr>
            <p:nvPr/>
          </p:nvSpPr>
          <p:spPr bwMode="auto">
            <a:xfrm flipV="1">
              <a:off x="3352800" y="5257800"/>
              <a:ext cx="457200" cy="0"/>
            </a:xfrm>
            <a:prstGeom prst="line">
              <a:avLst/>
            </a:prstGeom>
            <a:noFill/>
            <a:ln w="8572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Iterative reconstruction (IRIS, Siemens) help reduce image noise in low dose CT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1752600"/>
            <a:ext cx="9143999" cy="479899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1441" name="Picture 16" descr="liver lesion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349040"/>
            <a:ext cx="7696200" cy="374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1219200" y="1905000"/>
            <a:ext cx="1368000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FBP 200 mA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3771900" y="1905000"/>
            <a:ext cx="1368000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FBP 160 mA</a:t>
            </a:r>
          </a:p>
        </p:txBody>
      </p:sp>
      <p:sp>
        <p:nvSpPr>
          <p:cNvPr id="61444" name="Rectangle 3"/>
          <p:cNvSpPr>
            <a:spLocks noChangeArrowheads="1"/>
          </p:cNvSpPr>
          <p:nvPr/>
        </p:nvSpPr>
        <p:spPr bwMode="auto">
          <a:xfrm>
            <a:off x="6591300" y="1905000"/>
            <a:ext cx="1332000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FBP 80 mA</a:t>
            </a:r>
          </a:p>
        </p:txBody>
      </p:sp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1200665" y="6153649"/>
            <a:ext cx="1386535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S1 80 mA</a:t>
            </a:r>
          </a:p>
        </p:txBody>
      </p:sp>
      <p:sp>
        <p:nvSpPr>
          <p:cNvPr id="61446" name="Rectangle 3"/>
          <p:cNvSpPr>
            <a:spLocks noChangeArrowheads="1"/>
          </p:cNvSpPr>
          <p:nvPr/>
        </p:nvSpPr>
        <p:spPr bwMode="auto">
          <a:xfrm>
            <a:off x="3935197" y="6165798"/>
            <a:ext cx="1295400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S2 80 mA</a:t>
            </a:r>
          </a:p>
        </p:txBody>
      </p:sp>
      <p:sp>
        <p:nvSpPr>
          <p:cNvPr id="61447" name="Rectangle 3"/>
          <p:cNvSpPr>
            <a:spLocks noChangeArrowheads="1"/>
          </p:cNvSpPr>
          <p:nvPr/>
        </p:nvSpPr>
        <p:spPr bwMode="auto">
          <a:xfrm>
            <a:off x="6722635" y="6165798"/>
            <a:ext cx="1295400" cy="33855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S3 80 mA</a:t>
            </a:r>
          </a:p>
        </p:txBody>
      </p:sp>
      <p:sp>
        <p:nvSpPr>
          <p:cNvPr id="61448" name="Rectangle 17"/>
          <p:cNvSpPr>
            <a:spLocks noChangeArrowheads="1"/>
          </p:cNvSpPr>
          <p:nvPr/>
        </p:nvSpPr>
        <p:spPr bwMode="auto">
          <a:xfrm>
            <a:off x="304798" y="1111614"/>
            <a:ext cx="853440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S1, S2, and S3 represent increasing strength of Safire (Siemens) for noise reduction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Iterative reconstruction help reduce image noise in low dose CT</a:t>
            </a:r>
            <a:endParaRPr lang="en-GB" sz="32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19" y="116632"/>
            <a:ext cx="8060511" cy="1102568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Indication Driven Abdomen CT Protocols </a:t>
            </a:r>
          </a:p>
        </p:txBody>
      </p:sp>
      <p:graphicFrame>
        <p:nvGraphicFramePr>
          <p:cNvPr id="375985" name="Group 17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078806"/>
              </p:ext>
            </p:extLst>
          </p:nvPr>
        </p:nvGraphicFramePr>
        <p:xfrm>
          <a:off x="457200" y="1447800"/>
          <a:ext cx="8382000" cy="48951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34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5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2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76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Protocol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Clinical Reasons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Specific instructions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Routine Abdomen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Masses, infections, pain, cancer staging (non-abdominal primary)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 routine non-contrast before contrast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25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urinary calculi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Suspected or known renal colic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Follow up stone CT at lower dose than initial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25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hematuria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&lt; 40 years: non-contrast CT- Stone – No post contrast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&gt; 40 years: non-contrast &amp; post-contrast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806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adrenal protocol 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Characterize adrenal nodule seen on chest or routine abdomen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All phases through adrenal region only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59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</a:t>
                      </a:r>
                      <a:r>
                        <a:rPr kumimoji="0" lang="en-US" alt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colonography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Screening exam, completion colonography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Lowest dose abdominal CT 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848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 biphasic liver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When MR can not be performed in patients with suspected liver malignancies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bg1"/>
                          </a:solidFill>
                          <a:latin typeface="Arial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Arterial phase: Lower kV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Arterial phase: Liver only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Portal venous phase: entire abdomen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76591" marR="76591" marT="39731" marB="39731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" y="1143000"/>
            <a:ext cx="5475862" cy="533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</a:t>
            </a:r>
            <a:r>
              <a:rPr lang="en-US" altLang="en-US" kern="12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Colonography</a:t>
            </a:r>
            <a:endParaRPr lang="en-GB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5537" name="Content Placeholder 3" descr="ctc 9mm Dc polyp flat polyp ni35 104 DLP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4533" y="1295401"/>
            <a:ext cx="2800864" cy="5121876"/>
          </a:xfrm>
          <a:ln>
            <a:noFill/>
          </a:ln>
        </p:spPr>
      </p:pic>
      <p:sp>
        <p:nvSpPr>
          <p:cNvPr id="65540" name="Text Box 34"/>
          <p:cNvSpPr txBox="1">
            <a:spLocks noChangeArrowheads="1"/>
          </p:cNvSpPr>
          <p:nvPr/>
        </p:nvSpPr>
        <p:spPr bwMode="auto">
          <a:xfrm>
            <a:off x="5780661" y="4475232"/>
            <a:ext cx="3210939" cy="123976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eaLnBrk="0" hangingPunct="0">
              <a:spcBef>
                <a:spcPct val="20000"/>
              </a:spcBef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</a:rPr>
              <a:t>30-40 </a:t>
            </a:r>
            <a:r>
              <a:rPr lang="en-US" altLang="en-US" sz="2000" dirty="0" err="1">
                <a:solidFill>
                  <a:schemeClr val="bg2">
                    <a:lumMod val="10000"/>
                  </a:schemeClr>
                </a:solidFill>
              </a:rPr>
              <a:t>mAs</a:t>
            </a:r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</a:rPr>
              <a:t>: 100-120 kV</a:t>
            </a:r>
          </a:p>
          <a:p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</a:rPr>
              <a:t>Flat polyp (8 mm)</a:t>
            </a:r>
          </a:p>
          <a:p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</a:rPr>
              <a:t>2-4 </a:t>
            </a:r>
            <a:r>
              <a:rPr lang="en-US" altLang="en-US" sz="2000" dirty="0" err="1">
                <a:solidFill>
                  <a:schemeClr val="bg2">
                    <a:lumMod val="10000"/>
                  </a:schemeClr>
                </a:solidFill>
              </a:rPr>
              <a:t>mGy</a:t>
            </a:r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65538" name="Picture 4" descr="ctc 9mm Dc flat polyp ni35 104 DLP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2549937" cy="512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3" name="Rectangle 1"/>
          <p:cNvSpPr>
            <a:spLocks noChangeArrowheads="1"/>
          </p:cNvSpPr>
          <p:nvPr/>
        </p:nvSpPr>
        <p:spPr bwMode="auto">
          <a:xfrm>
            <a:off x="5780662" y="1655832"/>
            <a:ext cx="3134738" cy="139216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High tissue contrast between air and colonic wall and lesions enable dose reduction </a:t>
            </a:r>
          </a:p>
        </p:txBody>
      </p:sp>
      <p:sp>
        <p:nvSpPr>
          <p:cNvPr id="10" name="Up Arrow 9"/>
          <p:cNvSpPr/>
          <p:nvPr/>
        </p:nvSpPr>
        <p:spPr>
          <a:xfrm>
            <a:off x="3200400" y="3799190"/>
            <a:ext cx="431926" cy="87234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591715" y="3505200"/>
            <a:ext cx="431926" cy="87234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Objectives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Understand key protocols based on clinical indications for abdominal CT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Understand scan parameters used for abdominal CT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Ensure proper use of multiple scanning passes in abdomen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2C454C-8EE8-46D1-BF17-9507F96B7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76400"/>
            <a:ext cx="8712968" cy="4806325"/>
          </a:xfrm>
        </p:spPr>
        <p:txBody>
          <a:bodyPr/>
          <a:lstStyle/>
          <a:p>
            <a:r>
              <a:rPr lang="en-US" altLang="en-US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High contrast = Kidney stones </a:t>
            </a:r>
            <a:br>
              <a:rPr lang="en-US" altLang="en-US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altLang="en-US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Calcium vs Soft tissues 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Down Arrow 2"/>
          <p:cNvSpPr>
            <a:spLocks noChangeArrowheads="1"/>
          </p:cNvSpPr>
          <p:nvPr/>
        </p:nvSpPr>
        <p:spPr bwMode="auto">
          <a:xfrm>
            <a:off x="1981200" y="2940050"/>
            <a:ext cx="484188" cy="977900"/>
          </a:xfrm>
          <a:prstGeom prst="downArrow">
            <a:avLst>
              <a:gd name="adj1" fmla="val 50000"/>
              <a:gd name="adj2" fmla="val 49996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294" y="4191000"/>
            <a:ext cx="2160000" cy="5232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800" kern="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dose</a:t>
            </a:r>
            <a:endParaRPr lang="en-GB" sz="1200" dirty="0">
              <a:solidFill>
                <a:schemeClr val="bg2">
                  <a:lumMod val="1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62490E3-262A-452F-8453-0991A822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0"/>
            <a:ext cx="8130481" cy="1559768"/>
          </a:xfrm>
        </p:spPr>
        <p:txBody>
          <a:bodyPr>
            <a:normAutofit/>
          </a:bodyPr>
          <a:lstStyle/>
          <a:p>
            <a:r>
              <a:rPr lang="en-GB" dirty="0"/>
              <a:t>What else is high contrast in Abdomen?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296988"/>
            <a:ext cx="9144000" cy="518001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9633" name="Picture 2" descr="42-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3567" y="1702862"/>
            <a:ext cx="748743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3" descr="42-2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09387" y="4167743"/>
            <a:ext cx="4475791" cy="186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03567" y="3699858"/>
            <a:ext cx="2494140" cy="27699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200" dirty="0"/>
              <a:t>FBP  300 </a:t>
            </a:r>
            <a:r>
              <a:rPr lang="en-US" sz="1200" dirty="0" err="1"/>
              <a:t>mAs</a:t>
            </a:r>
            <a:r>
              <a:rPr lang="en-US" sz="1200" dirty="0"/>
              <a:t>  140 kV   30 </a:t>
            </a:r>
            <a:r>
              <a:rPr lang="en-US" sz="1200" dirty="0" err="1"/>
              <a:t>mGy</a:t>
            </a:r>
            <a:endParaRPr lang="en-US" sz="1200" dirty="0"/>
          </a:p>
        </p:txBody>
      </p:sp>
      <p:sp>
        <p:nvSpPr>
          <p:cNvPr id="6" name="TextBox 9"/>
          <p:cNvSpPr txBox="1"/>
          <p:nvPr/>
        </p:nvSpPr>
        <p:spPr>
          <a:xfrm>
            <a:off x="5867400" y="3699858"/>
            <a:ext cx="2423600" cy="27699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200" dirty="0"/>
              <a:t>200 </a:t>
            </a:r>
            <a:r>
              <a:rPr lang="en-US" sz="1200" dirty="0" err="1"/>
              <a:t>mAs</a:t>
            </a:r>
            <a:r>
              <a:rPr lang="en-US" sz="1200" dirty="0"/>
              <a:t>  120 kV          13 </a:t>
            </a:r>
            <a:r>
              <a:rPr lang="en-US" sz="1200" dirty="0" err="1"/>
              <a:t>mGy</a:t>
            </a:r>
            <a:endParaRPr lang="en-US" sz="1200" dirty="0"/>
          </a:p>
        </p:txBody>
      </p:sp>
      <p:sp>
        <p:nvSpPr>
          <p:cNvPr id="7" name="TextBox 9"/>
          <p:cNvSpPr txBox="1"/>
          <p:nvPr/>
        </p:nvSpPr>
        <p:spPr>
          <a:xfrm>
            <a:off x="2309387" y="6044509"/>
            <a:ext cx="2262613" cy="27699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200" dirty="0"/>
              <a:t>100 </a:t>
            </a:r>
            <a:r>
              <a:rPr lang="en-US" sz="1200" dirty="0" err="1"/>
              <a:t>mAs</a:t>
            </a:r>
            <a:r>
              <a:rPr lang="en-US" sz="1200" dirty="0"/>
              <a:t>  120 kV         7 </a:t>
            </a:r>
            <a:r>
              <a:rPr lang="en-US" sz="1200" dirty="0" err="1"/>
              <a:t>mGy</a:t>
            </a:r>
            <a:endParaRPr lang="en-US" sz="1200" dirty="0"/>
          </a:p>
        </p:txBody>
      </p:sp>
      <p:sp>
        <p:nvSpPr>
          <p:cNvPr id="8" name="TextBox 9"/>
          <p:cNvSpPr txBox="1"/>
          <p:nvPr/>
        </p:nvSpPr>
        <p:spPr>
          <a:xfrm>
            <a:off x="4572000" y="6047601"/>
            <a:ext cx="2213178" cy="27699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200" dirty="0"/>
              <a:t>50 </a:t>
            </a:r>
            <a:r>
              <a:rPr lang="en-US" sz="1200" dirty="0" err="1"/>
              <a:t>mAs</a:t>
            </a:r>
            <a:r>
              <a:rPr lang="en-US" sz="1200" dirty="0"/>
              <a:t>  120 kV        3.4 </a:t>
            </a:r>
            <a:r>
              <a:rPr lang="en-US" sz="1200" dirty="0" err="1"/>
              <a:t>mGy</a:t>
            </a:r>
            <a:endParaRPr lang="en-US" sz="1200" dirty="0"/>
          </a:p>
        </p:txBody>
      </p:sp>
      <p:sp>
        <p:nvSpPr>
          <p:cNvPr id="9" name="TextBox 9"/>
          <p:cNvSpPr txBox="1"/>
          <p:nvPr/>
        </p:nvSpPr>
        <p:spPr>
          <a:xfrm>
            <a:off x="3297706" y="3699858"/>
            <a:ext cx="2569693" cy="276999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200" dirty="0"/>
              <a:t>350 </a:t>
            </a:r>
            <a:r>
              <a:rPr lang="en-US" sz="1200" dirty="0" err="1"/>
              <a:t>mAs</a:t>
            </a:r>
            <a:r>
              <a:rPr lang="en-US" sz="1200" dirty="0"/>
              <a:t>  120 kV         24 </a:t>
            </a:r>
            <a:r>
              <a:rPr lang="en-US" sz="1200" dirty="0" err="1"/>
              <a:t>mGy</a:t>
            </a:r>
            <a:endParaRPr lang="en-US" sz="1200" dirty="0"/>
          </a:p>
        </p:txBody>
      </p:sp>
      <p:sp>
        <p:nvSpPr>
          <p:cNvPr id="69641" name="TextBox 11"/>
          <p:cNvSpPr txBox="1">
            <a:spLocks noChangeArrowheads="1"/>
          </p:cNvSpPr>
          <p:nvPr/>
        </p:nvSpPr>
        <p:spPr bwMode="auto">
          <a:xfrm>
            <a:off x="7086600" y="4808537"/>
            <a:ext cx="1284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65 kg </a:t>
            </a:r>
          </a:p>
          <a:p>
            <a:pPr algn="ctr" eaLnBrk="1" hangingPunct="1"/>
            <a:r>
              <a:rPr lang="en-US" alt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BMI 26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0A8164-6B75-4079-9A99-247464D19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-7298"/>
            <a:ext cx="8534401" cy="1101349"/>
          </a:xfrm>
        </p:spPr>
        <p:txBody>
          <a:bodyPr>
            <a:normAutofit/>
          </a:bodyPr>
          <a:lstStyle/>
          <a:p>
            <a:r>
              <a:rPr lang="en-GB" dirty="0"/>
              <a:t>Kidney stone CT: Seen at Lower Dose 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Urinary Stone CT</a:t>
            </a:r>
          </a:p>
        </p:txBody>
      </p:sp>
      <p:sp>
        <p:nvSpPr>
          <p:cNvPr id="71682" name="Text Box 3"/>
          <p:cNvSpPr txBox="1">
            <a:spLocks noChangeArrowheads="1"/>
          </p:cNvSpPr>
          <p:nvPr/>
        </p:nvSpPr>
        <p:spPr bwMode="auto">
          <a:xfrm>
            <a:off x="6324600" y="3607877"/>
            <a:ext cx="2743200" cy="2592000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None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9pPr>
          </a:lstStyle>
          <a:p>
            <a:pPr marL="342900" indent="-342900">
              <a:buFont typeface="+mj-lt"/>
              <a:buAutoNum type="alphaUcPeriod"/>
            </a:pPr>
            <a:r>
              <a:rPr lang="en-US" altLang="en-US" dirty="0">
                <a:solidFill>
                  <a:schemeClr val="bg2">
                    <a:lumMod val="10000"/>
                  </a:schemeClr>
                </a:solidFill>
              </a:rPr>
              <a:t>CT images of 60-year-old man acquired with fixed current (A) and </a:t>
            </a:r>
          </a:p>
          <a:p>
            <a:pPr marL="342900" indent="-342900">
              <a:buFont typeface="+mj-lt"/>
              <a:buAutoNum type="alphaUcPeriod"/>
            </a:pPr>
            <a:endParaRPr lang="en-US" altLang="en-US" dirty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en-US" altLang="en-US" dirty="0">
                <a:solidFill>
                  <a:schemeClr val="bg2">
                    <a:lumMod val="10000"/>
                  </a:schemeClr>
                </a:solidFill>
              </a:rPr>
              <a:t> AEC show a tiny calculus (arrow) in left renal pelvis. AEC (B) enabled 50% dose reduction compared to fixed current technique.</a:t>
            </a:r>
          </a:p>
        </p:txBody>
      </p:sp>
      <p:graphicFrame>
        <p:nvGraphicFramePr>
          <p:cNvPr id="4100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26433"/>
              </p:ext>
            </p:extLst>
          </p:nvPr>
        </p:nvGraphicFramePr>
        <p:xfrm>
          <a:off x="485394" y="1116356"/>
          <a:ext cx="6124575" cy="19944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83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1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55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Tube Potential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120 KV commonly  (100 kV&lt; 60 kg)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792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Tube current 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(prefer AEC)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About 30-50% lower than routine abdomen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5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Image thickness (mm)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2.5 - 5mm </a:t>
                      </a: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5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CTDI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vol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2-6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mGy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(size based)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83127" marR="83127" marT="41552" marB="41552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304800" y="3607877"/>
            <a:ext cx="5791200" cy="2592000"/>
            <a:chOff x="381000" y="3607877"/>
            <a:chExt cx="5791200" cy="2592000"/>
          </a:xfrm>
          <a:solidFill>
            <a:srgbClr val="000000"/>
          </a:solidFill>
        </p:grpSpPr>
        <p:sp>
          <p:nvSpPr>
            <p:cNvPr id="11" name="Rectangle 10"/>
            <p:cNvSpPr/>
            <p:nvPr/>
          </p:nvSpPr>
          <p:spPr>
            <a:xfrm>
              <a:off x="381000" y="3607877"/>
              <a:ext cx="5791200" cy="259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pic>
          <p:nvPicPr>
            <p:cNvPr id="71692" name="Picture 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3768905"/>
              <a:ext cx="5410200" cy="226994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71693" name="Text Box 34"/>
            <p:cNvSpPr txBox="1">
              <a:spLocks noChangeArrowheads="1"/>
            </p:cNvSpPr>
            <p:nvPr/>
          </p:nvSpPr>
          <p:spPr bwMode="auto">
            <a:xfrm>
              <a:off x="571500" y="5647142"/>
              <a:ext cx="356188" cy="400110"/>
            </a:xfrm>
            <a:prstGeom prst="rect">
              <a:avLst/>
            </a:prstGeom>
            <a:grp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2000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</a:t>
              </a:r>
            </a:p>
          </p:txBody>
        </p:sp>
        <p:sp>
          <p:nvSpPr>
            <p:cNvPr id="71694" name="Text Box 35"/>
            <p:cNvSpPr txBox="1">
              <a:spLocks noChangeArrowheads="1"/>
            </p:cNvSpPr>
            <p:nvPr/>
          </p:nvSpPr>
          <p:spPr bwMode="auto">
            <a:xfrm>
              <a:off x="3276600" y="5632785"/>
              <a:ext cx="356188" cy="400110"/>
            </a:xfrm>
            <a:prstGeom prst="rect">
              <a:avLst/>
            </a:prstGeom>
            <a:grp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200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B</a:t>
              </a:r>
            </a:p>
          </p:txBody>
        </p:sp>
        <p:sp>
          <p:nvSpPr>
            <p:cNvPr id="71695" name="Text Box 36"/>
            <p:cNvSpPr txBox="1">
              <a:spLocks noChangeArrowheads="1"/>
            </p:cNvSpPr>
            <p:nvPr/>
          </p:nvSpPr>
          <p:spPr bwMode="auto">
            <a:xfrm>
              <a:off x="927688" y="5638800"/>
              <a:ext cx="1268296" cy="400110"/>
            </a:xfrm>
            <a:prstGeom prst="rect">
              <a:avLst/>
            </a:prstGeom>
            <a:grp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2000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Fixed mA</a:t>
              </a:r>
            </a:p>
          </p:txBody>
        </p:sp>
        <p:sp>
          <p:nvSpPr>
            <p:cNvPr id="71696" name="Text Box 37"/>
            <p:cNvSpPr txBox="1">
              <a:spLocks noChangeArrowheads="1"/>
            </p:cNvSpPr>
            <p:nvPr/>
          </p:nvSpPr>
          <p:spPr bwMode="auto">
            <a:xfrm>
              <a:off x="3623882" y="5632785"/>
              <a:ext cx="2093843" cy="400110"/>
            </a:xfrm>
            <a:prstGeom prst="rect">
              <a:avLst/>
            </a:prstGeom>
            <a:grp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2000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Use AEC (NI 20)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2151530"/>
            <a:ext cx="9144000" cy="432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235351" y="1160929"/>
            <a:ext cx="8763000" cy="9906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Radiodense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stones (GB) can also be seen at low dose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Note “fading” </a:t>
            </a: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ascites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with decreasing DOSE</a:t>
            </a:r>
          </a:p>
          <a:p>
            <a:pPr marL="342900" indent="-342900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12469" y="2540496"/>
            <a:ext cx="7638154" cy="1851303"/>
            <a:chOff x="636270" y="2616696"/>
            <a:chExt cx="7638154" cy="1851303"/>
          </a:xfrm>
        </p:grpSpPr>
        <p:sp>
          <p:nvSpPr>
            <p:cNvPr id="4" name="TextBox 3"/>
            <p:cNvSpPr txBox="1"/>
            <p:nvPr/>
          </p:nvSpPr>
          <p:spPr>
            <a:xfrm>
              <a:off x="636270" y="4191000"/>
              <a:ext cx="2526030" cy="27699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dirty="0"/>
                <a:t>FBP  300 </a:t>
              </a:r>
              <a:r>
                <a:rPr lang="en-US" dirty="0" err="1"/>
                <a:t>mAs</a:t>
              </a:r>
              <a:r>
                <a:rPr lang="en-US" dirty="0"/>
                <a:t>  140 kV    30 </a:t>
              </a:r>
              <a:r>
                <a:rPr lang="en-US" dirty="0" err="1"/>
                <a:t>mGy</a:t>
              </a:r>
              <a:endParaRPr lang="en-US" dirty="0"/>
            </a:p>
          </p:txBody>
        </p:sp>
        <p:sp>
          <p:nvSpPr>
            <p:cNvPr id="5" name="TextBox 9"/>
            <p:cNvSpPr txBox="1"/>
            <p:nvPr/>
          </p:nvSpPr>
          <p:spPr>
            <a:xfrm>
              <a:off x="5740448" y="4190998"/>
              <a:ext cx="2533975" cy="27699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dirty="0"/>
                <a:t>200 </a:t>
              </a:r>
              <a:r>
                <a:rPr lang="en-US" dirty="0" err="1"/>
                <a:t>mAs</a:t>
              </a:r>
              <a:r>
                <a:rPr lang="en-US" dirty="0"/>
                <a:t>  120 kV        13 </a:t>
              </a:r>
              <a:r>
                <a:rPr lang="en-US" dirty="0" err="1"/>
                <a:t>mGy</a:t>
              </a:r>
              <a:endParaRPr lang="en-US" dirty="0"/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3159947" y="4190999"/>
              <a:ext cx="2590799" cy="27699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dirty="0"/>
                <a:t>350 </a:t>
              </a:r>
              <a:r>
                <a:rPr lang="en-US" dirty="0" err="1"/>
                <a:t>mAs</a:t>
              </a:r>
              <a:r>
                <a:rPr lang="en-US" dirty="0"/>
                <a:t>  120 kV        24 </a:t>
              </a:r>
              <a:r>
                <a:rPr lang="en-US" dirty="0" err="1"/>
                <a:t>mGy</a:t>
              </a:r>
              <a:endParaRPr lang="en-US" dirty="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636270" y="2616696"/>
              <a:ext cx="7638154" cy="1548000"/>
              <a:chOff x="76200" y="2057400"/>
              <a:chExt cx="8986064" cy="1752600"/>
            </a:xfrm>
          </p:grpSpPr>
          <p:pic>
            <p:nvPicPr>
              <p:cNvPr id="73729" name="Picture 1" descr="10-2.png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6200" y="2057400"/>
                <a:ext cx="8986064" cy="1752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Right Arrow 9"/>
              <p:cNvSpPr/>
              <p:nvPr/>
            </p:nvSpPr>
            <p:spPr>
              <a:xfrm>
                <a:off x="76200" y="3200400"/>
                <a:ext cx="381000" cy="381000"/>
              </a:xfrm>
              <a:prstGeom prst="right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" name="Right Arrow 10"/>
              <p:cNvSpPr/>
              <p:nvPr/>
            </p:nvSpPr>
            <p:spPr>
              <a:xfrm>
                <a:off x="3048000" y="3200400"/>
                <a:ext cx="381000" cy="381000"/>
              </a:xfrm>
              <a:prstGeom prst="right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Right Arrow 11"/>
              <p:cNvSpPr/>
              <p:nvPr/>
            </p:nvSpPr>
            <p:spPr>
              <a:xfrm>
                <a:off x="6096000" y="3200400"/>
                <a:ext cx="381000" cy="381000"/>
              </a:xfrm>
              <a:prstGeom prst="right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1974929" y="4572000"/>
            <a:ext cx="4965539" cy="1847799"/>
            <a:chOff x="1898730" y="4648200"/>
            <a:chExt cx="4965539" cy="1847799"/>
          </a:xfrm>
        </p:grpSpPr>
        <p:sp>
          <p:nvSpPr>
            <p:cNvPr id="6" name="TextBox 9"/>
            <p:cNvSpPr txBox="1"/>
            <p:nvPr/>
          </p:nvSpPr>
          <p:spPr>
            <a:xfrm>
              <a:off x="1899285" y="6219000"/>
              <a:ext cx="2470928" cy="27699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dirty="0"/>
                <a:t>100 </a:t>
              </a:r>
              <a:r>
                <a:rPr lang="en-US" dirty="0" err="1"/>
                <a:t>mAs</a:t>
              </a:r>
              <a:r>
                <a:rPr lang="en-US" dirty="0"/>
                <a:t>  120 kV       7 </a:t>
              </a:r>
              <a:r>
                <a:rPr lang="en-US" dirty="0" err="1"/>
                <a:t>mGy</a:t>
              </a:r>
              <a:endParaRPr lang="en-US" dirty="0"/>
            </a:p>
          </p:txBody>
        </p:sp>
        <p:sp>
          <p:nvSpPr>
            <p:cNvPr id="7" name="TextBox 9"/>
            <p:cNvSpPr txBox="1"/>
            <p:nvPr/>
          </p:nvSpPr>
          <p:spPr>
            <a:xfrm>
              <a:off x="4369658" y="6218999"/>
              <a:ext cx="2494611" cy="27699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dirty="0"/>
                <a:t> 50 </a:t>
              </a:r>
              <a:r>
                <a:rPr lang="en-US" dirty="0" err="1"/>
                <a:t>mAs</a:t>
              </a:r>
              <a:r>
                <a:rPr lang="en-US" dirty="0"/>
                <a:t>  120 kV         3.4 </a:t>
              </a:r>
              <a:r>
                <a:rPr lang="en-US" dirty="0" err="1"/>
                <a:t>mGy</a:t>
              </a:r>
              <a:endParaRPr lang="en-US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898730" y="4648200"/>
              <a:ext cx="4965539" cy="1548000"/>
              <a:chOff x="1295399" y="4419600"/>
              <a:chExt cx="5943600" cy="1828800"/>
            </a:xfrm>
          </p:grpSpPr>
          <p:pic>
            <p:nvPicPr>
              <p:cNvPr id="73730" name="Picture 2" descr="10-2.png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1295399" y="4419600"/>
                <a:ext cx="5943600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Right Arrow 12"/>
              <p:cNvSpPr/>
              <p:nvPr/>
            </p:nvSpPr>
            <p:spPr>
              <a:xfrm>
                <a:off x="1295400" y="5638800"/>
                <a:ext cx="381000" cy="381000"/>
              </a:xfrm>
              <a:prstGeom prst="right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Right Arrow 13"/>
              <p:cNvSpPr/>
              <p:nvPr/>
            </p:nvSpPr>
            <p:spPr>
              <a:xfrm>
                <a:off x="4267200" y="5486400"/>
                <a:ext cx="381000" cy="381000"/>
              </a:xfrm>
              <a:prstGeom prst="right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9A9240-6634-4B78-A1A3-1C5D419CB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Calcium : Seen at Lower Dose 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371600"/>
            <a:ext cx="9144000" cy="502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9600" y="1661596"/>
            <a:ext cx="7925322" cy="4432045"/>
            <a:chOff x="685538" y="1661596"/>
            <a:chExt cx="7925322" cy="4432045"/>
          </a:xfrm>
        </p:grpSpPr>
        <p:grpSp>
          <p:nvGrpSpPr>
            <p:cNvPr id="4" name="Group 3"/>
            <p:cNvGrpSpPr/>
            <p:nvPr/>
          </p:nvGrpSpPr>
          <p:grpSpPr>
            <a:xfrm>
              <a:off x="685538" y="1661984"/>
              <a:ext cx="7925322" cy="4419600"/>
              <a:chOff x="87721" y="1709778"/>
              <a:chExt cx="9155113" cy="5105400"/>
            </a:xfrm>
          </p:grpSpPr>
          <p:pic>
            <p:nvPicPr>
              <p:cNvPr id="75777" name="Picture 1" descr="3-2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721" y="1709778"/>
                <a:ext cx="9155113" cy="5105400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12" name="Oval 11"/>
              <p:cNvSpPr/>
              <p:nvPr/>
            </p:nvSpPr>
            <p:spPr>
              <a:xfrm>
                <a:off x="1371600" y="2743200"/>
                <a:ext cx="685800" cy="609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553200" y="2667000"/>
                <a:ext cx="685800" cy="609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371600" y="5334000"/>
                <a:ext cx="685800" cy="609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6477000" y="5257800"/>
                <a:ext cx="685800" cy="609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5778" name="Rectangle 2"/>
            <p:cNvSpPr>
              <a:spLocks noChangeArrowheads="1"/>
            </p:cNvSpPr>
            <p:nvPr/>
          </p:nvSpPr>
          <p:spPr bwMode="auto">
            <a:xfrm>
              <a:off x="685538" y="1661596"/>
              <a:ext cx="2667000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200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12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 FBP </a:t>
              </a:r>
            </a:p>
          </p:txBody>
        </p:sp>
        <p:sp>
          <p:nvSpPr>
            <p:cNvPr id="75779" name="Rectangle 3"/>
            <p:cNvSpPr>
              <a:spLocks noChangeArrowheads="1"/>
            </p:cNvSpPr>
            <p:nvPr/>
          </p:nvSpPr>
          <p:spPr bwMode="auto">
            <a:xfrm>
              <a:off x="4666734" y="1661984"/>
              <a:ext cx="2667000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150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9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 FBP</a:t>
              </a:r>
            </a:p>
          </p:txBody>
        </p:sp>
        <p:sp>
          <p:nvSpPr>
            <p:cNvPr id="75780" name="Rectangle 4"/>
            <p:cNvSpPr>
              <a:spLocks noChangeArrowheads="1"/>
            </p:cNvSpPr>
            <p:nvPr/>
          </p:nvSpPr>
          <p:spPr bwMode="auto">
            <a:xfrm>
              <a:off x="685538" y="5724309"/>
              <a:ext cx="2476500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100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6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FBP </a:t>
              </a:r>
            </a:p>
          </p:txBody>
        </p:sp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 rot="10800000" flipV="1">
              <a:off x="4691448" y="5724309"/>
              <a:ext cx="2381250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50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mAs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3 </a:t>
              </a:r>
              <a:r>
                <a:rPr lang="en-US" altLang="en-US" dirty="0" err="1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mGy</a:t>
              </a:r>
              <a:r>
                <a:rPr lang="en-US" altLang="en-US" dirty="0">
                  <a:solidFill>
                    <a:srgbClr val="FFFFFF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FBP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69B37A-847F-48B2-B1B3-13B4BB22D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Bony findings at low doses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black">
          <a:xfrm>
            <a:off x="251519" y="1545786"/>
            <a:ext cx="85344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20000"/>
              </a:spcBef>
              <a:defRPr sz="3200" b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algn="ctr" eaLnBrk="0" hangingPunct="0">
              <a:spcBef>
                <a:spcPct val="20000"/>
              </a:spcBef>
              <a:defRPr sz="3600" b="1">
                <a:solidFill>
                  <a:schemeClr val="tx2"/>
                </a:solidFill>
                <a:latin typeface="Times New Roman" pitchFamily="18" charset="0"/>
              </a:defRPr>
            </a:lvl2pPr>
            <a:lvl3pPr algn="ctr" eaLnBrk="0" hangingPunct="0">
              <a:spcBef>
                <a:spcPct val="20000"/>
              </a:spcBef>
              <a:defRPr sz="3600" b="1">
                <a:solidFill>
                  <a:schemeClr val="tx2"/>
                </a:solidFill>
                <a:latin typeface="Times New Roman" pitchFamily="18" charset="0"/>
              </a:defRPr>
            </a:lvl3pPr>
            <a:lvl4pPr algn="ctr" eaLnBrk="0" hangingPunct="0">
              <a:spcBef>
                <a:spcPct val="20000"/>
              </a:spcBef>
              <a:defRPr sz="3600" b="1">
                <a:solidFill>
                  <a:schemeClr val="tx2"/>
                </a:solidFill>
                <a:latin typeface="Times New Roman" pitchFamily="18" charset="0"/>
              </a:defRPr>
            </a:lvl4pPr>
            <a:lvl5pPr algn="ctr" eaLnBrk="0" hangingPunct="0">
              <a:spcBef>
                <a:spcPct val="20000"/>
              </a:spcBef>
              <a:defRPr sz="36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fontAlgn="base">
              <a:spcBef>
                <a:spcPct val="2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fontAlgn="base">
              <a:spcBef>
                <a:spcPct val="2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fontAlgn="base">
              <a:spcBef>
                <a:spcPct val="2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fontAlgn="base">
              <a:spcBef>
                <a:spcPct val="2000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dirty="0">
                <a:solidFill>
                  <a:schemeClr val="bg2">
                    <a:lumMod val="10000"/>
                  </a:schemeClr>
                </a:solidFill>
              </a:rPr>
              <a:t>Vessels= CTA (abdominal aorta), </a:t>
            </a:r>
          </a:p>
          <a:p>
            <a:r>
              <a:rPr lang="en-US" altLang="en-US" sz="2800" dirty="0">
                <a:solidFill>
                  <a:schemeClr val="bg2">
                    <a:lumMod val="10000"/>
                  </a:schemeClr>
                </a:solidFill>
              </a:rPr>
              <a:t>Arterial phase of liver protocol CT, </a:t>
            </a:r>
          </a:p>
          <a:p>
            <a:r>
              <a:rPr lang="en-US" altLang="en-US" sz="2800" dirty="0">
                <a:solidFill>
                  <a:schemeClr val="bg2">
                    <a:lumMod val="10000"/>
                  </a:schemeClr>
                </a:solidFill>
              </a:rPr>
              <a:t>CT </a:t>
            </a:r>
            <a:r>
              <a:rPr lang="en-US" altLang="en-US" sz="2800" dirty="0" err="1">
                <a:solidFill>
                  <a:schemeClr val="bg2">
                    <a:lumMod val="10000"/>
                  </a:schemeClr>
                </a:solidFill>
              </a:rPr>
              <a:t>enterography</a:t>
            </a:r>
            <a:endParaRPr lang="en-US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Down Arrow 6"/>
          <p:cNvSpPr>
            <a:spLocks noChangeArrowheads="1"/>
          </p:cNvSpPr>
          <p:nvPr/>
        </p:nvSpPr>
        <p:spPr bwMode="auto">
          <a:xfrm>
            <a:off x="4307681" y="3302329"/>
            <a:ext cx="484188" cy="756000"/>
          </a:xfrm>
          <a:prstGeom prst="downArrow">
            <a:avLst>
              <a:gd name="adj1" fmla="val 50000"/>
              <a:gd name="adj2" fmla="val 49996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69775" y="5774724"/>
            <a:ext cx="2160000" cy="46166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kern="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dose</a:t>
            </a:r>
            <a:endParaRPr lang="en-GB" sz="11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84587" y="4168346"/>
            <a:ext cx="1730375" cy="46166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kern="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kV</a:t>
            </a:r>
            <a:endParaRPr lang="en-GB" sz="11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Down Arrow 10"/>
          <p:cNvSpPr>
            <a:spLocks noChangeArrowheads="1"/>
          </p:cNvSpPr>
          <p:nvPr/>
        </p:nvSpPr>
        <p:spPr bwMode="auto">
          <a:xfrm>
            <a:off x="4307681" y="4831838"/>
            <a:ext cx="484188" cy="756000"/>
          </a:xfrm>
          <a:prstGeom prst="downArrow">
            <a:avLst>
              <a:gd name="adj1" fmla="val 50000"/>
              <a:gd name="adj2" fmla="val 49996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0537C2-0502-40EB-952F-3143A0D5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19" y="116632"/>
            <a:ext cx="7292281" cy="1254968"/>
          </a:xfrm>
        </p:spPr>
        <p:txBody>
          <a:bodyPr>
            <a:normAutofit/>
          </a:bodyPr>
          <a:lstStyle/>
          <a:p>
            <a:r>
              <a:rPr lang="en-GB" dirty="0"/>
              <a:t>What else is high contrast in Abdomen?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0"/>
            <a:ext cx="9144000" cy="487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7825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978080" cy="1284192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Multiphase Exam: Dose Reduction: Liver  </a:t>
            </a:r>
          </a:p>
        </p:txBody>
      </p:sp>
      <p:pic>
        <p:nvPicPr>
          <p:cNvPr id="77826" name="Content Placeholder 3" descr="liver multiphase PV extended length 120kv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107872" y="1562100"/>
            <a:ext cx="421953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4" descr="liver multiphase art limi length 100kv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" y="1562100"/>
            <a:ext cx="388209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8" name="TextBox 5"/>
          <p:cNvSpPr txBox="1">
            <a:spLocks noChangeArrowheads="1"/>
          </p:cNvSpPr>
          <p:nvPr/>
        </p:nvSpPr>
        <p:spPr bwMode="auto">
          <a:xfrm>
            <a:off x="82599" y="4762500"/>
            <a:ext cx="3086969" cy="1261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2857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lvl="1" indent="-285750" eaLnBrk="0" hangingPunct="0">
              <a:spcBef>
                <a:spcPct val="20000"/>
              </a:spcBef>
              <a:buChar char="–"/>
              <a:defRPr sz="1400">
                <a:solidFill>
                  <a:schemeClr val="tx2"/>
                </a:solidFill>
              </a:defRPr>
            </a:lvl2pPr>
            <a:lvl3pPr algn="ctr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algn="ctr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algn="ctr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buNone/>
            </a:pPr>
            <a:r>
              <a:rPr lang="en-US" altLang="en-US" dirty="0"/>
              <a:t>Arterial phase:</a:t>
            </a:r>
          </a:p>
          <a:p>
            <a:pPr marL="0" indent="0">
              <a:buNone/>
            </a:pPr>
            <a:r>
              <a:rPr lang="en-US" altLang="en-US" dirty="0"/>
              <a:t>     Lower kV (100)</a:t>
            </a:r>
          </a:p>
          <a:p>
            <a:pPr marL="0" indent="0">
              <a:buNone/>
            </a:pPr>
            <a:r>
              <a:rPr lang="en-US" altLang="en-US" dirty="0"/>
              <a:t>     Liver only coverage</a:t>
            </a:r>
          </a:p>
          <a:p>
            <a:pPr marL="0" indent="0">
              <a:buNone/>
            </a:pPr>
            <a:r>
              <a:rPr lang="en-US" altLang="en-US" dirty="0"/>
              <a:t>     AEC</a:t>
            </a:r>
          </a:p>
        </p:txBody>
      </p:sp>
      <p:sp>
        <p:nvSpPr>
          <p:cNvPr id="77829" name="TextBox 6"/>
          <p:cNvSpPr txBox="1">
            <a:spLocks noChangeArrowheads="1"/>
          </p:cNvSpPr>
          <p:nvPr/>
        </p:nvSpPr>
        <p:spPr bwMode="auto">
          <a:xfrm>
            <a:off x="6302785" y="5113516"/>
            <a:ext cx="2819400" cy="12872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None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 altLang="en-US" dirty="0"/>
              <a:t>PV phase:</a:t>
            </a:r>
          </a:p>
          <a:p>
            <a:r>
              <a:rPr lang="en-US" altLang="en-US" dirty="0"/>
              <a:t>      Usual or Lower kV</a:t>
            </a:r>
          </a:p>
          <a:p>
            <a:r>
              <a:rPr lang="en-US" altLang="en-US" dirty="0"/>
              <a:t>      Longer coverage</a:t>
            </a:r>
          </a:p>
          <a:p>
            <a:r>
              <a:rPr lang="en-US" altLang="en-US" dirty="0"/>
              <a:t>      AEC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177994"/>
            <a:ext cx="9144000" cy="530859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78849" name="Picture 7" descr="cor mass pv ph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267" y="1272746"/>
            <a:ext cx="290813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0" name="Picture 8" descr="cor mas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068" y="2202231"/>
            <a:ext cx="2722604" cy="237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1" name="Picture 9" descr="dose p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70" y="4580825"/>
            <a:ext cx="5029200" cy="1657350"/>
          </a:xfrm>
          <a:prstGeom prst="rect">
            <a:avLst/>
          </a:prstGeom>
          <a:noFill/>
          <a:ln w="9525">
            <a:solidFill>
              <a:srgbClr val="9BDE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2" name="TextBox 5"/>
          <p:cNvSpPr txBox="1">
            <a:spLocks noChangeArrowheads="1"/>
          </p:cNvSpPr>
          <p:nvPr/>
        </p:nvSpPr>
        <p:spPr bwMode="auto">
          <a:xfrm>
            <a:off x="89235" y="1272746"/>
            <a:ext cx="2743200" cy="929485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None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 altLang="en-US" dirty="0"/>
              <a:t>Arterial phase:</a:t>
            </a:r>
          </a:p>
          <a:p>
            <a:r>
              <a:rPr lang="en-US" altLang="en-US" dirty="0"/>
              <a:t>      Liver and pancreas only</a:t>
            </a:r>
          </a:p>
          <a:p>
            <a:r>
              <a:rPr lang="en-US" altLang="en-US" dirty="0"/>
              <a:t>        AEC and IR technique</a:t>
            </a:r>
          </a:p>
        </p:txBody>
      </p:sp>
      <p:sp>
        <p:nvSpPr>
          <p:cNvPr id="78853" name="TextBox 6"/>
          <p:cNvSpPr txBox="1">
            <a:spLocks noChangeArrowheads="1"/>
          </p:cNvSpPr>
          <p:nvPr/>
        </p:nvSpPr>
        <p:spPr bwMode="auto">
          <a:xfrm>
            <a:off x="6858000" y="5215263"/>
            <a:ext cx="2209800" cy="929485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None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 altLang="en-US" dirty="0"/>
              <a:t>PV phase:</a:t>
            </a:r>
          </a:p>
          <a:p>
            <a:r>
              <a:rPr lang="en-US" altLang="en-US" dirty="0"/>
              <a:t>       Longer coverage</a:t>
            </a:r>
          </a:p>
          <a:p>
            <a:r>
              <a:rPr lang="en-US" altLang="en-US" dirty="0"/>
              <a:t>       AEC and IR</a:t>
            </a:r>
          </a:p>
        </p:txBody>
      </p:sp>
      <p:sp>
        <p:nvSpPr>
          <p:cNvPr id="78854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Multiphase Exam: Pancreas 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6919" y="1006128"/>
            <a:ext cx="5257800" cy="5410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9873" name="Rectangle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Adrenal Protocol </a:t>
            </a:r>
          </a:p>
        </p:txBody>
      </p:sp>
      <p:sp>
        <p:nvSpPr>
          <p:cNvPr id="79874" name="Rectangle 3"/>
          <p:cNvSpPr>
            <a:spLocks noGrp="1"/>
          </p:cNvSpPr>
          <p:nvPr>
            <p:ph idx="1"/>
          </p:nvPr>
        </p:nvSpPr>
        <p:spPr>
          <a:xfrm>
            <a:off x="5867400" y="2158314"/>
            <a:ext cx="2590800" cy="379352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Multiphase CT </a:t>
            </a:r>
          </a:p>
          <a:p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 length: </a:t>
            </a:r>
          </a:p>
          <a:p>
            <a:pPr lvl="1"/>
            <a:r>
              <a:rPr lang="en-US" alt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T11 - L2</a:t>
            </a:r>
          </a:p>
          <a:p>
            <a:pPr lvl="1">
              <a:spcAft>
                <a:spcPts val="1200"/>
              </a:spcAft>
            </a:pPr>
            <a:r>
              <a:rPr lang="en-US" alt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Adrenals only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120 kV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AEC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IR techniques </a:t>
            </a:r>
          </a:p>
        </p:txBody>
      </p:sp>
      <p:pic>
        <p:nvPicPr>
          <p:cNvPr id="79875" name="Picture 4" descr="all fou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55" y="1158528"/>
            <a:ext cx="4876800" cy="249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5" descr="all fou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33" y="3765804"/>
            <a:ext cx="4876800" cy="249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57400"/>
            <a:ext cx="9144000" cy="4371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0897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19" y="116632"/>
            <a:ext cx="8060511" cy="952746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For Hematuria: Decreasing Scan Phases</a:t>
            </a:r>
          </a:p>
        </p:txBody>
      </p:sp>
      <p:graphicFrame>
        <p:nvGraphicFramePr>
          <p:cNvPr id="50231" name="Group 5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3584773"/>
              </p:ext>
            </p:extLst>
          </p:nvPr>
        </p:nvGraphicFramePr>
        <p:xfrm>
          <a:off x="251519" y="2697377"/>
          <a:ext cx="2887362" cy="3586208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2887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58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Unenhanced CT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8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50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mL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IV contrast bolus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34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250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mL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saline drip infusion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8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Wait 15 minutes  (Prone)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134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100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mL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IV contrast @ 3 </a:t>
                      </a: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mL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/sec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8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Scan at 100-sec. delay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57794" marR="257794" marT="49814" marB="49814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0914" name="TextBox 7"/>
          <p:cNvSpPr txBox="1">
            <a:spLocks noChangeArrowheads="1"/>
          </p:cNvSpPr>
          <p:nvPr/>
        </p:nvSpPr>
        <p:spPr bwMode="auto">
          <a:xfrm>
            <a:off x="5867400" y="6428601"/>
            <a:ext cx="28167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Maher MM, </a:t>
            </a:r>
            <a:r>
              <a:rPr lang="en-US" altLang="en-US" sz="1200" dirty="0" err="1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Kalra</a:t>
            </a:r>
            <a:r>
              <a:rPr lang="en-US" altLang="en-US" sz="1200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MK,  et al. BJR 2004</a:t>
            </a:r>
          </a:p>
        </p:txBody>
      </p:sp>
      <p:pic>
        <p:nvPicPr>
          <p:cNvPr id="80915" name="Content Placeholder 3" descr="stone prior abdominal CT 12.5 ni for altered bowel movement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804" y="2944824"/>
            <a:ext cx="2397715" cy="333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6" name="Picture 4" descr="stone 25ni norm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05" y="3352800"/>
            <a:ext cx="2583065" cy="293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7" name="TextBox 5"/>
          <p:cNvSpPr txBox="1">
            <a:spLocks noChangeArrowheads="1"/>
          </p:cNvSpPr>
          <p:nvPr/>
        </p:nvSpPr>
        <p:spPr bwMode="auto">
          <a:xfrm>
            <a:off x="228600" y="1219200"/>
            <a:ext cx="8610600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altLang="en-US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Non-contrast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limit coverage: kidneys to SP, Lower dose (- 50%, AEC and IR) </a:t>
            </a:r>
          </a:p>
        </p:txBody>
      </p:sp>
      <p:sp>
        <p:nvSpPr>
          <p:cNvPr id="80918" name="TextBox 6"/>
          <p:cNvSpPr txBox="1">
            <a:spLocks noChangeArrowheads="1"/>
          </p:cNvSpPr>
          <p:nvPr/>
        </p:nvSpPr>
        <p:spPr bwMode="auto">
          <a:xfrm>
            <a:off x="6110116" y="2094646"/>
            <a:ext cx="2331363" cy="812932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None/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 altLang="en-US" sz="1400" dirty="0"/>
              <a:t>Post Contrast:</a:t>
            </a:r>
          </a:p>
          <a:p>
            <a:r>
              <a:rPr lang="en-US" altLang="en-US" sz="1400" dirty="0"/>
              <a:t>        Wider coverage </a:t>
            </a:r>
          </a:p>
          <a:p>
            <a:r>
              <a:rPr lang="en-US" altLang="en-US" sz="1400" dirty="0"/>
              <a:t>        AEC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Is Abdomen unique for CT?</a:t>
            </a:r>
          </a:p>
        </p:txBody>
      </p:sp>
      <p:sp>
        <p:nvSpPr>
          <p:cNvPr id="63490" name="Content Placeholder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Abdomen CT is the most frequent CT in modern medicine 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Certain diseases and organs allow substantial dose reduction due to high inherent contrast</a:t>
            </a:r>
          </a:p>
          <a:p>
            <a:pPr lvl="1"/>
            <a:r>
              <a:rPr 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Kidney stones </a:t>
            </a:r>
          </a:p>
          <a:p>
            <a:pPr lvl="1">
              <a:spcAft>
                <a:spcPts val="1200"/>
              </a:spcAft>
            </a:pPr>
            <a:r>
              <a:rPr 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</a:t>
            </a:r>
            <a:r>
              <a:rPr lang="en-US" sz="22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colonography</a:t>
            </a:r>
            <a:endParaRPr lang="en-US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Aft>
                <a:spcPts val="3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Certain abdominal organs have propensity for subtle or low contrast lesions</a:t>
            </a:r>
          </a:p>
          <a:p>
            <a:pPr lvl="1"/>
            <a:r>
              <a:rPr 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Need lower noise images</a:t>
            </a:r>
          </a:p>
          <a:p>
            <a:pPr lvl="1"/>
            <a:r>
              <a:rPr 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Need multiple passes through the same region </a:t>
            </a:r>
          </a:p>
          <a:p>
            <a:pPr lvl="1"/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28600"/>
            <a:ext cx="8060511" cy="864096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Routine Abdomen: Patient factors and Dose </a:t>
            </a:r>
            <a:endParaRPr lang="en-GB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2945" name="Rectangle 3"/>
          <p:cNvSpPr>
            <a:spLocks noGrp="1" noChangeArrowheads="1"/>
          </p:cNvSpPr>
          <p:nvPr>
            <p:ph idx="1"/>
          </p:nvPr>
        </p:nvSpPr>
        <p:spPr>
          <a:xfrm>
            <a:off x="274638" y="1371600"/>
            <a:ext cx="8593137" cy="50292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30000"/>
              </a:lnSpc>
              <a:buClr>
                <a:schemeClr val="tx2"/>
              </a:buClr>
            </a:pPr>
            <a:r>
              <a:rPr lang="en-US" altLang="ko-K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Size: Obese vs average or slim </a:t>
            </a:r>
          </a:p>
          <a:p>
            <a:pPr lvl="1" eaLnBrk="1" hangingPunct="1">
              <a:lnSpc>
                <a:spcPct val="130000"/>
              </a:lnSpc>
              <a:buClr>
                <a:schemeClr val="tx2"/>
              </a:buClr>
            </a:pPr>
            <a:r>
              <a:rPr lang="en-US" altLang="ko-KR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Use AEC always for mA optimization </a:t>
            </a:r>
          </a:p>
          <a:p>
            <a:pPr lvl="1" eaLnBrk="1" hangingPunct="1">
              <a:lnSpc>
                <a:spcPct val="130000"/>
              </a:lnSpc>
              <a:spcAft>
                <a:spcPts val="1200"/>
              </a:spcAft>
              <a:buClr>
                <a:schemeClr val="tx2"/>
              </a:buClr>
            </a:pPr>
            <a:r>
              <a:rPr lang="en-US" altLang="ko-KR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kV in smaller patients with contrast CT helps cut dose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</a:pPr>
            <a:r>
              <a:rPr lang="en-US" altLang="ko-K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Arms by the side of the patient</a:t>
            </a:r>
          </a:p>
          <a:p>
            <a:pPr lvl="1" eaLnBrk="1" hangingPunct="1">
              <a:lnSpc>
                <a:spcPct val="130000"/>
              </a:lnSpc>
              <a:spcAft>
                <a:spcPts val="1200"/>
              </a:spcAft>
              <a:buClr>
                <a:schemeClr val="tx2"/>
              </a:buClr>
            </a:pPr>
            <a:r>
              <a:rPr lang="en-US" altLang="ko-KR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Keep out or Keep above the abdomen with pad not besides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</a:pPr>
            <a:r>
              <a:rPr lang="en-US" altLang="ko-K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Patient motion (voluntary or involuntary)</a:t>
            </a:r>
          </a:p>
          <a:p>
            <a:pPr lvl="1" eaLnBrk="1" hangingPunct="1">
              <a:lnSpc>
                <a:spcPct val="130000"/>
              </a:lnSpc>
              <a:spcAft>
                <a:spcPts val="1200"/>
              </a:spcAft>
              <a:buClr>
                <a:schemeClr val="tx2"/>
              </a:buClr>
            </a:pPr>
            <a:r>
              <a:rPr lang="en-US" altLang="ko-KR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Pitch &gt; 1; Rotation time &lt; 0.8 second</a:t>
            </a:r>
          </a:p>
          <a:p>
            <a:pPr eaLnBrk="1" hangingPunct="1">
              <a:lnSpc>
                <a:spcPct val="130000"/>
              </a:lnSpc>
              <a:spcAft>
                <a:spcPts val="1200"/>
              </a:spcAft>
              <a:buClr>
                <a:schemeClr val="tx2"/>
              </a:buClr>
            </a:pPr>
            <a:r>
              <a:rPr lang="en-US" altLang="ko-K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Contrast or non contrast scan</a:t>
            </a:r>
          </a:p>
          <a:p>
            <a:pPr eaLnBrk="1" hangingPunct="1">
              <a:lnSpc>
                <a:spcPct val="130000"/>
              </a:lnSpc>
              <a:buClr>
                <a:schemeClr val="tx2"/>
              </a:buClr>
            </a:pPr>
            <a:r>
              <a:rPr lang="en-US" altLang="ko-K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Prefer contrast when ok … Higher contrast helps lower dose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177994"/>
            <a:ext cx="9144000" cy="535480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3969" name="Picture 2" descr="200 ma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0" y="3054267"/>
            <a:ext cx="3867109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0" name="Picture 3" descr="233 lbs 373 m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0" y="1295400"/>
            <a:ext cx="3858947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4" descr="129 lbs 200 mA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24920"/>
            <a:ext cx="2696671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6" descr="50 ma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63270"/>
            <a:ext cx="2696671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5" name="TextBox 4"/>
          <p:cNvSpPr txBox="1">
            <a:spLocks noChangeArrowheads="1"/>
          </p:cNvSpPr>
          <p:nvPr/>
        </p:nvSpPr>
        <p:spPr bwMode="auto">
          <a:xfrm>
            <a:off x="2696671" y="4563270"/>
            <a:ext cx="91440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50 </a:t>
            </a:r>
            <a:r>
              <a:rPr lang="en-US" altLang="en-US" dirty="0" err="1"/>
              <a:t>mAs</a:t>
            </a:r>
            <a:endParaRPr lang="en-US" altLang="en-US" dirty="0"/>
          </a:p>
          <a:p>
            <a:r>
              <a:rPr lang="en-US" altLang="en-US" dirty="0"/>
              <a:t>3.4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3977" name="TextBox 4"/>
          <p:cNvSpPr txBox="1">
            <a:spLocks noChangeArrowheads="1"/>
          </p:cNvSpPr>
          <p:nvPr/>
        </p:nvSpPr>
        <p:spPr bwMode="auto">
          <a:xfrm>
            <a:off x="2620471" y="2524920"/>
            <a:ext cx="99060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200 </a:t>
            </a:r>
            <a:r>
              <a:rPr lang="en-US" altLang="en-US" dirty="0" err="1"/>
              <a:t>mAs</a:t>
            </a:r>
            <a:endParaRPr lang="en-US" altLang="en-US" dirty="0"/>
          </a:p>
          <a:p>
            <a:r>
              <a:rPr lang="en-US" altLang="en-US" dirty="0"/>
              <a:t>14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3978" name="TextBox 4"/>
          <p:cNvSpPr txBox="1">
            <a:spLocks noChangeArrowheads="1"/>
          </p:cNvSpPr>
          <p:nvPr/>
        </p:nvSpPr>
        <p:spPr bwMode="auto">
          <a:xfrm>
            <a:off x="7229177" y="1295400"/>
            <a:ext cx="99060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339 </a:t>
            </a:r>
            <a:r>
              <a:rPr lang="en-US" altLang="en-US" dirty="0" err="1"/>
              <a:t>mAs</a:t>
            </a:r>
            <a:endParaRPr lang="en-US" altLang="en-US" dirty="0"/>
          </a:p>
          <a:p>
            <a:r>
              <a:rPr lang="en-US" altLang="en-US" dirty="0"/>
              <a:t>23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3979" name="TextBox 4"/>
          <p:cNvSpPr txBox="1">
            <a:spLocks noChangeArrowheads="1"/>
          </p:cNvSpPr>
          <p:nvPr/>
        </p:nvSpPr>
        <p:spPr bwMode="auto">
          <a:xfrm>
            <a:off x="7229177" y="3054267"/>
            <a:ext cx="99060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200  </a:t>
            </a:r>
            <a:r>
              <a:rPr lang="en-US" altLang="en-US" dirty="0" err="1"/>
              <a:t>mAs</a:t>
            </a:r>
            <a:endParaRPr lang="en-US" altLang="en-US" dirty="0"/>
          </a:p>
          <a:p>
            <a:r>
              <a:rPr lang="en-US" altLang="en-US" dirty="0"/>
              <a:t>14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3980" name="Rectangle 2"/>
          <p:cNvSpPr>
            <a:spLocks noChangeArrowheads="1"/>
          </p:cNvSpPr>
          <p:nvPr/>
        </p:nvSpPr>
        <p:spPr bwMode="auto">
          <a:xfrm>
            <a:off x="1348335" y="1693070"/>
            <a:ext cx="1828800" cy="609600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US" altLang="en-US" sz="16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Average/slim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altLang="en-US" sz="16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65 kg</a:t>
            </a:r>
          </a:p>
          <a:p>
            <a:pPr algn="ctr" eaLnBrk="0" hangingPunct="0">
              <a:spcBef>
                <a:spcPct val="20000"/>
              </a:spcBef>
            </a:pPr>
            <a:endParaRPr lang="en-US" altLang="en-US" sz="1600" dirty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3982" name="Picture 16" descr="50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0" y="4817270"/>
            <a:ext cx="3875897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83" name="TextBox 4"/>
          <p:cNvSpPr txBox="1">
            <a:spLocks noChangeArrowheads="1"/>
          </p:cNvSpPr>
          <p:nvPr/>
        </p:nvSpPr>
        <p:spPr bwMode="auto">
          <a:xfrm>
            <a:off x="7239000" y="4818727"/>
            <a:ext cx="99060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50 </a:t>
            </a:r>
            <a:r>
              <a:rPr lang="en-US" altLang="en-US" dirty="0" err="1"/>
              <a:t>mAs</a:t>
            </a:r>
            <a:endParaRPr lang="en-US" altLang="en-US" dirty="0"/>
          </a:p>
          <a:p>
            <a:r>
              <a:rPr lang="en-US" altLang="en-US" dirty="0"/>
              <a:t>3.4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Routine Abdomen: Use AEC</a:t>
            </a:r>
            <a:endParaRPr lang="en-GB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343880" y="1295552"/>
            <a:ext cx="1218720" cy="609600"/>
          </a:xfrm>
          <a:prstGeom prst="rect">
            <a:avLst/>
          </a:prstGeom>
          <a:solidFill>
            <a:srgbClr val="E1F0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US" altLang="en-US" sz="16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Obese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altLang="en-US" sz="16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115 kg</a:t>
            </a:r>
          </a:p>
          <a:p>
            <a:pPr algn="ctr" eaLnBrk="0" hangingPunct="0">
              <a:spcBef>
                <a:spcPct val="20000"/>
              </a:spcBef>
            </a:pPr>
            <a:endParaRPr lang="en-US" altLang="en-US" sz="1600" dirty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" y="1143000"/>
            <a:ext cx="9144000" cy="5413824"/>
            <a:chOff x="159821" y="1219200"/>
            <a:chExt cx="8837613" cy="5413824"/>
          </a:xfrm>
          <a:solidFill>
            <a:srgbClr val="000000"/>
          </a:solidFill>
        </p:grpSpPr>
        <p:grpSp>
          <p:nvGrpSpPr>
            <p:cNvPr id="4" name="Group 3"/>
            <p:cNvGrpSpPr/>
            <p:nvPr/>
          </p:nvGrpSpPr>
          <p:grpSpPr>
            <a:xfrm>
              <a:off x="159821" y="1219200"/>
              <a:ext cx="8837613" cy="5408377"/>
              <a:chOff x="159821" y="1219200"/>
              <a:chExt cx="8837613" cy="5408377"/>
            </a:xfrm>
            <a:grpFill/>
          </p:grpSpPr>
          <p:sp>
            <p:nvSpPr>
              <p:cNvPr id="18" name="Rectangle 17"/>
              <p:cNvSpPr/>
              <p:nvPr/>
            </p:nvSpPr>
            <p:spPr>
              <a:xfrm>
                <a:off x="159821" y="1219200"/>
                <a:ext cx="8837613" cy="540837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16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pic>
            <p:nvPicPr>
              <p:cNvPr id="157711" name="Picture 15" descr="liver cyst 120k_vact15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84" t="9630" r="12083" b="10370"/>
              <a:stretch>
                <a:fillRect/>
              </a:stretch>
            </p:blipFill>
            <p:spPr bwMode="auto">
              <a:xfrm>
                <a:off x="504467" y="1638760"/>
                <a:ext cx="8148322" cy="4682455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  <p:sp>
          <p:nvSpPr>
            <p:cNvPr id="86017" name="TextBox 4"/>
            <p:cNvSpPr txBox="1">
              <a:spLocks noChangeArrowheads="1"/>
            </p:cNvSpPr>
            <p:nvPr/>
          </p:nvSpPr>
          <p:spPr bwMode="auto">
            <a:xfrm>
              <a:off x="475674" y="1330983"/>
              <a:ext cx="871102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633 mA</a:t>
              </a:r>
            </a:p>
          </p:txBody>
        </p:sp>
        <p:sp>
          <p:nvSpPr>
            <p:cNvPr id="86021" name="TextBox 12"/>
            <p:cNvSpPr txBox="1">
              <a:spLocks noChangeArrowheads="1"/>
            </p:cNvSpPr>
            <p:nvPr/>
          </p:nvSpPr>
          <p:spPr bwMode="auto">
            <a:xfrm>
              <a:off x="1619562" y="1330982"/>
              <a:ext cx="875675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24 </a:t>
              </a:r>
              <a:r>
                <a:rPr lang="en-US" altLang="en-US" sz="1400" dirty="0" err="1"/>
                <a:t>mGy</a:t>
              </a:r>
              <a:endParaRPr lang="en-US" altLang="en-US" sz="1400" dirty="0"/>
            </a:p>
          </p:txBody>
        </p:sp>
        <p:sp>
          <p:nvSpPr>
            <p:cNvPr id="86018" name="TextBox 8"/>
            <p:cNvSpPr txBox="1">
              <a:spLocks noChangeArrowheads="1"/>
            </p:cNvSpPr>
            <p:nvPr/>
          </p:nvSpPr>
          <p:spPr bwMode="auto">
            <a:xfrm>
              <a:off x="2971800" y="1330981"/>
              <a:ext cx="901341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360 mA</a:t>
              </a:r>
            </a:p>
          </p:txBody>
        </p:sp>
        <p:sp>
          <p:nvSpPr>
            <p:cNvPr id="86019" name="TextBox 10"/>
            <p:cNvSpPr txBox="1">
              <a:spLocks noChangeArrowheads="1"/>
            </p:cNvSpPr>
            <p:nvPr/>
          </p:nvSpPr>
          <p:spPr bwMode="auto">
            <a:xfrm>
              <a:off x="475576" y="6321215"/>
              <a:ext cx="871200" cy="3096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90 mA</a:t>
              </a:r>
            </a:p>
          </p:txBody>
        </p:sp>
        <p:sp>
          <p:nvSpPr>
            <p:cNvPr id="86020" name="TextBox 11"/>
            <p:cNvSpPr txBox="1">
              <a:spLocks noChangeArrowheads="1"/>
            </p:cNvSpPr>
            <p:nvPr/>
          </p:nvSpPr>
          <p:spPr bwMode="auto">
            <a:xfrm>
              <a:off x="3019774" y="6319800"/>
              <a:ext cx="871200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45 mA</a:t>
              </a:r>
            </a:p>
          </p:txBody>
        </p:sp>
        <p:sp>
          <p:nvSpPr>
            <p:cNvPr id="86022" name="TextBox 14"/>
            <p:cNvSpPr txBox="1">
              <a:spLocks noChangeArrowheads="1"/>
            </p:cNvSpPr>
            <p:nvPr/>
          </p:nvSpPr>
          <p:spPr bwMode="auto">
            <a:xfrm>
              <a:off x="4129088" y="1330980"/>
              <a:ext cx="923248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14 </a:t>
              </a:r>
              <a:r>
                <a:rPr lang="en-US" altLang="en-US" sz="1400" dirty="0" err="1"/>
                <a:t>mGy</a:t>
              </a:r>
              <a:endParaRPr lang="en-US" altLang="en-US" sz="1400" dirty="0"/>
            </a:p>
          </p:txBody>
        </p:sp>
        <p:sp>
          <p:nvSpPr>
            <p:cNvPr id="86023" name="TextBox 15"/>
            <p:cNvSpPr txBox="1">
              <a:spLocks noChangeArrowheads="1"/>
            </p:cNvSpPr>
            <p:nvPr/>
          </p:nvSpPr>
          <p:spPr bwMode="auto">
            <a:xfrm>
              <a:off x="1752600" y="6323424"/>
              <a:ext cx="871200" cy="3096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3.4 </a:t>
              </a:r>
              <a:r>
                <a:rPr lang="en-US" altLang="en-US" sz="1400" dirty="0" err="1"/>
                <a:t>mGy</a:t>
              </a:r>
              <a:endParaRPr lang="en-US" altLang="en-US" sz="1400" dirty="0"/>
            </a:p>
          </p:txBody>
        </p:sp>
        <p:sp>
          <p:nvSpPr>
            <p:cNvPr id="86024" name="TextBox 16"/>
            <p:cNvSpPr txBox="1">
              <a:spLocks noChangeArrowheads="1"/>
            </p:cNvSpPr>
            <p:nvPr/>
          </p:nvSpPr>
          <p:spPr bwMode="auto">
            <a:xfrm>
              <a:off x="4800600" y="6323424"/>
              <a:ext cx="871200" cy="3096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1.7 </a:t>
              </a:r>
              <a:r>
                <a:rPr lang="en-US" altLang="en-US" sz="1400" dirty="0" err="1"/>
                <a:t>mGy</a:t>
              </a:r>
              <a:endParaRPr lang="en-US" altLang="en-US" sz="1400" dirty="0"/>
            </a:p>
          </p:txBody>
        </p:sp>
        <p:sp>
          <p:nvSpPr>
            <p:cNvPr id="86025" name="TextBox 8"/>
            <p:cNvSpPr txBox="1">
              <a:spLocks noChangeArrowheads="1"/>
            </p:cNvSpPr>
            <p:nvPr/>
          </p:nvSpPr>
          <p:spPr bwMode="auto">
            <a:xfrm>
              <a:off x="6432729" y="1330979"/>
              <a:ext cx="850541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180 mA</a:t>
              </a:r>
            </a:p>
          </p:txBody>
        </p:sp>
        <p:sp>
          <p:nvSpPr>
            <p:cNvPr id="86026" name="TextBox 14"/>
            <p:cNvSpPr txBox="1">
              <a:spLocks noChangeArrowheads="1"/>
            </p:cNvSpPr>
            <p:nvPr/>
          </p:nvSpPr>
          <p:spPr bwMode="auto">
            <a:xfrm>
              <a:off x="7514301" y="1330978"/>
              <a:ext cx="837476" cy="30777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</a:lstStyle>
            <a:p>
              <a:r>
                <a:rPr lang="en-US" altLang="en-US" sz="1400" dirty="0"/>
                <a:t>7 </a:t>
              </a:r>
              <a:r>
                <a:rPr lang="en-US" altLang="en-US" sz="1400" dirty="0" err="1"/>
                <a:t>mGy</a:t>
              </a:r>
              <a:endParaRPr lang="en-US" altLang="en-US" sz="1400" dirty="0"/>
            </a:p>
          </p:txBody>
        </p:sp>
      </p:grpSp>
      <p:sp>
        <p:nvSpPr>
          <p:cNvPr id="33" name="Rectangle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342900" indent="-342900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Lesion margin may not be as evident on low dose CT</a:t>
            </a:r>
          </a:p>
        </p:txBody>
      </p:sp>
      <p:pic>
        <p:nvPicPr>
          <p:cNvPr id="86027" name="Picture 14" descr="liver cyst 120k_vact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" t="9630" r="8168" b="4445"/>
          <a:stretch>
            <a:fillRect/>
          </a:stretch>
        </p:blipFill>
        <p:spPr bwMode="auto">
          <a:xfrm>
            <a:off x="475674" y="1539906"/>
            <a:ext cx="8188438" cy="470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12" name="Picture 16" descr="MA-11-002 liver cyst_0_11-01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60" y="2155651"/>
            <a:ext cx="2390996" cy="408177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Routine abdominal CT at different </a:t>
            </a:r>
            <a:r>
              <a:rPr lang="en-US" altLang="en-US" sz="3200" kern="12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mAs</a:t>
            </a:r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and CTDI </a:t>
            </a:r>
            <a:r>
              <a:rPr lang="en-US" altLang="en-US" sz="3200" kern="12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vol</a:t>
            </a:r>
            <a:r>
              <a:rPr lang="en-US" altLang="en-US" sz="3200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show right renal adenoma</a:t>
            </a:r>
            <a:endParaRPr lang="en-GB" sz="32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1371600"/>
            <a:ext cx="9143999" cy="5181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7042" name="Picture 20" descr="Image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0"/>
          <a:stretch/>
        </p:blipFill>
        <p:spPr bwMode="auto">
          <a:xfrm>
            <a:off x="3256608" y="1585755"/>
            <a:ext cx="2606458" cy="215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21" descr="Image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8" r="-530"/>
          <a:stretch/>
        </p:blipFill>
        <p:spPr bwMode="auto">
          <a:xfrm>
            <a:off x="6076664" y="1593993"/>
            <a:ext cx="2647156" cy="215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22" descr="Image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0"/>
          <a:stretch/>
        </p:blipFill>
        <p:spPr bwMode="auto">
          <a:xfrm>
            <a:off x="416158" y="4131139"/>
            <a:ext cx="2638167" cy="215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23" descr="Image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1" y="4131139"/>
            <a:ext cx="260645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8" name="TextBox 10"/>
          <p:cNvSpPr txBox="1">
            <a:spLocks noChangeArrowheads="1"/>
          </p:cNvSpPr>
          <p:nvPr/>
        </p:nvSpPr>
        <p:spPr bwMode="auto">
          <a:xfrm>
            <a:off x="416157" y="4114800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45 </a:t>
            </a:r>
            <a:r>
              <a:rPr lang="en-US" altLang="en-US" dirty="0" err="1"/>
              <a:t>mAs</a:t>
            </a:r>
            <a:endParaRPr lang="en-US" altLang="en-US" dirty="0"/>
          </a:p>
        </p:txBody>
      </p:sp>
      <p:sp>
        <p:nvSpPr>
          <p:cNvPr id="87049" name="TextBox 11"/>
          <p:cNvSpPr txBox="1">
            <a:spLocks noChangeArrowheads="1"/>
          </p:cNvSpPr>
          <p:nvPr/>
        </p:nvSpPr>
        <p:spPr bwMode="auto">
          <a:xfrm>
            <a:off x="3254371" y="4131139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22 </a:t>
            </a:r>
            <a:r>
              <a:rPr lang="en-US" altLang="en-US" dirty="0" err="1"/>
              <a:t>mAs</a:t>
            </a:r>
            <a:endParaRPr lang="en-US" altLang="en-US" dirty="0"/>
          </a:p>
        </p:txBody>
      </p:sp>
      <p:sp>
        <p:nvSpPr>
          <p:cNvPr id="87050" name="TextBox 15"/>
          <p:cNvSpPr txBox="1">
            <a:spLocks noChangeArrowheads="1"/>
          </p:cNvSpPr>
          <p:nvPr/>
        </p:nvSpPr>
        <p:spPr bwMode="auto">
          <a:xfrm>
            <a:off x="2111125" y="5973660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3.4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7051" name="TextBox 16"/>
          <p:cNvSpPr txBox="1">
            <a:spLocks noChangeArrowheads="1"/>
          </p:cNvSpPr>
          <p:nvPr/>
        </p:nvSpPr>
        <p:spPr bwMode="auto">
          <a:xfrm>
            <a:off x="4919866" y="5971184"/>
            <a:ext cx="943200" cy="3096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1.7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7052" name="TextBox 8"/>
          <p:cNvSpPr txBox="1">
            <a:spLocks noChangeArrowheads="1"/>
          </p:cNvSpPr>
          <p:nvPr/>
        </p:nvSpPr>
        <p:spPr bwMode="auto">
          <a:xfrm>
            <a:off x="6076664" y="1579383"/>
            <a:ext cx="942577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90 </a:t>
            </a:r>
            <a:r>
              <a:rPr lang="en-US" altLang="en-US" dirty="0" err="1"/>
              <a:t>mAs</a:t>
            </a:r>
            <a:endParaRPr lang="en-US" altLang="en-US" dirty="0"/>
          </a:p>
        </p:txBody>
      </p:sp>
      <p:sp>
        <p:nvSpPr>
          <p:cNvPr id="87053" name="TextBox 11"/>
          <p:cNvSpPr txBox="1">
            <a:spLocks noChangeArrowheads="1"/>
          </p:cNvSpPr>
          <p:nvPr/>
        </p:nvSpPr>
        <p:spPr bwMode="auto">
          <a:xfrm>
            <a:off x="6471752" y="4438917"/>
            <a:ext cx="1834048" cy="142848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ctr" eaLnBrk="0" hangingPunct="0">
              <a:spcBef>
                <a:spcPct val="20000"/>
              </a:spcBef>
              <a:defRPr sz="160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sz="1800" dirty="0">
                <a:solidFill>
                  <a:schemeClr val="bg2">
                    <a:lumMod val="10000"/>
                  </a:schemeClr>
                </a:solidFill>
              </a:rPr>
              <a:t>120 kV</a:t>
            </a:r>
          </a:p>
          <a:p>
            <a:r>
              <a:rPr lang="en-US" altLang="en-US" sz="1800" dirty="0">
                <a:solidFill>
                  <a:schemeClr val="bg2">
                    <a:lumMod val="10000"/>
                  </a:schemeClr>
                </a:solidFill>
              </a:rPr>
              <a:t>0.9:1 pitch</a:t>
            </a:r>
          </a:p>
          <a:p>
            <a:r>
              <a:rPr lang="en-US" altLang="en-US" sz="1800" dirty="0">
                <a:solidFill>
                  <a:schemeClr val="bg2">
                    <a:lumMod val="10000"/>
                  </a:schemeClr>
                </a:solidFill>
              </a:rPr>
              <a:t>5 mm</a:t>
            </a:r>
          </a:p>
          <a:p>
            <a:r>
              <a:rPr lang="en-US" altLang="en-US" sz="1800" dirty="0">
                <a:solidFill>
                  <a:schemeClr val="bg2">
                    <a:lumMod val="10000"/>
                  </a:schemeClr>
                </a:solidFill>
              </a:rPr>
              <a:t>FBP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5875" y="1593993"/>
            <a:ext cx="2638166" cy="2150298"/>
            <a:chOff x="533400" y="1515651"/>
            <a:chExt cx="2638166" cy="2150298"/>
          </a:xfrm>
        </p:grpSpPr>
        <p:pic>
          <p:nvPicPr>
            <p:cNvPr id="87041" name="Picture 19" descr="Image1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5" r="-1242"/>
            <a:stretch/>
          </p:blipFill>
          <p:spPr bwMode="auto">
            <a:xfrm>
              <a:off x="533400" y="1515651"/>
              <a:ext cx="2638166" cy="2150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7054" name="Straight Arrow Connector 18"/>
            <p:cNvCxnSpPr>
              <a:cxnSpLocks noChangeShapeType="1"/>
            </p:cNvCxnSpPr>
            <p:nvPr/>
          </p:nvCxnSpPr>
          <p:spPr bwMode="auto">
            <a:xfrm rot="5400000" flipH="1" flipV="1">
              <a:off x="797430" y="3070312"/>
              <a:ext cx="457200" cy="152400"/>
            </a:xfrm>
            <a:prstGeom prst="straightConnector1">
              <a:avLst/>
            </a:prstGeom>
            <a:noFill/>
            <a:ln w="53975">
              <a:noFill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7055" name="Straight Arrow Connector 19"/>
          <p:cNvCxnSpPr>
            <a:cxnSpLocks noChangeShapeType="1"/>
          </p:cNvCxnSpPr>
          <p:nvPr/>
        </p:nvCxnSpPr>
        <p:spPr bwMode="auto">
          <a:xfrm rot="5400000" flipH="1" flipV="1">
            <a:off x="738145" y="5660114"/>
            <a:ext cx="457200" cy="152400"/>
          </a:xfrm>
          <a:prstGeom prst="straightConnector1">
            <a:avLst/>
          </a:prstGeom>
          <a:noFill/>
          <a:ln w="53975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56" name="TextBox 12"/>
          <p:cNvSpPr txBox="1">
            <a:spLocks noChangeArrowheads="1"/>
          </p:cNvSpPr>
          <p:nvPr/>
        </p:nvSpPr>
        <p:spPr bwMode="auto">
          <a:xfrm>
            <a:off x="2109664" y="3460244"/>
            <a:ext cx="944377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24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7057" name="TextBox 14"/>
          <p:cNvSpPr txBox="1">
            <a:spLocks noChangeArrowheads="1"/>
          </p:cNvSpPr>
          <p:nvPr/>
        </p:nvSpPr>
        <p:spPr bwMode="auto">
          <a:xfrm>
            <a:off x="4919866" y="3436514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14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7058" name="TextBox 14"/>
          <p:cNvSpPr txBox="1">
            <a:spLocks noChangeArrowheads="1"/>
          </p:cNvSpPr>
          <p:nvPr/>
        </p:nvSpPr>
        <p:spPr bwMode="auto">
          <a:xfrm>
            <a:off x="7780620" y="3454790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7 </a:t>
            </a:r>
            <a:r>
              <a:rPr lang="en-US" altLang="en-US" dirty="0" err="1"/>
              <a:t>mGy</a:t>
            </a:r>
            <a:endParaRPr lang="en-US" altLang="en-US" dirty="0"/>
          </a:p>
        </p:txBody>
      </p:sp>
      <p:sp>
        <p:nvSpPr>
          <p:cNvPr id="87046" name="TextBox 4"/>
          <p:cNvSpPr txBox="1">
            <a:spLocks noChangeArrowheads="1"/>
          </p:cNvSpPr>
          <p:nvPr/>
        </p:nvSpPr>
        <p:spPr bwMode="auto">
          <a:xfrm>
            <a:off x="424395" y="1600171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315 </a:t>
            </a:r>
            <a:r>
              <a:rPr lang="en-US" altLang="en-US" dirty="0" err="1"/>
              <a:t>mAs</a:t>
            </a:r>
            <a:endParaRPr lang="en-US" altLang="en-US" dirty="0"/>
          </a:p>
        </p:txBody>
      </p:sp>
      <p:sp>
        <p:nvSpPr>
          <p:cNvPr id="87047" name="TextBox 8"/>
          <p:cNvSpPr txBox="1">
            <a:spLocks noChangeArrowheads="1"/>
          </p:cNvSpPr>
          <p:nvPr/>
        </p:nvSpPr>
        <p:spPr bwMode="auto">
          <a:xfrm>
            <a:off x="3254371" y="1579354"/>
            <a:ext cx="943200" cy="30777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altLang="en-US" dirty="0"/>
              <a:t>180 </a:t>
            </a:r>
            <a:r>
              <a:rPr lang="en-US" altLang="en-US" dirty="0" err="1"/>
              <a:t>mAs</a:t>
            </a:r>
            <a:endParaRPr lang="en-US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438400"/>
            <a:ext cx="9144000" cy="3708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21356" y="2504487"/>
            <a:ext cx="3974444" cy="3515313"/>
            <a:chOff x="76200" y="2603500"/>
            <a:chExt cx="4343400" cy="3797300"/>
          </a:xfrm>
        </p:grpSpPr>
        <p:pic>
          <p:nvPicPr>
            <p:cNvPr id="89091" name="Picture 4" descr="scan length ls to sp appy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2603500"/>
              <a:ext cx="4343400" cy="3797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2209800" y="4495800"/>
              <a:ext cx="1066800" cy="990600"/>
            </a:xfrm>
            <a:prstGeom prst="ellipse">
              <a:avLst/>
            </a:pr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81000" y="4648200"/>
              <a:ext cx="762000" cy="609600"/>
            </a:xfrm>
            <a:prstGeom prst="rightArrow">
              <a:avLst/>
            </a:prstGeom>
            <a:solidFill>
              <a:srgbClr val="66FF33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3d extrusionH="57150">
                <a:bevelT w="82550" h="38100" prst="coolSlant"/>
              </a:sp3d>
            </a:bodyPr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9089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Benign Disease: Young Patients</a:t>
            </a:r>
          </a:p>
        </p:txBody>
      </p:sp>
      <p:pic>
        <p:nvPicPr>
          <p:cNvPr id="89090" name="Content Placeholder 3" descr="scan length ls to sp appy2.jpg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48202" y="2498608"/>
            <a:ext cx="4386455" cy="351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2" name="TextBox 6"/>
          <p:cNvSpPr txBox="1">
            <a:spLocks noChangeArrowheads="1"/>
          </p:cNvSpPr>
          <p:nvPr/>
        </p:nvSpPr>
        <p:spPr bwMode="auto">
          <a:xfrm>
            <a:off x="406218" y="1142443"/>
            <a:ext cx="840300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bg2">
                    <a:lumMod val="10000"/>
                  </a:schemeClr>
                </a:solidFill>
              </a:rPr>
              <a:t>Ex: Appendicitis</a:t>
            </a:r>
          </a:p>
          <a:p>
            <a:pPr eaLnBrk="1" hangingPunct="1"/>
            <a:r>
              <a:rPr lang="en-US" altLang="en-US" dirty="0">
                <a:solidFill>
                  <a:schemeClr val="bg2">
                    <a:lumMod val="10000"/>
                  </a:schemeClr>
                </a:solidFill>
              </a:rPr>
              <a:t>	Limited coverage: L3 to SP</a:t>
            </a:r>
          </a:p>
          <a:p>
            <a:pPr eaLnBrk="1" hangingPunct="1"/>
            <a:r>
              <a:rPr lang="en-US" altLang="en-US" dirty="0">
                <a:solidFill>
                  <a:schemeClr val="bg2">
                    <a:lumMod val="10000"/>
                  </a:schemeClr>
                </a:solidFill>
              </a:rPr>
              <a:t>	AEC for size adapted dose</a:t>
            </a:r>
          </a:p>
        </p:txBody>
      </p:sp>
      <p:sp>
        <p:nvSpPr>
          <p:cNvPr id="8" name="Oval 7"/>
          <p:cNvSpPr/>
          <p:nvPr/>
        </p:nvSpPr>
        <p:spPr>
          <a:xfrm>
            <a:off x="7032321" y="4146131"/>
            <a:ext cx="878283" cy="8155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5424606" y="4092484"/>
            <a:ext cx="762000" cy="609600"/>
          </a:xfrm>
          <a:prstGeom prst="rightArrow">
            <a:avLst/>
          </a:prstGeom>
          <a:solidFill>
            <a:srgbClr val="66FF33"/>
          </a:solidFill>
          <a:ln>
            <a:solidFill>
              <a:srgbClr val="00B05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57150">
              <a:bevelT w="82550" h="38100" prst="coolSlant"/>
            </a:sp3d>
          </a:bodyPr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DE9BD70-FE11-4072-9900-C4A8ED95BBD7}"/>
              </a:ext>
            </a:extLst>
          </p:cNvPr>
          <p:cNvSpPr/>
          <p:nvPr/>
        </p:nvSpPr>
        <p:spPr>
          <a:xfrm>
            <a:off x="2430654" y="4308007"/>
            <a:ext cx="878283" cy="8155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1720" y="1295400"/>
            <a:ext cx="8238965" cy="4803033"/>
            <a:chOff x="498818" y="343580"/>
            <a:chExt cx="8243057" cy="5666099"/>
          </a:xfrm>
        </p:grpSpPr>
        <p:sp>
          <p:nvSpPr>
            <p:cNvPr id="90113" name="TextBox 1"/>
            <p:cNvSpPr txBox="1">
              <a:spLocks noChangeArrowheads="1"/>
            </p:cNvSpPr>
            <p:nvPr/>
          </p:nvSpPr>
          <p:spPr bwMode="auto">
            <a:xfrm>
              <a:off x="621533" y="343580"/>
              <a:ext cx="4518921" cy="544622"/>
            </a:xfrm>
            <a:prstGeom prst="rect">
              <a:avLst/>
            </a:prstGeom>
            <a:solidFill>
              <a:srgbClr val="D6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dirty="0">
                  <a:solidFill>
                    <a:srgbClr val="FFFFFF"/>
                  </a:solidFill>
                </a:rPr>
                <a:t>Lower noise: Higher dose</a:t>
              </a:r>
            </a:p>
          </p:txBody>
        </p:sp>
        <p:sp>
          <p:nvSpPr>
            <p:cNvPr id="3" name="Down Arrow 2"/>
            <p:cNvSpPr/>
            <p:nvPr/>
          </p:nvSpPr>
          <p:spPr>
            <a:xfrm>
              <a:off x="2087991" y="935328"/>
              <a:ext cx="484188" cy="1698756"/>
            </a:xfrm>
            <a:prstGeom prst="down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98818" y="2695465"/>
              <a:ext cx="4544024" cy="98032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dirty="0">
                  <a:solidFill>
                    <a:srgbClr val="FFFFFF"/>
                  </a:solidFill>
                </a:rPr>
                <a:t>Lesion Detection – high confidence </a:t>
              </a:r>
            </a:p>
          </p:txBody>
        </p:sp>
        <p:sp>
          <p:nvSpPr>
            <p:cNvPr id="90116" name="TextBox 4"/>
            <p:cNvSpPr txBox="1">
              <a:spLocks noChangeArrowheads="1"/>
            </p:cNvSpPr>
            <p:nvPr/>
          </p:nvSpPr>
          <p:spPr bwMode="auto">
            <a:xfrm>
              <a:off x="498818" y="5465057"/>
              <a:ext cx="4652361" cy="54462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dirty="0">
                  <a:solidFill>
                    <a:srgbClr val="FFFFFF"/>
                  </a:solidFill>
                </a:rPr>
                <a:t>Higher noise = Lower dose </a:t>
              </a:r>
            </a:p>
          </p:txBody>
        </p:sp>
        <p:sp>
          <p:nvSpPr>
            <p:cNvPr id="6" name="Down Arrow 5"/>
            <p:cNvSpPr/>
            <p:nvPr/>
          </p:nvSpPr>
          <p:spPr>
            <a:xfrm rot="10800000">
              <a:off x="2116170" y="3721130"/>
              <a:ext cx="484188" cy="1636056"/>
            </a:xfrm>
            <a:prstGeom prst="down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/>
            </a:p>
          </p:txBody>
        </p:sp>
        <p:sp>
          <p:nvSpPr>
            <p:cNvPr id="90118" name="TextBox 9"/>
            <p:cNvSpPr txBox="1">
              <a:spLocks noChangeArrowheads="1"/>
            </p:cNvSpPr>
            <p:nvPr/>
          </p:nvSpPr>
          <p:spPr bwMode="auto">
            <a:xfrm>
              <a:off x="5683751" y="351690"/>
              <a:ext cx="2992322" cy="1597559"/>
            </a:xfrm>
            <a:prstGeom prst="rect">
              <a:avLst/>
            </a:prstGeom>
            <a:solidFill>
              <a:srgbClr val="D6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eaLnBrk="1" hangingPunct="1">
                <a:defRPr sz="2000">
                  <a:solidFill>
                    <a:srgbClr val="FFFFFF"/>
                  </a:solidFill>
                </a:defRPr>
              </a:lvl1pPr>
              <a:lvl2pPr marL="742950" indent="-285750" eaLnBrk="0" hangingPunct="0">
                <a:defRPr sz="2400"/>
              </a:lvl2pPr>
              <a:lvl3pPr marL="1143000" indent="-228600" eaLnBrk="0" hangingPunct="0">
                <a:defRPr sz="2400"/>
              </a:lvl3pPr>
              <a:lvl4pPr marL="1600200" indent="-228600" eaLnBrk="0" hangingPunct="0">
                <a:defRPr sz="2400"/>
              </a:lvl4pPr>
              <a:lvl5pPr marL="2057400" indent="-228600" eaLnBrk="0" hangingPunct="0">
                <a:defRPr sz="2400"/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2400" dirty="0"/>
                <a:t>Rule out </a:t>
              </a:r>
              <a:r>
                <a:rPr lang="en-US" altLang="en-US" sz="2400" dirty="0" err="1"/>
                <a:t>Abdo</a:t>
              </a:r>
              <a:r>
                <a:rPr lang="en-US" altLang="en-US" sz="2400" dirty="0"/>
                <a:t> CT</a:t>
              </a:r>
            </a:p>
            <a:p>
              <a:pPr>
                <a:spcAft>
                  <a:spcPts val="600"/>
                </a:spcAft>
              </a:pPr>
              <a:r>
                <a:rPr lang="en-US" altLang="en-US" sz="2400" dirty="0"/>
                <a:t>Low contrast lesions</a:t>
              </a:r>
            </a:p>
            <a:p>
              <a:pPr>
                <a:spcAft>
                  <a:spcPts val="600"/>
                </a:spcAft>
              </a:pPr>
              <a:r>
                <a:rPr lang="en-US" altLang="en-US" sz="2400" dirty="0">
                  <a:solidFill>
                    <a:schemeClr val="bg2">
                      <a:lumMod val="10000"/>
                    </a:schemeClr>
                  </a:solidFill>
                </a:rPr>
                <a:t>Use AEC to optimize</a:t>
              </a:r>
            </a:p>
          </p:txBody>
        </p:sp>
        <p:sp>
          <p:nvSpPr>
            <p:cNvPr id="12" name="Right Brace 11"/>
            <p:cNvSpPr/>
            <p:nvPr/>
          </p:nvSpPr>
          <p:spPr>
            <a:xfrm>
              <a:off x="5140454" y="611437"/>
              <a:ext cx="403573" cy="5125694"/>
            </a:xfrm>
            <a:prstGeom prst="rightBrace">
              <a:avLst>
                <a:gd name="adj1" fmla="val 0"/>
                <a:gd name="adj2" fmla="val 49722"/>
              </a:avLst>
            </a:prstGeom>
            <a:solidFill>
              <a:schemeClr val="bg1"/>
            </a:solidFill>
            <a:ln w="762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>
                <a:ln w="571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90120" name="TextBox 12"/>
            <p:cNvSpPr txBox="1">
              <a:spLocks noChangeArrowheads="1"/>
            </p:cNvSpPr>
            <p:nvPr/>
          </p:nvSpPr>
          <p:spPr bwMode="auto">
            <a:xfrm>
              <a:off x="5749553" y="3627685"/>
              <a:ext cx="2992322" cy="236003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eaLnBrk="1" hangingPunct="1">
                <a:defRPr sz="2000">
                  <a:solidFill>
                    <a:srgbClr val="FFFFFF"/>
                  </a:solidFill>
                </a:defRPr>
              </a:lvl1pPr>
              <a:lvl2pPr marL="742950" indent="-285750" eaLnBrk="0" hangingPunct="0">
                <a:defRPr sz="2400"/>
              </a:lvl2pPr>
              <a:lvl3pPr marL="1143000" indent="-228600" eaLnBrk="0" hangingPunct="0">
                <a:defRPr sz="2400"/>
              </a:lvl3pPr>
              <a:lvl4pPr marL="1600200" indent="-228600" eaLnBrk="0" hangingPunct="0">
                <a:defRPr sz="2400"/>
              </a:lvl4pPr>
              <a:lvl5pPr marL="2057400" indent="-228600" eaLnBrk="0" hangingPunct="0">
                <a:defRPr sz="2400"/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pPr algn="r">
                <a:spcAft>
                  <a:spcPts val="600"/>
                </a:spcAft>
              </a:pPr>
              <a:r>
                <a:rPr lang="en-US" altLang="en-US" dirty="0"/>
                <a:t>CT </a:t>
              </a:r>
              <a:r>
                <a:rPr lang="en-US" altLang="en-US" dirty="0" err="1"/>
                <a:t>colonography</a:t>
              </a:r>
              <a:endParaRPr lang="en-US" altLang="en-US" dirty="0"/>
            </a:p>
            <a:p>
              <a:pPr algn="r">
                <a:spcAft>
                  <a:spcPts val="600"/>
                </a:spcAft>
              </a:pPr>
              <a:r>
                <a:rPr lang="en-US" altLang="en-US" dirty="0"/>
                <a:t>CT angiography</a:t>
              </a:r>
            </a:p>
            <a:p>
              <a:pPr algn="r">
                <a:spcAft>
                  <a:spcPts val="600"/>
                </a:spcAft>
              </a:pPr>
              <a:r>
                <a:rPr lang="en-US" altLang="en-US" dirty="0"/>
                <a:t>Kidney stones</a:t>
              </a:r>
            </a:p>
            <a:p>
              <a:pPr algn="r">
                <a:spcAft>
                  <a:spcPts val="600"/>
                </a:spcAft>
              </a:pPr>
              <a:r>
                <a:rPr lang="en-US" altLang="en-US" dirty="0" err="1"/>
                <a:t>Hypervascular</a:t>
              </a:r>
              <a:r>
                <a:rPr lang="en-US" altLang="en-US" dirty="0"/>
                <a:t> lesions</a:t>
              </a:r>
            </a:p>
            <a:p>
              <a:pPr algn="r">
                <a:spcAft>
                  <a:spcPts val="600"/>
                </a:spcAft>
              </a:pPr>
              <a:r>
                <a:rPr lang="en-US" altLang="en-US" sz="2400" dirty="0">
                  <a:solidFill>
                    <a:schemeClr val="bg2">
                      <a:lumMod val="10000"/>
                    </a:schemeClr>
                  </a:solidFill>
                </a:rPr>
                <a:t>Use AEC &amp;/ low kV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Abdominal CT Dose Management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Summary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160782"/>
            <a:ext cx="8282880" cy="532194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Need for clinical indication based CT protocols 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Avoid routine multiphase CT protocols 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Reduce scan length when possible for multiphase CT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Use AEC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</a:rPr>
              <a:t>Use lower kV for smaller patients particularly with iterative reconstruction techniques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Protocols: Meeting Basic Standards</a:t>
            </a:r>
          </a:p>
        </p:txBody>
      </p:sp>
      <p:pic>
        <p:nvPicPr>
          <p:cNvPr id="34818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032" y="1919894"/>
            <a:ext cx="7839242" cy="3184875"/>
          </a:xfrm>
          <a:ln>
            <a:solidFill>
              <a:schemeClr val="tx1"/>
            </a:solidFill>
          </a:ln>
        </p:spPr>
      </p:pic>
      <p:pic>
        <p:nvPicPr>
          <p:cNvPr id="34820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4" y="1447800"/>
            <a:ext cx="7840800" cy="45608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14" y="5184980"/>
            <a:ext cx="5276850" cy="88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Developing CT protocols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274638" y="1447800"/>
            <a:ext cx="8593137" cy="457200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“On the fly” protocol creation is not optimal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Valuable time can be wasted for urgent CT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Level of training between radiographers and between radiologists is different</a:t>
            </a:r>
          </a:p>
          <a:p>
            <a:pPr>
              <a:spcAft>
                <a:spcPts val="12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Errors can result in implementation since there are far too many scan parameters and protocols</a:t>
            </a:r>
          </a:p>
          <a:p>
            <a:pPr>
              <a:spcAft>
                <a:spcPts val="300"/>
              </a:spcAft>
            </a:pPr>
            <a:r>
              <a:rPr lang="en-US" altLang="en-US" sz="2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Consistency is difficult to achieve </a:t>
            </a:r>
          </a:p>
          <a:p>
            <a:pPr lvl="1"/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Same clinical indication and size: Similar doses </a:t>
            </a:r>
          </a:p>
          <a:p>
            <a:pPr lvl="1"/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Different clinical indications or size: Different doses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63B6DD-9219-4B59-8F54-88B69A0C9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Appropriate clinical reason</a:t>
            </a:r>
          </a:p>
        </p:txBody>
      </p:sp>
      <p:sp>
        <p:nvSpPr>
          <p:cNvPr id="38914" name="Rectangle 3"/>
          <p:cNvSpPr>
            <a:spLocks noGrp="1"/>
          </p:cNvSpPr>
          <p:nvPr>
            <p:ph idx="4294967295"/>
          </p:nvPr>
        </p:nvSpPr>
        <p:spPr>
          <a:xfrm>
            <a:off x="0" y="1524000"/>
            <a:ext cx="8593138" cy="4419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Does not matter chest or abdomen, head or big toe, the best way to tackle dose remains…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14400" y="2514600"/>
            <a:ext cx="7370764" cy="2795313"/>
            <a:chOff x="685800" y="2696899"/>
            <a:chExt cx="7370764" cy="4019313"/>
          </a:xfrm>
        </p:grpSpPr>
        <p:pic>
          <p:nvPicPr>
            <p:cNvPr id="38915" name="Picture 4" descr="oscarsstatue-3_4_r536_c5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2696899"/>
              <a:ext cx="1066800" cy="401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oscarsstatue-3_4_r536_c53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6242" y="3296212"/>
              <a:ext cx="907731" cy="34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oscarsstatue-3_4_r536_c53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3275" y="3656212"/>
              <a:ext cx="812180" cy="30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 descr="oscarsstatue-3_4_r536_c53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347" y="4124212"/>
              <a:ext cx="687965" cy="259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" descr="oscarsstatue-3_4_r536_c53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031" y="4520212"/>
              <a:ext cx="582861" cy="21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" descr="oscarsstatue-3_4_r536_c53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0071" y="4808212"/>
              <a:ext cx="506421" cy="19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 descr="oscarsstatue-3_4_r536_c53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2" y="5049780"/>
              <a:ext cx="439536" cy="165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oscarsstatue-3_4_r536_c53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1803" y="5276212"/>
              <a:ext cx="382206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4" descr="oscarsstatue-3_4_r536_c53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0079" y="5492212"/>
              <a:ext cx="324876" cy="12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oscarsstatue-3_4_r536_c53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8128" y="5780212"/>
              <a:ext cx="248436" cy="93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Specific Abdominal CT Protocols 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All scan protocols must begin with the clinical indications for their use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 protocols must be based on clinical indications 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alt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Each scan protocol should then address </a:t>
            </a:r>
          </a:p>
          <a:p>
            <a:pPr lvl="1">
              <a:lnSpc>
                <a:spcPct val="120000"/>
              </a:lnSpc>
            </a:pPr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Number of scan phases required</a:t>
            </a:r>
          </a:p>
          <a:p>
            <a:pPr lvl="1">
              <a:lnSpc>
                <a:spcPct val="120000"/>
              </a:lnSpc>
            </a:pPr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 range for each phase </a:t>
            </a:r>
          </a:p>
          <a:p>
            <a:pPr lvl="1">
              <a:lnSpc>
                <a:spcPct val="120000"/>
              </a:lnSpc>
            </a:pPr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Scan parameters for each phase</a:t>
            </a:r>
          </a:p>
          <a:p>
            <a:pPr lvl="1">
              <a:lnSpc>
                <a:spcPct val="120000"/>
              </a:lnSpc>
            </a:pPr>
            <a:r>
              <a:rPr lang="en-US" altLang="en-US" sz="2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Dose adjustment for patient size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kern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Need: Indication driven protocols? </a:t>
            </a: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251519" y="1143000"/>
            <a:ext cx="8740081" cy="4572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Certain things can be seen at reduced dose 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Urinary stones 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</a:t>
            </a:r>
            <a:r>
              <a:rPr lang="en-US" sz="20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colonography</a:t>
            </a:r>
            <a:endParaRPr lang="en-US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120000"/>
              </a:lnSpc>
              <a:spcAft>
                <a:spcPts val="1200"/>
              </a:spcAft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</a:t>
            </a:r>
            <a:r>
              <a:rPr lang="en-US" sz="20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enterography</a:t>
            </a:r>
            <a:endParaRPr lang="en-US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Others need higher dose for assessment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 attenuation liver lesions 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Pancreatic neoplasms</a:t>
            </a:r>
          </a:p>
          <a:p>
            <a:pPr lvl="1">
              <a:lnSpc>
                <a:spcPct val="120000"/>
              </a:lnSpc>
              <a:spcAft>
                <a:spcPts val="1200"/>
              </a:spcAft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Solid renal tumors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 Colonography &lt; CT urinary calculi &lt; CT routine abdomen </a:t>
            </a:r>
            <a:b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&lt; CT biphasic or triphasic liver protocol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en-US" kern="120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Abdomen CT protocols: Good Points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251519" y="1219200"/>
            <a:ext cx="8335962" cy="5181600"/>
          </a:xfrm>
        </p:spPr>
        <p:txBody>
          <a:bodyPr>
            <a:normAutofit lnSpcReduction="10000"/>
          </a:bodyPr>
          <a:lstStyle/>
          <a:p>
            <a:pPr marL="525463" indent="-457200">
              <a:spcAft>
                <a:spcPts val="1200"/>
              </a:spcAft>
              <a:defRPr/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First, develop clinical indication specific protocols </a:t>
            </a:r>
          </a:p>
          <a:p>
            <a:pPr marL="525463" indent="-457200">
              <a:spcAft>
                <a:spcPts val="1200"/>
              </a:spcAft>
              <a:defRPr/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Then, ensure dose adjustment to patient size </a:t>
            </a:r>
          </a:p>
          <a:p>
            <a:pPr marL="525463" indent="-457200">
              <a:spcAft>
                <a:spcPts val="600"/>
              </a:spcAft>
              <a:defRPr/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Tube Current:</a:t>
            </a:r>
          </a:p>
          <a:p>
            <a:pPr marL="987425" lvl="1" indent="-457200">
              <a:defRPr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Perform abdominal CT with AEC </a:t>
            </a:r>
          </a:p>
          <a:p>
            <a:pPr marL="987425" lvl="1" indent="-457200">
              <a:defRPr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Avoid use of fixed mA for abdominal CT</a:t>
            </a:r>
          </a:p>
          <a:p>
            <a:pPr marL="987425" lvl="1" indent="-457200">
              <a:spcAft>
                <a:spcPts val="600"/>
              </a:spcAft>
              <a:defRPr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Adjust mA for different clinical indications</a:t>
            </a:r>
          </a:p>
          <a:p>
            <a:pPr marL="1387475" lvl="2" indent="-457200">
              <a:defRPr/>
            </a:pP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</a:t>
            </a:r>
            <a:r>
              <a:rPr 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mAs</a:t>
            </a: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for urinary stones/CT </a:t>
            </a:r>
            <a:r>
              <a:rPr 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colonography</a:t>
            </a:r>
            <a:endParaRPr 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1387475" lvl="2" indent="-457200">
              <a:spcAft>
                <a:spcPts val="1200"/>
              </a:spcAft>
              <a:defRPr/>
            </a:pP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</a:t>
            </a:r>
            <a:r>
              <a:rPr 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mAs</a:t>
            </a:r>
            <a:r>
              <a:rPr 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for iterative reconstructions than FBP</a:t>
            </a:r>
          </a:p>
          <a:p>
            <a:pPr marL="511175" indent="-457200">
              <a:spcAft>
                <a:spcPts val="600"/>
              </a:spcAft>
              <a:defRPr/>
            </a:pPr>
            <a:r>
              <a:rPr lang="en-US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kV selection: Automated or Manual </a:t>
            </a:r>
          </a:p>
          <a:p>
            <a:pPr marL="987425" lvl="1" indent="-457200">
              <a:defRPr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Use lower kV for small patients and children</a:t>
            </a:r>
          </a:p>
          <a:p>
            <a:pPr marL="987425" lvl="1" indent="-457200">
              <a:defRPr/>
            </a:pPr>
            <a:r>
              <a:rPr lang="en-US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Use lower kV for CT angiography (arterial phase) unless large patient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3399"/>
      </a:dk1>
      <a:lt1>
        <a:sysClr val="window" lastClr="FFFFFF"/>
      </a:lt1>
      <a:dk2>
        <a:srgbClr val="3366CC"/>
      </a:dk2>
      <a:lt2>
        <a:srgbClr val="DBDBDD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6699CC"/>
      </a:hlink>
      <a:folHlink>
        <a:srgbClr val="8681B8"/>
      </a:folHlink>
    </a:clrScheme>
    <a:fontScheme name="procure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1802</Words>
  <Application>Microsoft Office PowerPoint</Application>
  <PresentationFormat>On-screen Show (4:3)</PresentationFormat>
  <Paragraphs>375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Arial </vt:lpstr>
      <vt:lpstr>Arial Unicode MS</vt:lpstr>
      <vt:lpstr>Calibri Light</vt:lpstr>
      <vt:lpstr>Courier New</vt:lpstr>
      <vt:lpstr>Times New Roman</vt:lpstr>
      <vt:lpstr>Office Theme</vt:lpstr>
      <vt:lpstr>Radiation Dose Management in  Computed Tomography</vt:lpstr>
      <vt:lpstr>Objectives</vt:lpstr>
      <vt:lpstr>Is Abdomen unique for CT?</vt:lpstr>
      <vt:lpstr>Protocols: Meeting Basic Standards</vt:lpstr>
      <vt:lpstr>Developing CT protocols</vt:lpstr>
      <vt:lpstr>Appropriate clinical reason</vt:lpstr>
      <vt:lpstr>Specific Abdominal CT Protocols </vt:lpstr>
      <vt:lpstr>Need: Indication driven protocols? </vt:lpstr>
      <vt:lpstr>Abdomen CT protocols: Good Points</vt:lpstr>
      <vt:lpstr>Abdomen CT protocols: Good Points</vt:lpstr>
      <vt:lpstr>Abdomen CT protocols: Good Points</vt:lpstr>
      <vt:lpstr>Scan Length: Abdominal CT</vt:lpstr>
      <vt:lpstr>Iterative Reconstruction (IR) in Abdomen</vt:lpstr>
      <vt:lpstr>Select appropriate slice thickness for abdomen CT</vt:lpstr>
      <vt:lpstr>Iterative reconstruction (ASIR GE) help reduce image noise in low dose CT</vt:lpstr>
      <vt:lpstr>Iterative reconstruction (IRIS, Siemens) help reduce image noise in low dose CT</vt:lpstr>
      <vt:lpstr>Iterative reconstruction help reduce image noise in low dose CT</vt:lpstr>
      <vt:lpstr>Indication Driven Abdomen CT Protocols </vt:lpstr>
      <vt:lpstr>CT Colonography</vt:lpstr>
      <vt:lpstr>What else is high contrast in Abdomen?</vt:lpstr>
      <vt:lpstr>Kidney stone CT: Seen at Lower Dose </vt:lpstr>
      <vt:lpstr>Urinary Stone CT</vt:lpstr>
      <vt:lpstr>Calcium : Seen at Lower Dose </vt:lpstr>
      <vt:lpstr>Bony findings at low doses</vt:lpstr>
      <vt:lpstr>What else is high contrast in Abdomen?</vt:lpstr>
      <vt:lpstr>Multiphase Exam: Dose Reduction: Liver  </vt:lpstr>
      <vt:lpstr>Multiphase Exam: Pancreas  </vt:lpstr>
      <vt:lpstr>Adrenal Protocol </vt:lpstr>
      <vt:lpstr>CT For Hematuria: Decreasing Scan Phases</vt:lpstr>
      <vt:lpstr>Routine Abdomen: Patient factors and Dose </vt:lpstr>
      <vt:lpstr>Routine Abdomen: Use AEC</vt:lpstr>
      <vt:lpstr>Lesion margin may not be as evident on low dose CT</vt:lpstr>
      <vt:lpstr>Routine abdominal CT at different mAs and CTDI vol show right renal adenoma</vt:lpstr>
      <vt:lpstr>Benign Disease: Young Patients</vt:lpstr>
      <vt:lpstr>Abdominal CT Dose Management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2020-03-26T16:25:51Z</dcterms:created>
  <dcterms:modified xsi:type="dcterms:W3CDTF">2020-03-27T12:07:55Z</dcterms:modified>
</cp:coreProperties>
</file>