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7" r:id="rId1"/>
  </p:sldMasterIdLst>
  <p:notesMasterIdLst>
    <p:notesMasterId r:id="rId44"/>
  </p:notesMasterIdLst>
  <p:sldIdLst>
    <p:sldId id="350" r:id="rId2"/>
    <p:sldId id="353" r:id="rId3"/>
    <p:sldId id="354" r:id="rId4"/>
    <p:sldId id="328" r:id="rId5"/>
    <p:sldId id="332" r:id="rId6"/>
    <p:sldId id="331" r:id="rId7"/>
    <p:sldId id="321" r:id="rId8"/>
    <p:sldId id="260" r:id="rId9"/>
    <p:sldId id="356" r:id="rId10"/>
    <p:sldId id="262" r:id="rId11"/>
    <p:sldId id="352" r:id="rId12"/>
    <p:sldId id="269" r:id="rId13"/>
    <p:sldId id="263" r:id="rId14"/>
    <p:sldId id="264" r:id="rId15"/>
    <p:sldId id="272" r:id="rId16"/>
    <p:sldId id="276" r:id="rId17"/>
    <p:sldId id="274" r:id="rId18"/>
    <p:sldId id="330" r:id="rId19"/>
    <p:sldId id="289" r:id="rId20"/>
    <p:sldId id="277" r:id="rId21"/>
    <p:sldId id="334" r:id="rId22"/>
    <p:sldId id="336" r:id="rId23"/>
    <p:sldId id="357" r:id="rId24"/>
    <p:sldId id="278" r:id="rId25"/>
    <p:sldId id="288" r:id="rId26"/>
    <p:sldId id="338" r:id="rId27"/>
    <p:sldId id="290" r:id="rId28"/>
    <p:sldId id="339" r:id="rId29"/>
    <p:sldId id="293" r:id="rId30"/>
    <p:sldId id="265" r:id="rId31"/>
    <p:sldId id="342" r:id="rId32"/>
    <p:sldId id="341" r:id="rId33"/>
    <p:sldId id="343" r:id="rId34"/>
    <p:sldId id="313" r:id="rId35"/>
    <p:sldId id="295" r:id="rId36"/>
    <p:sldId id="296" r:id="rId37"/>
    <p:sldId id="344" r:id="rId38"/>
    <p:sldId id="312" r:id="rId39"/>
    <p:sldId id="346" r:id="rId40"/>
    <p:sldId id="347" r:id="rId41"/>
    <p:sldId id="348" r:id="rId42"/>
    <p:sldId id="345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BDEFF"/>
    <a:srgbClr val="FFFFFF"/>
    <a:srgbClr val="FF99FF"/>
    <a:srgbClr val="FF00FF"/>
    <a:srgbClr val="FDFECA"/>
    <a:srgbClr val="FBFD95"/>
    <a:srgbClr val="E57C4D"/>
    <a:srgbClr val="F5CDBB"/>
    <a:srgbClr val="FAE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0" autoAdjust="0"/>
    <p:restoredTop sz="94813" autoAdjust="0"/>
  </p:normalViewPr>
  <p:slideViewPr>
    <p:cSldViewPr>
      <p:cViewPr varScale="1">
        <p:scale>
          <a:sx n="79" d="100"/>
          <a:sy n="79" d="100"/>
        </p:scale>
        <p:origin x="90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7.xml"/><Relationship Id="rId2" Type="http://schemas.openxmlformats.org/officeDocument/2006/relationships/slide" Target="slides/slide10.xml"/><Relationship Id="rId1" Type="http://schemas.openxmlformats.org/officeDocument/2006/relationships/slide" Target="slides/slide4.xml"/><Relationship Id="rId5" Type="http://schemas.openxmlformats.org/officeDocument/2006/relationships/slide" Target="slides/slide30.xml"/><Relationship Id="rId4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19EAB7-1AAF-1140-BED9-65D949F93C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70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DB32A-E6C9-4FA6-AD2D-3D1F6CB6CB8F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125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99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0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FCDB1-F6EC-5F40-BD23-3555D20E21D0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969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939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47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86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86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57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2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33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6233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45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75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141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94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7528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846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890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1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84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416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433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437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020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292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071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6964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830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419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283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88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61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C1A71-6D6B-594D-97F7-15B46A7FFC5C}" type="slidenum">
              <a:rPr lang="en-US"/>
              <a:pPr/>
              <a:t>7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19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66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61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EAB7-1AAF-1140-BED9-65D949F93C9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67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026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04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5488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35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5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45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35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20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65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94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31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23A0628E-C12F-4F8C-9895-BCD5E3010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60782"/>
            <a:ext cx="8712968" cy="5321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19C68B-1D44-42DE-B834-346A16229DB3}"/>
              </a:ext>
            </a:extLst>
          </p:cNvPr>
          <p:cNvSpPr/>
          <p:nvPr userDrawn="1"/>
        </p:nvSpPr>
        <p:spPr>
          <a:xfrm>
            <a:off x="258411" y="6540207"/>
            <a:ext cx="79959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L03 Tube Current and Automatic Exposure Control </a:t>
            </a:r>
          </a:p>
          <a:p>
            <a:endParaRPr lang="en-GB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9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jronline.org/content/vol181/issue2/images/large/08_Letters_01A.jpeg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http://www.ajronline.org/content/vol181/issue2/images/large/08_Letters_01B.jpeg" TargetMode="Externa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GB" dirty="0">
                <a:solidFill>
                  <a:srgbClr val="0070C0"/>
                </a:solidFill>
              </a:rPr>
              <a:t>Radiation Dose Management in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Computed Tomography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sz="3200" b="0" dirty="0">
                <a:ea typeface="Arial Unicode MS" pitchFamily="34" charset="-128"/>
              </a:rPr>
              <a:t>L03</a:t>
            </a:r>
          </a:p>
          <a:p>
            <a:pPr algn="ctr"/>
            <a:r>
              <a:rPr lang="en-GB" sz="3200" b="0" dirty="0">
                <a:ea typeface="Arial Unicode MS" pitchFamily="34" charset="-128"/>
              </a:rPr>
              <a:t>Tube Current and </a:t>
            </a:r>
            <a:br>
              <a:rPr lang="en-GB" sz="3200" b="0" dirty="0">
                <a:ea typeface="Arial Unicode MS" pitchFamily="34" charset="-128"/>
              </a:rPr>
            </a:br>
            <a:r>
              <a:rPr lang="en-GB" sz="3200" b="0" dirty="0">
                <a:ea typeface="Arial Unicode MS" pitchFamily="34" charset="-128"/>
              </a:rPr>
              <a:t>Automatic Exposure Control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331319-9A98-4985-8993-3E3DB6567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6059357"/>
            <a:ext cx="4895512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AEC Techniques</a:t>
            </a:r>
          </a:p>
        </p:txBody>
      </p:sp>
      <p:graphicFrame>
        <p:nvGraphicFramePr>
          <p:cNvPr id="10381" name="Group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995555"/>
              </p:ext>
            </p:extLst>
          </p:nvPr>
        </p:nvGraphicFramePr>
        <p:xfrm>
          <a:off x="228600" y="1828800"/>
          <a:ext cx="8686800" cy="3962400"/>
        </p:xfrm>
        <a:graphic>
          <a:graphicData uri="http://schemas.openxmlformats.org/drawingml/2006/table">
            <a:tbl>
              <a:tblPr/>
              <a:tblGrid>
                <a:gridCol w="1375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8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891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Vendors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Z-axis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Angular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Combined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88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Auto mA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Smart mA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Auto mA 3D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50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Philips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Z - DOM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Dose right dose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Modulation (DOM)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51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Siemens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Z-axis exposure control (ZEC)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CARE Dose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CARE Dose 4D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10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Toshiba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Real Exposure Control (Real EC)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SURE Exposure 3D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980728"/>
            <a:ext cx="9144000" cy="5516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Fixed mA </a:t>
            </a:r>
            <a:endParaRPr lang="en-GB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9484" y="904528"/>
            <a:ext cx="7968376" cy="5544870"/>
            <a:chOff x="353702" y="804756"/>
            <a:chExt cx="8616066" cy="5995571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5267325"/>
              <a:ext cx="2667000" cy="1504693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4800600" y="6096000"/>
              <a:ext cx="1066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z-axis</a:t>
              </a: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214931" y="3124200"/>
              <a:ext cx="3352800" cy="205740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 rot="16192678">
              <a:off x="7744418" y="4009694"/>
              <a:ext cx="1981198" cy="362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 per slice</a:t>
              </a:r>
              <a:endPara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762000" y="3124200"/>
              <a:ext cx="3352800" cy="205740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 rot="16200000">
              <a:off x="-786481" y="3900963"/>
              <a:ext cx="2777253" cy="496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Attenuation per slice</a:t>
              </a:r>
              <a:endPara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762000" y="3695700"/>
              <a:ext cx="3276600" cy="647700"/>
            </a:xfrm>
            <a:custGeom>
              <a:avLst/>
              <a:gdLst>
                <a:gd name="T0" fmla="*/ 0 w 2064"/>
                <a:gd name="T1" fmla="*/ 344 h 408"/>
                <a:gd name="T2" fmla="*/ 96 w 2064"/>
                <a:gd name="T3" fmla="*/ 296 h 408"/>
                <a:gd name="T4" fmla="*/ 144 w 2064"/>
                <a:gd name="T5" fmla="*/ 248 h 408"/>
                <a:gd name="T6" fmla="*/ 192 w 2064"/>
                <a:gd name="T7" fmla="*/ 200 h 408"/>
                <a:gd name="T8" fmla="*/ 240 w 2064"/>
                <a:gd name="T9" fmla="*/ 200 h 408"/>
                <a:gd name="T10" fmla="*/ 336 w 2064"/>
                <a:gd name="T11" fmla="*/ 248 h 408"/>
                <a:gd name="T12" fmla="*/ 432 w 2064"/>
                <a:gd name="T13" fmla="*/ 200 h 408"/>
                <a:gd name="T14" fmla="*/ 480 w 2064"/>
                <a:gd name="T15" fmla="*/ 200 h 408"/>
                <a:gd name="T16" fmla="*/ 576 w 2064"/>
                <a:gd name="T17" fmla="*/ 200 h 408"/>
                <a:gd name="T18" fmla="*/ 720 w 2064"/>
                <a:gd name="T19" fmla="*/ 248 h 408"/>
                <a:gd name="T20" fmla="*/ 768 w 2064"/>
                <a:gd name="T21" fmla="*/ 200 h 408"/>
                <a:gd name="T22" fmla="*/ 816 w 2064"/>
                <a:gd name="T23" fmla="*/ 248 h 408"/>
                <a:gd name="T24" fmla="*/ 864 w 2064"/>
                <a:gd name="T25" fmla="*/ 200 h 408"/>
                <a:gd name="T26" fmla="*/ 960 w 2064"/>
                <a:gd name="T27" fmla="*/ 392 h 408"/>
                <a:gd name="T28" fmla="*/ 1008 w 2064"/>
                <a:gd name="T29" fmla="*/ 296 h 408"/>
                <a:gd name="T30" fmla="*/ 1008 w 2064"/>
                <a:gd name="T31" fmla="*/ 200 h 408"/>
                <a:gd name="T32" fmla="*/ 1152 w 2064"/>
                <a:gd name="T33" fmla="*/ 200 h 408"/>
                <a:gd name="T34" fmla="*/ 1152 w 2064"/>
                <a:gd name="T35" fmla="*/ 248 h 408"/>
                <a:gd name="T36" fmla="*/ 1248 w 2064"/>
                <a:gd name="T37" fmla="*/ 248 h 408"/>
                <a:gd name="T38" fmla="*/ 1296 w 2064"/>
                <a:gd name="T39" fmla="*/ 200 h 408"/>
                <a:gd name="T40" fmla="*/ 1392 w 2064"/>
                <a:gd name="T41" fmla="*/ 200 h 408"/>
                <a:gd name="T42" fmla="*/ 1488 w 2064"/>
                <a:gd name="T43" fmla="*/ 104 h 408"/>
                <a:gd name="T44" fmla="*/ 1584 w 2064"/>
                <a:gd name="T45" fmla="*/ 104 h 408"/>
                <a:gd name="T46" fmla="*/ 1680 w 2064"/>
                <a:gd name="T47" fmla="*/ 56 h 408"/>
                <a:gd name="T48" fmla="*/ 1776 w 2064"/>
                <a:gd name="T49" fmla="*/ 8 h 408"/>
                <a:gd name="T50" fmla="*/ 1872 w 2064"/>
                <a:gd name="T51" fmla="*/ 8 h 408"/>
                <a:gd name="T52" fmla="*/ 1920 w 2064"/>
                <a:gd name="T53" fmla="*/ 56 h 408"/>
                <a:gd name="T54" fmla="*/ 2016 w 2064"/>
                <a:gd name="T55" fmla="*/ 104 h 408"/>
                <a:gd name="T56" fmla="*/ 2064 w 2064"/>
                <a:gd name="T57" fmla="*/ 104 h 408"/>
                <a:gd name="T58" fmla="*/ 2016 w 2064"/>
                <a:gd name="T59" fmla="*/ 104 h 408"/>
                <a:gd name="T60" fmla="*/ 1968 w 2064"/>
                <a:gd name="T61" fmla="*/ 1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64" h="408">
                  <a:moveTo>
                    <a:pt x="0" y="344"/>
                  </a:moveTo>
                  <a:cubicBezTo>
                    <a:pt x="36" y="328"/>
                    <a:pt x="72" y="312"/>
                    <a:pt x="96" y="296"/>
                  </a:cubicBezTo>
                  <a:cubicBezTo>
                    <a:pt x="120" y="280"/>
                    <a:pt x="128" y="264"/>
                    <a:pt x="144" y="248"/>
                  </a:cubicBezTo>
                  <a:cubicBezTo>
                    <a:pt x="160" y="232"/>
                    <a:pt x="176" y="208"/>
                    <a:pt x="192" y="200"/>
                  </a:cubicBezTo>
                  <a:cubicBezTo>
                    <a:pt x="208" y="192"/>
                    <a:pt x="216" y="192"/>
                    <a:pt x="240" y="200"/>
                  </a:cubicBezTo>
                  <a:cubicBezTo>
                    <a:pt x="264" y="208"/>
                    <a:pt x="304" y="248"/>
                    <a:pt x="336" y="248"/>
                  </a:cubicBezTo>
                  <a:cubicBezTo>
                    <a:pt x="368" y="248"/>
                    <a:pt x="408" y="208"/>
                    <a:pt x="432" y="200"/>
                  </a:cubicBezTo>
                  <a:cubicBezTo>
                    <a:pt x="456" y="192"/>
                    <a:pt x="456" y="200"/>
                    <a:pt x="480" y="200"/>
                  </a:cubicBezTo>
                  <a:cubicBezTo>
                    <a:pt x="504" y="200"/>
                    <a:pt x="536" y="192"/>
                    <a:pt x="576" y="200"/>
                  </a:cubicBezTo>
                  <a:cubicBezTo>
                    <a:pt x="616" y="208"/>
                    <a:pt x="688" y="248"/>
                    <a:pt x="720" y="248"/>
                  </a:cubicBezTo>
                  <a:cubicBezTo>
                    <a:pt x="752" y="248"/>
                    <a:pt x="752" y="200"/>
                    <a:pt x="768" y="200"/>
                  </a:cubicBezTo>
                  <a:cubicBezTo>
                    <a:pt x="784" y="200"/>
                    <a:pt x="800" y="248"/>
                    <a:pt x="816" y="248"/>
                  </a:cubicBezTo>
                  <a:cubicBezTo>
                    <a:pt x="832" y="248"/>
                    <a:pt x="840" y="176"/>
                    <a:pt x="864" y="200"/>
                  </a:cubicBezTo>
                  <a:cubicBezTo>
                    <a:pt x="888" y="224"/>
                    <a:pt x="936" y="376"/>
                    <a:pt x="960" y="392"/>
                  </a:cubicBezTo>
                  <a:cubicBezTo>
                    <a:pt x="984" y="408"/>
                    <a:pt x="1000" y="328"/>
                    <a:pt x="1008" y="296"/>
                  </a:cubicBezTo>
                  <a:cubicBezTo>
                    <a:pt x="1016" y="264"/>
                    <a:pt x="984" y="216"/>
                    <a:pt x="1008" y="200"/>
                  </a:cubicBezTo>
                  <a:cubicBezTo>
                    <a:pt x="1032" y="184"/>
                    <a:pt x="1128" y="192"/>
                    <a:pt x="1152" y="200"/>
                  </a:cubicBezTo>
                  <a:cubicBezTo>
                    <a:pt x="1176" y="208"/>
                    <a:pt x="1136" y="240"/>
                    <a:pt x="1152" y="248"/>
                  </a:cubicBezTo>
                  <a:cubicBezTo>
                    <a:pt x="1168" y="256"/>
                    <a:pt x="1224" y="256"/>
                    <a:pt x="1248" y="248"/>
                  </a:cubicBezTo>
                  <a:cubicBezTo>
                    <a:pt x="1272" y="240"/>
                    <a:pt x="1272" y="208"/>
                    <a:pt x="1296" y="200"/>
                  </a:cubicBezTo>
                  <a:cubicBezTo>
                    <a:pt x="1320" y="192"/>
                    <a:pt x="1360" y="216"/>
                    <a:pt x="1392" y="200"/>
                  </a:cubicBezTo>
                  <a:cubicBezTo>
                    <a:pt x="1424" y="184"/>
                    <a:pt x="1456" y="120"/>
                    <a:pt x="1488" y="104"/>
                  </a:cubicBezTo>
                  <a:cubicBezTo>
                    <a:pt x="1520" y="88"/>
                    <a:pt x="1552" y="112"/>
                    <a:pt x="1584" y="104"/>
                  </a:cubicBezTo>
                  <a:cubicBezTo>
                    <a:pt x="1616" y="96"/>
                    <a:pt x="1648" y="72"/>
                    <a:pt x="1680" y="56"/>
                  </a:cubicBezTo>
                  <a:cubicBezTo>
                    <a:pt x="1712" y="40"/>
                    <a:pt x="1744" y="16"/>
                    <a:pt x="1776" y="8"/>
                  </a:cubicBezTo>
                  <a:cubicBezTo>
                    <a:pt x="1808" y="0"/>
                    <a:pt x="1848" y="0"/>
                    <a:pt x="1872" y="8"/>
                  </a:cubicBezTo>
                  <a:cubicBezTo>
                    <a:pt x="1896" y="16"/>
                    <a:pt x="1896" y="40"/>
                    <a:pt x="1920" y="56"/>
                  </a:cubicBezTo>
                  <a:cubicBezTo>
                    <a:pt x="1944" y="72"/>
                    <a:pt x="1992" y="96"/>
                    <a:pt x="2016" y="104"/>
                  </a:cubicBezTo>
                  <a:cubicBezTo>
                    <a:pt x="2040" y="112"/>
                    <a:pt x="2064" y="104"/>
                    <a:pt x="2064" y="104"/>
                  </a:cubicBezTo>
                  <a:cubicBezTo>
                    <a:pt x="2064" y="104"/>
                    <a:pt x="2032" y="104"/>
                    <a:pt x="2016" y="104"/>
                  </a:cubicBezTo>
                  <a:cubicBezTo>
                    <a:pt x="2000" y="104"/>
                    <a:pt x="1984" y="104"/>
                    <a:pt x="1968" y="104"/>
                  </a:cubicBezTo>
                </a:path>
              </a:pathLst>
            </a:cu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395" name="Picture 11" descr="Image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0652" y="1197093"/>
              <a:ext cx="2286000" cy="1563688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6" name="Picture 12" descr="Image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5785" y="1180950"/>
              <a:ext cx="2285550" cy="1595973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4191000" y="2209800"/>
              <a:ext cx="914400" cy="4343400"/>
              <a:chOff x="4191000" y="2209800"/>
              <a:chExt cx="914400" cy="4572000"/>
            </a:xfrm>
          </p:grpSpPr>
          <p:sp>
            <p:nvSpPr>
              <p:cNvPr id="16397" name="Line 13"/>
              <p:cNvSpPr>
                <a:spLocks noChangeShapeType="1"/>
              </p:cNvSpPr>
              <p:nvPr/>
            </p:nvSpPr>
            <p:spPr bwMode="auto">
              <a:xfrm flipV="1">
                <a:off x="4572000" y="2219325"/>
                <a:ext cx="0" cy="4562475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98" name="Line 14"/>
              <p:cNvSpPr>
                <a:spLocks noChangeShapeType="1"/>
              </p:cNvSpPr>
              <p:nvPr/>
            </p:nvSpPr>
            <p:spPr bwMode="auto">
              <a:xfrm flipV="1">
                <a:off x="4724400" y="2219325"/>
                <a:ext cx="0" cy="4562475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99" name="Line 15"/>
              <p:cNvSpPr>
                <a:spLocks noChangeShapeType="1"/>
              </p:cNvSpPr>
              <p:nvPr/>
            </p:nvSpPr>
            <p:spPr bwMode="auto">
              <a:xfrm flipH="1">
                <a:off x="4191000" y="2209800"/>
                <a:ext cx="381000" cy="0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00" name="Line 16"/>
              <p:cNvSpPr>
                <a:spLocks noChangeShapeType="1"/>
              </p:cNvSpPr>
              <p:nvPr/>
            </p:nvSpPr>
            <p:spPr bwMode="auto">
              <a:xfrm>
                <a:off x="4724400" y="2209800"/>
                <a:ext cx="381000" cy="0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 rot="16200000">
              <a:off x="677575" y="1643061"/>
              <a:ext cx="1533526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1970400" y="847620"/>
              <a:ext cx="1219200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 rot="5400000">
              <a:off x="3184187" y="1643064"/>
              <a:ext cx="1533527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4" name="Rectangle 20"/>
            <p:cNvSpPr>
              <a:spLocks noChangeArrowheads="1"/>
            </p:cNvSpPr>
            <p:nvPr/>
          </p:nvSpPr>
          <p:spPr bwMode="auto">
            <a:xfrm>
              <a:off x="1550652" y="2666760"/>
              <a:ext cx="2285999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5" name="Rectangle 21"/>
            <p:cNvSpPr>
              <a:spLocks noChangeArrowheads="1"/>
            </p:cNvSpPr>
            <p:nvPr/>
          </p:nvSpPr>
          <p:spPr bwMode="auto">
            <a:xfrm rot="16200000">
              <a:off x="4564526" y="1693261"/>
              <a:ext cx="1633923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6" name="Rectangle 22"/>
            <p:cNvSpPr>
              <a:spLocks noChangeArrowheads="1"/>
            </p:cNvSpPr>
            <p:nvPr/>
          </p:nvSpPr>
          <p:spPr bwMode="auto">
            <a:xfrm>
              <a:off x="5891906" y="804756"/>
              <a:ext cx="12192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7" name="Rectangle 23"/>
            <p:cNvSpPr>
              <a:spLocks noChangeArrowheads="1"/>
            </p:cNvSpPr>
            <p:nvPr/>
          </p:nvSpPr>
          <p:spPr bwMode="auto">
            <a:xfrm rot="5400000">
              <a:off x="7135543" y="1731361"/>
              <a:ext cx="1557725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8" name="Rectangle 24"/>
            <p:cNvSpPr>
              <a:spLocks noChangeArrowheads="1"/>
            </p:cNvSpPr>
            <p:nvPr/>
          </p:nvSpPr>
          <p:spPr bwMode="auto">
            <a:xfrm>
              <a:off x="5495785" y="2676525"/>
              <a:ext cx="228555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9" name="Rectangle 25"/>
            <p:cNvSpPr>
              <a:spLocks noChangeArrowheads="1"/>
            </p:cNvSpPr>
            <p:nvPr/>
          </p:nvSpPr>
          <p:spPr bwMode="auto">
            <a:xfrm>
              <a:off x="6815132" y="4495799"/>
              <a:ext cx="16764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150000"/>
                </a:lnSpc>
                <a:spcBef>
                  <a:spcPct val="50000"/>
                </a:spcBef>
              </a:pPr>
              <a: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Fixed mA </a:t>
              </a:r>
              <a:b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>
              <a:off x="6967531" y="4800600"/>
              <a:ext cx="381000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7063278" y="6500813"/>
              <a:ext cx="1906490" cy="299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solidFill>
                    <a:srgbClr val="FFFFFF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Kalra</a:t>
              </a:r>
              <a:r>
                <a:rPr lang="en-US" sz="1200" dirty="0">
                  <a:solidFill>
                    <a:srgbClr val="FFFFFF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 et al. RSNA 2005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600223" y="5084288"/>
              <a:ext cx="5943552" cy="366073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There is no change in applied mA with fixed mA technique </a:t>
              </a:r>
            </a:p>
          </p:txBody>
        </p:sp>
        <p:sp>
          <p:nvSpPr>
            <p:cNvPr id="16387" name="Line 3"/>
            <p:cNvSpPr>
              <a:spLocks noChangeShapeType="1"/>
            </p:cNvSpPr>
            <p:nvPr/>
          </p:nvSpPr>
          <p:spPr bwMode="auto">
            <a:xfrm>
              <a:off x="3810000" y="6105525"/>
              <a:ext cx="1828800" cy="0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4" name="Line 10"/>
            <p:cNvSpPr>
              <a:spLocks noChangeShapeType="1"/>
            </p:cNvSpPr>
            <p:nvPr/>
          </p:nvSpPr>
          <p:spPr bwMode="auto">
            <a:xfrm>
              <a:off x="5214931" y="3810000"/>
              <a:ext cx="3348000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0774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2057400"/>
            <a:ext cx="9143999" cy="450454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84150" y="2287019"/>
            <a:ext cx="8466717" cy="4250691"/>
            <a:chOff x="55790" y="2127250"/>
            <a:chExt cx="9337492" cy="4687861"/>
          </a:xfrm>
        </p:grpSpPr>
        <p:grpSp>
          <p:nvGrpSpPr>
            <p:cNvPr id="17410" name="Group 2"/>
            <p:cNvGrpSpPr>
              <a:grpSpLocks/>
            </p:cNvGrpSpPr>
            <p:nvPr/>
          </p:nvGrpSpPr>
          <p:grpSpPr bwMode="auto">
            <a:xfrm>
              <a:off x="3810000" y="2986088"/>
              <a:ext cx="4267200" cy="2057400"/>
              <a:chOff x="1584" y="672"/>
              <a:chExt cx="2688" cy="1296"/>
            </a:xfrm>
          </p:grpSpPr>
          <p:grpSp>
            <p:nvGrpSpPr>
              <p:cNvPr id="17411" name="Group 3"/>
              <p:cNvGrpSpPr>
                <a:grpSpLocks/>
              </p:cNvGrpSpPr>
              <p:nvPr/>
            </p:nvGrpSpPr>
            <p:grpSpPr bwMode="auto">
              <a:xfrm>
                <a:off x="1776" y="768"/>
                <a:ext cx="2208" cy="1104"/>
                <a:chOff x="1536" y="1584"/>
                <a:chExt cx="3984" cy="1824"/>
              </a:xfrm>
            </p:grpSpPr>
            <p:pic>
              <p:nvPicPr>
                <p:cNvPr id="17412" name="Picture 4" descr="HIGH DOSE SHO"/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18000" contrast="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76" y="1680"/>
                  <a:ext cx="3600" cy="166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7413" name="Oval 5"/>
                <p:cNvSpPr>
                  <a:spLocks noChangeArrowheads="1"/>
                </p:cNvSpPr>
                <p:nvPr/>
              </p:nvSpPr>
              <p:spPr bwMode="auto">
                <a:xfrm>
                  <a:off x="1536" y="1584"/>
                  <a:ext cx="3984" cy="1824"/>
                </a:xfrm>
                <a:prstGeom prst="ellipse">
                  <a:avLst/>
                </a:prstGeom>
                <a:noFill/>
                <a:ln w="3397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2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414" name="Rectangle 6"/>
              <p:cNvSpPr>
                <a:spLocks noChangeArrowheads="1"/>
              </p:cNvSpPr>
              <p:nvPr/>
            </p:nvSpPr>
            <p:spPr bwMode="auto">
              <a:xfrm>
                <a:off x="3600" y="1680"/>
                <a:ext cx="62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15" name="Rectangle 7"/>
              <p:cNvSpPr>
                <a:spLocks noChangeArrowheads="1"/>
              </p:cNvSpPr>
              <p:nvPr/>
            </p:nvSpPr>
            <p:spPr bwMode="auto">
              <a:xfrm>
                <a:off x="1584" y="1680"/>
                <a:ext cx="62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16" name="Rectangle 8"/>
              <p:cNvSpPr>
                <a:spLocks noChangeArrowheads="1"/>
              </p:cNvSpPr>
              <p:nvPr/>
            </p:nvSpPr>
            <p:spPr bwMode="auto">
              <a:xfrm>
                <a:off x="1584" y="672"/>
                <a:ext cx="62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17" name="Rectangle 9"/>
              <p:cNvSpPr>
                <a:spLocks noChangeArrowheads="1"/>
              </p:cNvSpPr>
              <p:nvPr/>
            </p:nvSpPr>
            <p:spPr bwMode="auto">
              <a:xfrm>
                <a:off x="3648" y="720"/>
                <a:ext cx="62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7418" name="Picture 10" descr="08_Letters_01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127250"/>
              <a:ext cx="2286000" cy="2071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419" name="AutoShape 11"/>
            <p:cNvSpPr>
              <a:spLocks noChangeArrowheads="1"/>
            </p:cNvSpPr>
            <p:nvPr/>
          </p:nvSpPr>
          <p:spPr bwMode="auto">
            <a:xfrm>
              <a:off x="2895600" y="3581400"/>
              <a:ext cx="1371600" cy="838200"/>
            </a:xfrm>
            <a:prstGeom prst="rightArrow">
              <a:avLst>
                <a:gd name="adj1" fmla="val 50000"/>
                <a:gd name="adj2" fmla="val 40909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0" name="AutoShape 12"/>
            <p:cNvSpPr>
              <a:spLocks noChangeArrowheads="1"/>
            </p:cNvSpPr>
            <p:nvPr/>
          </p:nvSpPr>
          <p:spPr bwMode="auto">
            <a:xfrm rot="10800000">
              <a:off x="7467600" y="3581400"/>
              <a:ext cx="1219200" cy="838200"/>
            </a:xfrm>
            <a:prstGeom prst="rightArrow">
              <a:avLst>
                <a:gd name="adj1" fmla="val 50000"/>
                <a:gd name="adj2" fmla="val 36364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 rot="16200000">
              <a:off x="5667284" y="4919572"/>
              <a:ext cx="476430" cy="381000"/>
            </a:xfrm>
            <a:prstGeom prst="rightArrow">
              <a:avLst>
                <a:gd name="adj1" fmla="val 50000"/>
                <a:gd name="adj2" fmla="val 40000"/>
              </a:avLst>
            </a:prstGeom>
            <a:solidFill>
              <a:srgbClr val="FF0000">
                <a:alpha val="2470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2" name="AutoShape 14"/>
            <p:cNvSpPr>
              <a:spLocks noChangeArrowheads="1"/>
            </p:cNvSpPr>
            <p:nvPr/>
          </p:nvSpPr>
          <p:spPr bwMode="auto">
            <a:xfrm rot="5400000">
              <a:off x="5591084" y="2881403"/>
              <a:ext cx="476430" cy="381000"/>
            </a:xfrm>
            <a:prstGeom prst="rightArrow">
              <a:avLst>
                <a:gd name="adj1" fmla="val 50000"/>
                <a:gd name="adj2" fmla="val 30000"/>
              </a:avLst>
            </a:prstGeom>
            <a:solidFill>
              <a:srgbClr val="FF0000">
                <a:alpha val="2470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3" name="AutoShape 15"/>
            <p:cNvSpPr>
              <a:spLocks noChangeArrowheads="1"/>
            </p:cNvSpPr>
            <p:nvPr/>
          </p:nvSpPr>
          <p:spPr bwMode="auto">
            <a:xfrm rot="19477201">
              <a:off x="3750445" y="4633175"/>
              <a:ext cx="1220787" cy="500062"/>
            </a:xfrm>
            <a:prstGeom prst="rightArrow">
              <a:avLst>
                <a:gd name="adj1" fmla="val 50000"/>
                <a:gd name="adj2" fmla="val 61032"/>
              </a:avLst>
            </a:prstGeom>
            <a:solidFill>
              <a:srgbClr val="9BDE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4" name="AutoShape 16"/>
            <p:cNvSpPr>
              <a:spLocks noChangeArrowheads="1"/>
            </p:cNvSpPr>
            <p:nvPr/>
          </p:nvSpPr>
          <p:spPr bwMode="auto">
            <a:xfrm rot="3021232">
              <a:off x="3902869" y="2861469"/>
              <a:ext cx="1058863" cy="492125"/>
            </a:xfrm>
            <a:prstGeom prst="rightArrow">
              <a:avLst>
                <a:gd name="adj1" fmla="val 50000"/>
                <a:gd name="adj2" fmla="val 53790"/>
              </a:avLst>
            </a:prstGeom>
            <a:solidFill>
              <a:srgbClr val="9BDE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5" name="AutoShape 17"/>
            <p:cNvSpPr>
              <a:spLocks noChangeArrowheads="1"/>
            </p:cNvSpPr>
            <p:nvPr/>
          </p:nvSpPr>
          <p:spPr bwMode="auto">
            <a:xfrm rot="13023447">
              <a:off x="6704013" y="4648200"/>
              <a:ext cx="1220787" cy="533400"/>
            </a:xfrm>
            <a:prstGeom prst="rightArrow">
              <a:avLst>
                <a:gd name="adj1" fmla="val 50000"/>
                <a:gd name="adj2" fmla="val 57217"/>
              </a:avLst>
            </a:prstGeom>
            <a:solidFill>
              <a:srgbClr val="9BDE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6" name="AutoShape 18"/>
            <p:cNvSpPr>
              <a:spLocks noChangeArrowheads="1"/>
            </p:cNvSpPr>
            <p:nvPr/>
          </p:nvSpPr>
          <p:spPr bwMode="auto">
            <a:xfrm rot="8632125">
              <a:off x="6630560" y="2819580"/>
              <a:ext cx="1200469" cy="525464"/>
            </a:xfrm>
            <a:prstGeom prst="rightArrow">
              <a:avLst>
                <a:gd name="adj1" fmla="val 50000"/>
                <a:gd name="adj2" fmla="val 58082"/>
              </a:avLst>
            </a:prstGeom>
            <a:solidFill>
              <a:srgbClr val="9BDE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5454650" y="5375983"/>
              <a:ext cx="882519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 mA</a:t>
              </a:r>
            </a:p>
          </p:txBody>
        </p:sp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5410199" y="2387879"/>
              <a:ext cx="882519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54 mA</a:t>
              </a: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7696200" y="3810000"/>
              <a:ext cx="1008038" cy="3733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2965450" y="3810000"/>
              <a:ext cx="1008038" cy="3733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3048000" y="5334000"/>
              <a:ext cx="1008038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146 mA</a:t>
              </a:r>
            </a:p>
          </p:txBody>
        </p: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7367407" y="2266617"/>
              <a:ext cx="1008038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146 mA</a:t>
              </a:r>
            </a:p>
          </p:txBody>
        </p:sp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3352800" y="2224087"/>
              <a:ext cx="1008038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146 mA</a:t>
              </a:r>
            </a:p>
          </p:txBody>
        </p:sp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7239001" y="5410200"/>
              <a:ext cx="1008038" cy="373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146 mA</a:t>
              </a:r>
            </a:p>
          </p:txBody>
        </p:sp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 rot="19230872">
              <a:off x="55790" y="2890379"/>
              <a:ext cx="2777672" cy="407317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Localizer Information</a:t>
              </a:r>
            </a:p>
          </p:txBody>
        </p:sp>
        <p:sp>
          <p:nvSpPr>
            <p:cNvPr id="17437" name="Text Box 29"/>
            <p:cNvSpPr txBox="1">
              <a:spLocks noChangeArrowheads="1"/>
            </p:cNvSpPr>
            <p:nvPr/>
          </p:nvSpPr>
          <p:spPr bwMode="auto">
            <a:xfrm>
              <a:off x="7100795" y="6476557"/>
              <a:ext cx="229248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 err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Kalra</a:t>
              </a:r>
              <a:r>
                <a:rPr lang="en-US" sz="14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RSNA 2005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8599" y="5814529"/>
              <a:ext cx="6172200" cy="916462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Angular modulation may be based entirely on information from localizer radiograph or partly from actual scanning (online technique).  </a:t>
              </a:r>
            </a:p>
          </p:txBody>
        </p:sp>
      </p:grpSp>
      <p:sp>
        <p:nvSpPr>
          <p:cNvPr id="38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Angular AEC or x-y modulation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3DF741-D163-4CDD-89B9-8F81C600B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569" y="1037086"/>
            <a:ext cx="8712968" cy="5321943"/>
          </a:xfrm>
        </p:spPr>
        <p:txBody>
          <a:bodyPr/>
          <a:lstStyle/>
          <a:p>
            <a:r>
              <a:rPr lang="en-GB" dirty="0"/>
              <a:t>Angular AEC involves change in mA at different angular projections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Angular Modulation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Practice: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User specifies mA or effective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/pitch)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Scanner modulates current for each slice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Real-time (CARE Dose, Siemens; DOM, Philips)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Scout image (Smart mA, GE; Sure Exposure, Toshiba)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endParaRPr lang="en-US" sz="105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Limitation: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Appropriate mA or effective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is pre-requisite to dose optimization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410200" y="5562600"/>
            <a:ext cx="3352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eaLnBrk="0" hangingPunct="0">
              <a:spcBef>
                <a:spcPts val="600"/>
              </a:spcBef>
              <a:spcAft>
                <a:spcPts val="60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lvl="1" indent="-285750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folHlink"/>
              </a:buClr>
              <a:buSzPct val="110000"/>
              <a:buChar char="•"/>
              <a:defRPr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dirty="0" err="1"/>
              <a:t>Greess</a:t>
            </a:r>
            <a:r>
              <a:rPr lang="en-US" sz="1400" dirty="0"/>
              <a:t> et al. European Radiology 2004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447800"/>
            <a:ext cx="9144000" cy="495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Angular Modulation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16960" y="2008266"/>
            <a:ext cx="5307640" cy="3554334"/>
            <a:chOff x="679836" y="1714500"/>
            <a:chExt cx="5307640" cy="3554334"/>
          </a:xfrm>
        </p:grpSpPr>
        <p:sp>
          <p:nvSpPr>
            <p:cNvPr id="12293" name="Text Box 5"/>
            <p:cNvSpPr txBox="1">
              <a:spLocks noChangeArrowheads="1"/>
            </p:cNvSpPr>
            <p:nvPr/>
          </p:nvSpPr>
          <p:spPr bwMode="auto">
            <a:xfrm>
              <a:off x="679836" y="4930280"/>
              <a:ext cx="134524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CARE Dose 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47215" y="1714500"/>
              <a:ext cx="5240261" cy="3124200"/>
              <a:chOff x="0" y="1447800"/>
              <a:chExt cx="5240261" cy="3124200"/>
            </a:xfrm>
          </p:grpSpPr>
          <p:pic>
            <p:nvPicPr>
              <p:cNvPr id="1229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447800"/>
                <a:ext cx="5240261" cy="28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295" name="AutoShape 7"/>
              <p:cNvSpPr>
                <a:spLocks noChangeArrowheads="1"/>
              </p:cNvSpPr>
              <p:nvPr/>
            </p:nvSpPr>
            <p:spPr bwMode="auto">
              <a:xfrm>
                <a:off x="381000" y="1981200"/>
                <a:ext cx="381000" cy="2590800"/>
              </a:xfrm>
              <a:prstGeom prst="upArrow">
                <a:avLst>
                  <a:gd name="adj1" fmla="val 50000"/>
                  <a:gd name="adj2" fmla="val 215000"/>
                </a:avLst>
              </a:prstGeom>
              <a:solidFill>
                <a:srgbClr val="FF6600">
                  <a:alpha val="42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562600" y="1600200"/>
            <a:ext cx="2318324" cy="4648200"/>
            <a:chOff x="5791200" y="304800"/>
            <a:chExt cx="3276600" cy="6553200"/>
          </a:xfrm>
        </p:grpSpPr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1175" y="304800"/>
              <a:ext cx="2206625" cy="655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2294" name="Text Box 6"/>
            <p:cNvSpPr txBox="1">
              <a:spLocks noChangeArrowheads="1"/>
            </p:cNvSpPr>
            <p:nvPr/>
          </p:nvSpPr>
          <p:spPr bwMode="auto">
            <a:xfrm>
              <a:off x="5791200" y="5736117"/>
              <a:ext cx="973139" cy="4773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DOM</a:t>
              </a:r>
              <a:r>
                <a:rPr lang="en-US" sz="1600" dirty="0">
                  <a:solidFill>
                    <a:srgbClr val="FFFFFF"/>
                  </a:solidFill>
                </a:rPr>
                <a:t> </a:t>
              </a:r>
            </a:p>
          </p:txBody>
        </p:sp>
        <p:sp>
          <p:nvSpPr>
            <p:cNvPr id="12296" name="AutoShape 8"/>
            <p:cNvSpPr>
              <a:spLocks noChangeArrowheads="1"/>
            </p:cNvSpPr>
            <p:nvPr/>
          </p:nvSpPr>
          <p:spPr bwMode="auto">
            <a:xfrm>
              <a:off x="6324600" y="53340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14400" y="6062246"/>
            <a:ext cx="2024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447800"/>
            <a:ext cx="9144000" cy="475695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Angular AEC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4568" y="1532745"/>
            <a:ext cx="8790832" cy="4639455"/>
            <a:chOff x="124568" y="1828800"/>
            <a:chExt cx="8790832" cy="4639455"/>
          </a:xfrm>
        </p:grpSpPr>
        <p:pic>
          <p:nvPicPr>
            <p:cNvPr id="20482" name="Picture 2" descr="Yusef1"/>
            <p:cNvPicPr>
              <a:picLocks noChangeAspect="1" noChangeArrowheads="1"/>
            </p:cNvPicPr>
            <p:nvPr/>
          </p:nvPicPr>
          <p:blipFill rotWithShape="1">
            <a:blip r:embed="rId3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039496" y="2323714"/>
              <a:ext cx="3255748" cy="241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3" name="Text Box 3"/>
            <p:cNvSpPr txBox="1">
              <a:spLocks noChangeArrowheads="1"/>
            </p:cNvSpPr>
            <p:nvPr/>
          </p:nvSpPr>
          <p:spPr bwMode="auto">
            <a:xfrm>
              <a:off x="381000" y="4038600"/>
              <a:ext cx="41148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4724270" y="4916547"/>
              <a:ext cx="38862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Angular AEC = </a:t>
              </a:r>
              <a:r>
                <a:rPr 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charset="0"/>
                </a:rPr>
                <a:t> 159 </a:t>
              </a:r>
              <a:r>
                <a:rPr lang="en-US" sz="18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charset="0"/>
                </a:rPr>
                <a:t>mAs</a:t>
              </a:r>
              <a:endParaRPr lang="en-US" sz="18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2667000" y="5791200"/>
              <a:ext cx="38100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000" b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2971800" y="1828800"/>
              <a:ext cx="3276600" cy="400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22% Dose Reduction</a:t>
              </a: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381000" y="4953000"/>
              <a:ext cx="41148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charset="0"/>
                </a:rPr>
                <a:t>Fixed Current = 200 </a:t>
              </a:r>
              <a:r>
                <a:rPr lang="en-US" sz="18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charset="0"/>
                </a:rPr>
                <a:t>mAs</a:t>
              </a:r>
              <a:endParaRPr lang="en-US" sz="18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4648200" y="4516437"/>
              <a:ext cx="1836000" cy="400110"/>
            </a:xfrm>
            <a:prstGeom prst="rect">
              <a:avLst/>
            </a:prstGeom>
            <a:solidFill>
              <a:srgbClr val="000000">
                <a:alpha val="65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SD = 12.0</a:t>
              </a:r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>
              <a:off x="124568" y="5553855"/>
              <a:ext cx="8783501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1" algn="ctr">
                <a:spcBef>
                  <a:spcPct val="20000"/>
                </a:spcBef>
              </a:pPr>
              <a:r>
                <a:rPr lang="en-US" altLang="ko-KR" sz="18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10 - 60% dose reduction (mean reduction 22%) compared to   fixed mA without loss of image quality</a:t>
              </a:r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6890487" y="6191256"/>
              <a:ext cx="202491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Kalra</a:t>
              </a:r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et al. Radiology 2004</a:t>
              </a:r>
            </a:p>
          </p:txBody>
        </p:sp>
        <p:pic>
          <p:nvPicPr>
            <p:cNvPr id="13" name="Picture 2" descr="Yusef1"/>
            <p:cNvPicPr>
              <a:picLocks noChangeAspect="1" noChangeArrowheads="1"/>
            </p:cNvPicPr>
            <p:nvPr/>
          </p:nvPicPr>
          <p:blipFill rotWithShape="1">
            <a:blip r:embed="rId4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62000" y="2323714"/>
              <a:ext cx="3152800" cy="241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89" name="Text Box 9"/>
            <p:cNvSpPr txBox="1">
              <a:spLocks noChangeArrowheads="1"/>
            </p:cNvSpPr>
            <p:nvPr/>
          </p:nvSpPr>
          <p:spPr bwMode="auto">
            <a:xfrm>
              <a:off x="509599" y="4516437"/>
              <a:ext cx="1836000" cy="400110"/>
            </a:xfrm>
            <a:prstGeom prst="rect">
              <a:avLst/>
            </a:prstGeom>
            <a:solidFill>
              <a:srgbClr val="000000">
                <a:alpha val="65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SD = 12.3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Longitudinal modulation (z-AEC)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15516" y="1075367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User specifies image quality parameter based on required image quality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Different CT vendors use different nomenclature for image quality parameters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Information from localizer radiograph (1 or both) used to adapt mA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Limitations: Users decide desired noise or image quality for different clinical indications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781800" y="6019800"/>
            <a:ext cx="23342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-14282" y="1054153"/>
            <a:ext cx="9143999" cy="548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056" y="1054153"/>
            <a:ext cx="8382144" cy="5422847"/>
            <a:chOff x="322162" y="838200"/>
            <a:chExt cx="9326613" cy="6033872"/>
          </a:xfrm>
        </p:grpSpPr>
        <p:graphicFrame>
          <p:nvGraphicFramePr>
            <p:cNvPr id="23584" name="Object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3924902"/>
                </p:ext>
              </p:extLst>
            </p:nvPr>
          </p:nvGraphicFramePr>
          <p:xfrm>
            <a:off x="2971800" y="5257800"/>
            <a:ext cx="3324225" cy="160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91" name="Bitmap Image" r:id="rId4" imgW="4514286" imgH="2514286" progId="Paint.Picture">
                    <p:embed/>
                  </p:oleObj>
                </mc:Choice>
                <mc:Fallback>
                  <p:oleObj name="Bitmap Image" r:id="rId4" imgW="4514286" imgH="2514286" progId="Paint.Picture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800" y="5257800"/>
                          <a:ext cx="3324225" cy="16002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57" name="Rectangle 5"/>
            <p:cNvSpPr>
              <a:spLocks noChangeArrowheads="1"/>
            </p:cNvSpPr>
            <p:nvPr/>
          </p:nvSpPr>
          <p:spPr bwMode="auto">
            <a:xfrm>
              <a:off x="5181600" y="3200400"/>
              <a:ext cx="3352800" cy="2057400"/>
            </a:xfrm>
            <a:prstGeom prst="rect">
              <a:avLst/>
            </a:prstGeom>
            <a:solidFill>
              <a:srgbClr val="FDFEC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 rot="16192678">
              <a:off x="7239000" y="4419600"/>
              <a:ext cx="31242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 per section position  </a:t>
              </a:r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838200" y="3124200"/>
              <a:ext cx="3352800" cy="2133600"/>
            </a:xfrm>
            <a:prstGeom prst="rect">
              <a:avLst/>
            </a:prstGeom>
            <a:solidFill>
              <a:srgbClr val="FDFECA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 rot="16200000">
              <a:off x="-1409700" y="4381500"/>
              <a:ext cx="41148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Attenuation per section position </a:t>
              </a:r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auto">
            <a:xfrm>
              <a:off x="838200" y="3695700"/>
              <a:ext cx="3276600" cy="647700"/>
            </a:xfrm>
            <a:custGeom>
              <a:avLst/>
              <a:gdLst>
                <a:gd name="T0" fmla="*/ 0 w 2064"/>
                <a:gd name="T1" fmla="*/ 344 h 408"/>
                <a:gd name="T2" fmla="*/ 96 w 2064"/>
                <a:gd name="T3" fmla="*/ 296 h 408"/>
                <a:gd name="T4" fmla="*/ 144 w 2064"/>
                <a:gd name="T5" fmla="*/ 248 h 408"/>
                <a:gd name="T6" fmla="*/ 192 w 2064"/>
                <a:gd name="T7" fmla="*/ 200 h 408"/>
                <a:gd name="T8" fmla="*/ 240 w 2064"/>
                <a:gd name="T9" fmla="*/ 200 h 408"/>
                <a:gd name="T10" fmla="*/ 336 w 2064"/>
                <a:gd name="T11" fmla="*/ 248 h 408"/>
                <a:gd name="T12" fmla="*/ 432 w 2064"/>
                <a:gd name="T13" fmla="*/ 200 h 408"/>
                <a:gd name="T14" fmla="*/ 480 w 2064"/>
                <a:gd name="T15" fmla="*/ 200 h 408"/>
                <a:gd name="T16" fmla="*/ 576 w 2064"/>
                <a:gd name="T17" fmla="*/ 200 h 408"/>
                <a:gd name="T18" fmla="*/ 720 w 2064"/>
                <a:gd name="T19" fmla="*/ 248 h 408"/>
                <a:gd name="T20" fmla="*/ 768 w 2064"/>
                <a:gd name="T21" fmla="*/ 200 h 408"/>
                <a:gd name="T22" fmla="*/ 816 w 2064"/>
                <a:gd name="T23" fmla="*/ 248 h 408"/>
                <a:gd name="T24" fmla="*/ 864 w 2064"/>
                <a:gd name="T25" fmla="*/ 200 h 408"/>
                <a:gd name="T26" fmla="*/ 960 w 2064"/>
                <a:gd name="T27" fmla="*/ 392 h 408"/>
                <a:gd name="T28" fmla="*/ 1008 w 2064"/>
                <a:gd name="T29" fmla="*/ 296 h 408"/>
                <a:gd name="T30" fmla="*/ 1008 w 2064"/>
                <a:gd name="T31" fmla="*/ 200 h 408"/>
                <a:gd name="T32" fmla="*/ 1152 w 2064"/>
                <a:gd name="T33" fmla="*/ 200 h 408"/>
                <a:gd name="T34" fmla="*/ 1152 w 2064"/>
                <a:gd name="T35" fmla="*/ 248 h 408"/>
                <a:gd name="T36" fmla="*/ 1248 w 2064"/>
                <a:gd name="T37" fmla="*/ 248 h 408"/>
                <a:gd name="T38" fmla="*/ 1296 w 2064"/>
                <a:gd name="T39" fmla="*/ 200 h 408"/>
                <a:gd name="T40" fmla="*/ 1392 w 2064"/>
                <a:gd name="T41" fmla="*/ 200 h 408"/>
                <a:gd name="T42" fmla="*/ 1488 w 2064"/>
                <a:gd name="T43" fmla="*/ 104 h 408"/>
                <a:gd name="T44" fmla="*/ 1584 w 2064"/>
                <a:gd name="T45" fmla="*/ 104 h 408"/>
                <a:gd name="T46" fmla="*/ 1680 w 2064"/>
                <a:gd name="T47" fmla="*/ 56 h 408"/>
                <a:gd name="T48" fmla="*/ 1776 w 2064"/>
                <a:gd name="T49" fmla="*/ 8 h 408"/>
                <a:gd name="T50" fmla="*/ 1872 w 2064"/>
                <a:gd name="T51" fmla="*/ 8 h 408"/>
                <a:gd name="T52" fmla="*/ 1920 w 2064"/>
                <a:gd name="T53" fmla="*/ 56 h 408"/>
                <a:gd name="T54" fmla="*/ 2016 w 2064"/>
                <a:gd name="T55" fmla="*/ 104 h 408"/>
                <a:gd name="T56" fmla="*/ 2064 w 2064"/>
                <a:gd name="T57" fmla="*/ 104 h 408"/>
                <a:gd name="T58" fmla="*/ 2016 w 2064"/>
                <a:gd name="T59" fmla="*/ 104 h 408"/>
                <a:gd name="T60" fmla="*/ 1968 w 2064"/>
                <a:gd name="T61" fmla="*/ 1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64" h="408">
                  <a:moveTo>
                    <a:pt x="0" y="344"/>
                  </a:moveTo>
                  <a:cubicBezTo>
                    <a:pt x="36" y="328"/>
                    <a:pt x="72" y="312"/>
                    <a:pt x="96" y="296"/>
                  </a:cubicBezTo>
                  <a:cubicBezTo>
                    <a:pt x="120" y="280"/>
                    <a:pt x="128" y="264"/>
                    <a:pt x="144" y="248"/>
                  </a:cubicBezTo>
                  <a:cubicBezTo>
                    <a:pt x="160" y="232"/>
                    <a:pt x="176" y="208"/>
                    <a:pt x="192" y="200"/>
                  </a:cubicBezTo>
                  <a:cubicBezTo>
                    <a:pt x="208" y="192"/>
                    <a:pt x="216" y="192"/>
                    <a:pt x="240" y="200"/>
                  </a:cubicBezTo>
                  <a:cubicBezTo>
                    <a:pt x="264" y="208"/>
                    <a:pt x="304" y="248"/>
                    <a:pt x="336" y="248"/>
                  </a:cubicBezTo>
                  <a:cubicBezTo>
                    <a:pt x="368" y="248"/>
                    <a:pt x="408" y="208"/>
                    <a:pt x="432" y="200"/>
                  </a:cubicBezTo>
                  <a:cubicBezTo>
                    <a:pt x="456" y="192"/>
                    <a:pt x="456" y="200"/>
                    <a:pt x="480" y="200"/>
                  </a:cubicBezTo>
                  <a:cubicBezTo>
                    <a:pt x="504" y="200"/>
                    <a:pt x="536" y="192"/>
                    <a:pt x="576" y="200"/>
                  </a:cubicBezTo>
                  <a:cubicBezTo>
                    <a:pt x="616" y="208"/>
                    <a:pt x="688" y="248"/>
                    <a:pt x="720" y="248"/>
                  </a:cubicBezTo>
                  <a:cubicBezTo>
                    <a:pt x="752" y="248"/>
                    <a:pt x="752" y="200"/>
                    <a:pt x="768" y="200"/>
                  </a:cubicBezTo>
                  <a:cubicBezTo>
                    <a:pt x="784" y="200"/>
                    <a:pt x="800" y="248"/>
                    <a:pt x="816" y="248"/>
                  </a:cubicBezTo>
                  <a:cubicBezTo>
                    <a:pt x="832" y="248"/>
                    <a:pt x="840" y="176"/>
                    <a:pt x="864" y="200"/>
                  </a:cubicBezTo>
                  <a:cubicBezTo>
                    <a:pt x="888" y="224"/>
                    <a:pt x="936" y="376"/>
                    <a:pt x="960" y="392"/>
                  </a:cubicBezTo>
                  <a:cubicBezTo>
                    <a:pt x="984" y="408"/>
                    <a:pt x="1000" y="328"/>
                    <a:pt x="1008" y="296"/>
                  </a:cubicBezTo>
                  <a:cubicBezTo>
                    <a:pt x="1016" y="264"/>
                    <a:pt x="984" y="216"/>
                    <a:pt x="1008" y="200"/>
                  </a:cubicBezTo>
                  <a:cubicBezTo>
                    <a:pt x="1032" y="184"/>
                    <a:pt x="1128" y="192"/>
                    <a:pt x="1152" y="200"/>
                  </a:cubicBezTo>
                  <a:cubicBezTo>
                    <a:pt x="1176" y="208"/>
                    <a:pt x="1136" y="240"/>
                    <a:pt x="1152" y="248"/>
                  </a:cubicBezTo>
                  <a:cubicBezTo>
                    <a:pt x="1168" y="256"/>
                    <a:pt x="1224" y="256"/>
                    <a:pt x="1248" y="248"/>
                  </a:cubicBezTo>
                  <a:cubicBezTo>
                    <a:pt x="1272" y="240"/>
                    <a:pt x="1272" y="208"/>
                    <a:pt x="1296" y="200"/>
                  </a:cubicBezTo>
                  <a:cubicBezTo>
                    <a:pt x="1320" y="192"/>
                    <a:pt x="1360" y="216"/>
                    <a:pt x="1392" y="200"/>
                  </a:cubicBezTo>
                  <a:cubicBezTo>
                    <a:pt x="1424" y="184"/>
                    <a:pt x="1456" y="120"/>
                    <a:pt x="1488" y="104"/>
                  </a:cubicBezTo>
                  <a:cubicBezTo>
                    <a:pt x="1520" y="88"/>
                    <a:pt x="1552" y="112"/>
                    <a:pt x="1584" y="104"/>
                  </a:cubicBezTo>
                  <a:cubicBezTo>
                    <a:pt x="1616" y="96"/>
                    <a:pt x="1648" y="72"/>
                    <a:pt x="1680" y="56"/>
                  </a:cubicBezTo>
                  <a:cubicBezTo>
                    <a:pt x="1712" y="40"/>
                    <a:pt x="1744" y="16"/>
                    <a:pt x="1776" y="8"/>
                  </a:cubicBezTo>
                  <a:cubicBezTo>
                    <a:pt x="1808" y="0"/>
                    <a:pt x="1848" y="0"/>
                    <a:pt x="1872" y="8"/>
                  </a:cubicBezTo>
                  <a:cubicBezTo>
                    <a:pt x="1896" y="16"/>
                    <a:pt x="1896" y="40"/>
                    <a:pt x="1920" y="56"/>
                  </a:cubicBezTo>
                  <a:cubicBezTo>
                    <a:pt x="1944" y="72"/>
                    <a:pt x="1992" y="96"/>
                    <a:pt x="2016" y="104"/>
                  </a:cubicBezTo>
                  <a:cubicBezTo>
                    <a:pt x="2040" y="112"/>
                    <a:pt x="2064" y="104"/>
                    <a:pt x="2064" y="104"/>
                  </a:cubicBezTo>
                  <a:cubicBezTo>
                    <a:pt x="2064" y="104"/>
                    <a:pt x="2032" y="104"/>
                    <a:pt x="2016" y="104"/>
                  </a:cubicBezTo>
                  <a:cubicBezTo>
                    <a:pt x="2000" y="104"/>
                    <a:pt x="1984" y="104"/>
                    <a:pt x="1968" y="104"/>
                  </a:cubicBezTo>
                </a:path>
              </a:pathLst>
            </a:cu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auto">
            <a:xfrm>
              <a:off x="5181600" y="3733800"/>
              <a:ext cx="3276600" cy="647700"/>
            </a:xfrm>
            <a:custGeom>
              <a:avLst/>
              <a:gdLst>
                <a:gd name="T0" fmla="*/ 0 w 2064"/>
                <a:gd name="T1" fmla="*/ 344 h 408"/>
                <a:gd name="T2" fmla="*/ 96 w 2064"/>
                <a:gd name="T3" fmla="*/ 296 h 408"/>
                <a:gd name="T4" fmla="*/ 144 w 2064"/>
                <a:gd name="T5" fmla="*/ 248 h 408"/>
                <a:gd name="T6" fmla="*/ 192 w 2064"/>
                <a:gd name="T7" fmla="*/ 200 h 408"/>
                <a:gd name="T8" fmla="*/ 240 w 2064"/>
                <a:gd name="T9" fmla="*/ 200 h 408"/>
                <a:gd name="T10" fmla="*/ 336 w 2064"/>
                <a:gd name="T11" fmla="*/ 248 h 408"/>
                <a:gd name="T12" fmla="*/ 432 w 2064"/>
                <a:gd name="T13" fmla="*/ 200 h 408"/>
                <a:gd name="T14" fmla="*/ 480 w 2064"/>
                <a:gd name="T15" fmla="*/ 200 h 408"/>
                <a:gd name="T16" fmla="*/ 576 w 2064"/>
                <a:gd name="T17" fmla="*/ 200 h 408"/>
                <a:gd name="T18" fmla="*/ 720 w 2064"/>
                <a:gd name="T19" fmla="*/ 248 h 408"/>
                <a:gd name="T20" fmla="*/ 768 w 2064"/>
                <a:gd name="T21" fmla="*/ 200 h 408"/>
                <a:gd name="T22" fmla="*/ 816 w 2064"/>
                <a:gd name="T23" fmla="*/ 248 h 408"/>
                <a:gd name="T24" fmla="*/ 864 w 2064"/>
                <a:gd name="T25" fmla="*/ 200 h 408"/>
                <a:gd name="T26" fmla="*/ 960 w 2064"/>
                <a:gd name="T27" fmla="*/ 392 h 408"/>
                <a:gd name="T28" fmla="*/ 1008 w 2064"/>
                <a:gd name="T29" fmla="*/ 296 h 408"/>
                <a:gd name="T30" fmla="*/ 1008 w 2064"/>
                <a:gd name="T31" fmla="*/ 200 h 408"/>
                <a:gd name="T32" fmla="*/ 1152 w 2064"/>
                <a:gd name="T33" fmla="*/ 200 h 408"/>
                <a:gd name="T34" fmla="*/ 1152 w 2064"/>
                <a:gd name="T35" fmla="*/ 248 h 408"/>
                <a:gd name="T36" fmla="*/ 1248 w 2064"/>
                <a:gd name="T37" fmla="*/ 248 h 408"/>
                <a:gd name="T38" fmla="*/ 1296 w 2064"/>
                <a:gd name="T39" fmla="*/ 200 h 408"/>
                <a:gd name="T40" fmla="*/ 1392 w 2064"/>
                <a:gd name="T41" fmla="*/ 200 h 408"/>
                <a:gd name="T42" fmla="*/ 1488 w 2064"/>
                <a:gd name="T43" fmla="*/ 104 h 408"/>
                <a:gd name="T44" fmla="*/ 1584 w 2064"/>
                <a:gd name="T45" fmla="*/ 104 h 408"/>
                <a:gd name="T46" fmla="*/ 1680 w 2064"/>
                <a:gd name="T47" fmla="*/ 56 h 408"/>
                <a:gd name="T48" fmla="*/ 1776 w 2064"/>
                <a:gd name="T49" fmla="*/ 8 h 408"/>
                <a:gd name="T50" fmla="*/ 1872 w 2064"/>
                <a:gd name="T51" fmla="*/ 8 h 408"/>
                <a:gd name="T52" fmla="*/ 1920 w 2064"/>
                <a:gd name="T53" fmla="*/ 56 h 408"/>
                <a:gd name="T54" fmla="*/ 2016 w 2064"/>
                <a:gd name="T55" fmla="*/ 104 h 408"/>
                <a:gd name="T56" fmla="*/ 2064 w 2064"/>
                <a:gd name="T57" fmla="*/ 104 h 408"/>
                <a:gd name="T58" fmla="*/ 2016 w 2064"/>
                <a:gd name="T59" fmla="*/ 104 h 408"/>
                <a:gd name="T60" fmla="*/ 1968 w 2064"/>
                <a:gd name="T61" fmla="*/ 1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64" h="408">
                  <a:moveTo>
                    <a:pt x="0" y="344"/>
                  </a:moveTo>
                  <a:cubicBezTo>
                    <a:pt x="36" y="328"/>
                    <a:pt x="72" y="312"/>
                    <a:pt x="96" y="296"/>
                  </a:cubicBezTo>
                  <a:cubicBezTo>
                    <a:pt x="120" y="280"/>
                    <a:pt x="128" y="264"/>
                    <a:pt x="144" y="248"/>
                  </a:cubicBezTo>
                  <a:cubicBezTo>
                    <a:pt x="160" y="232"/>
                    <a:pt x="176" y="208"/>
                    <a:pt x="192" y="200"/>
                  </a:cubicBezTo>
                  <a:cubicBezTo>
                    <a:pt x="208" y="192"/>
                    <a:pt x="216" y="192"/>
                    <a:pt x="240" y="200"/>
                  </a:cubicBezTo>
                  <a:cubicBezTo>
                    <a:pt x="264" y="208"/>
                    <a:pt x="304" y="248"/>
                    <a:pt x="336" y="248"/>
                  </a:cubicBezTo>
                  <a:cubicBezTo>
                    <a:pt x="368" y="248"/>
                    <a:pt x="408" y="208"/>
                    <a:pt x="432" y="200"/>
                  </a:cubicBezTo>
                  <a:cubicBezTo>
                    <a:pt x="456" y="192"/>
                    <a:pt x="456" y="200"/>
                    <a:pt x="480" y="200"/>
                  </a:cubicBezTo>
                  <a:cubicBezTo>
                    <a:pt x="504" y="200"/>
                    <a:pt x="536" y="192"/>
                    <a:pt x="576" y="200"/>
                  </a:cubicBezTo>
                  <a:cubicBezTo>
                    <a:pt x="616" y="208"/>
                    <a:pt x="688" y="248"/>
                    <a:pt x="720" y="248"/>
                  </a:cubicBezTo>
                  <a:cubicBezTo>
                    <a:pt x="752" y="248"/>
                    <a:pt x="752" y="200"/>
                    <a:pt x="768" y="200"/>
                  </a:cubicBezTo>
                  <a:cubicBezTo>
                    <a:pt x="784" y="200"/>
                    <a:pt x="800" y="248"/>
                    <a:pt x="816" y="248"/>
                  </a:cubicBezTo>
                  <a:cubicBezTo>
                    <a:pt x="832" y="248"/>
                    <a:pt x="840" y="176"/>
                    <a:pt x="864" y="200"/>
                  </a:cubicBezTo>
                  <a:cubicBezTo>
                    <a:pt x="888" y="224"/>
                    <a:pt x="936" y="376"/>
                    <a:pt x="960" y="392"/>
                  </a:cubicBezTo>
                  <a:cubicBezTo>
                    <a:pt x="984" y="408"/>
                    <a:pt x="1000" y="328"/>
                    <a:pt x="1008" y="296"/>
                  </a:cubicBezTo>
                  <a:cubicBezTo>
                    <a:pt x="1016" y="264"/>
                    <a:pt x="984" y="216"/>
                    <a:pt x="1008" y="200"/>
                  </a:cubicBezTo>
                  <a:cubicBezTo>
                    <a:pt x="1032" y="184"/>
                    <a:pt x="1128" y="192"/>
                    <a:pt x="1152" y="200"/>
                  </a:cubicBezTo>
                  <a:cubicBezTo>
                    <a:pt x="1176" y="208"/>
                    <a:pt x="1136" y="240"/>
                    <a:pt x="1152" y="248"/>
                  </a:cubicBezTo>
                  <a:cubicBezTo>
                    <a:pt x="1168" y="256"/>
                    <a:pt x="1224" y="256"/>
                    <a:pt x="1248" y="248"/>
                  </a:cubicBezTo>
                  <a:cubicBezTo>
                    <a:pt x="1272" y="240"/>
                    <a:pt x="1272" y="208"/>
                    <a:pt x="1296" y="200"/>
                  </a:cubicBezTo>
                  <a:cubicBezTo>
                    <a:pt x="1320" y="192"/>
                    <a:pt x="1360" y="216"/>
                    <a:pt x="1392" y="200"/>
                  </a:cubicBezTo>
                  <a:cubicBezTo>
                    <a:pt x="1424" y="184"/>
                    <a:pt x="1456" y="120"/>
                    <a:pt x="1488" y="104"/>
                  </a:cubicBezTo>
                  <a:cubicBezTo>
                    <a:pt x="1520" y="88"/>
                    <a:pt x="1552" y="112"/>
                    <a:pt x="1584" y="104"/>
                  </a:cubicBezTo>
                  <a:cubicBezTo>
                    <a:pt x="1616" y="96"/>
                    <a:pt x="1648" y="72"/>
                    <a:pt x="1680" y="56"/>
                  </a:cubicBezTo>
                  <a:cubicBezTo>
                    <a:pt x="1712" y="40"/>
                    <a:pt x="1744" y="16"/>
                    <a:pt x="1776" y="8"/>
                  </a:cubicBezTo>
                  <a:cubicBezTo>
                    <a:pt x="1808" y="0"/>
                    <a:pt x="1848" y="0"/>
                    <a:pt x="1872" y="8"/>
                  </a:cubicBezTo>
                  <a:cubicBezTo>
                    <a:pt x="1896" y="16"/>
                    <a:pt x="1896" y="40"/>
                    <a:pt x="1920" y="56"/>
                  </a:cubicBezTo>
                  <a:cubicBezTo>
                    <a:pt x="1944" y="72"/>
                    <a:pt x="1992" y="96"/>
                    <a:pt x="2016" y="104"/>
                  </a:cubicBezTo>
                  <a:cubicBezTo>
                    <a:pt x="2040" y="112"/>
                    <a:pt x="2064" y="104"/>
                    <a:pt x="2064" y="104"/>
                  </a:cubicBezTo>
                  <a:cubicBezTo>
                    <a:pt x="2064" y="104"/>
                    <a:pt x="2032" y="104"/>
                    <a:pt x="2016" y="104"/>
                  </a:cubicBezTo>
                  <a:cubicBezTo>
                    <a:pt x="2000" y="104"/>
                    <a:pt x="1984" y="104"/>
                    <a:pt x="1968" y="104"/>
                  </a:cubicBezTo>
                </a:path>
              </a:pathLst>
            </a:custGeom>
            <a:noFill/>
            <a:ln w="41275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5181600" y="3886200"/>
              <a:ext cx="32004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pic>
          <p:nvPicPr>
            <p:cNvPr id="23565" name="Picture 13" descr="Image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371600"/>
              <a:ext cx="2225675" cy="1468438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 flipV="1">
              <a:off x="4267200" y="2133600"/>
              <a:ext cx="0" cy="4724400"/>
            </a:xfrm>
            <a:prstGeom prst="line">
              <a:avLst/>
            </a:prstGeom>
            <a:ln>
              <a:solidFill>
                <a:srgbClr val="9BDEFF"/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5105400" y="2133600"/>
              <a:ext cx="0" cy="4724400"/>
            </a:xfrm>
            <a:prstGeom prst="line">
              <a:avLst/>
            </a:prstGeom>
            <a:ln>
              <a:solidFill>
                <a:srgbClr val="9BDEFF"/>
              </a:solidFill>
              <a:headEnd/>
              <a:tailEnd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69" name="Line 17"/>
            <p:cNvSpPr>
              <a:spLocks noChangeShapeType="1"/>
            </p:cNvSpPr>
            <p:nvPr/>
          </p:nvSpPr>
          <p:spPr bwMode="auto">
            <a:xfrm>
              <a:off x="5105400" y="2133599"/>
              <a:ext cx="457201" cy="1"/>
            </a:xfrm>
            <a:prstGeom prst="line">
              <a:avLst/>
            </a:prstGeom>
            <a:ln>
              <a:solidFill>
                <a:srgbClr val="9BDEFF"/>
              </a:solidFill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70" name="Rectangle 18"/>
            <p:cNvSpPr>
              <a:spLocks noChangeArrowheads="1"/>
            </p:cNvSpPr>
            <p:nvPr/>
          </p:nvSpPr>
          <p:spPr bwMode="auto">
            <a:xfrm rot="16200000">
              <a:off x="768350" y="1746247"/>
              <a:ext cx="1435101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162 mA</a:t>
              </a:r>
            </a:p>
          </p:txBody>
        </p:sp>
        <p:sp>
          <p:nvSpPr>
            <p:cNvPr id="23571" name="Rectangle 19"/>
            <p:cNvSpPr>
              <a:spLocks noChangeArrowheads="1"/>
            </p:cNvSpPr>
            <p:nvPr/>
          </p:nvSpPr>
          <p:spPr bwMode="auto">
            <a:xfrm>
              <a:off x="2209800" y="838200"/>
              <a:ext cx="12192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162 mA</a:t>
              </a:r>
            </a:p>
          </p:txBody>
        </p: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 rot="5400000">
              <a:off x="3467100" y="1257300"/>
              <a:ext cx="12192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162 mA</a:t>
              </a:r>
            </a:p>
          </p:txBody>
        </p:sp>
        <p:sp>
          <p:nvSpPr>
            <p:cNvPr id="23573" name="Rectangle 21"/>
            <p:cNvSpPr>
              <a:spLocks noChangeArrowheads="1"/>
            </p:cNvSpPr>
            <p:nvPr/>
          </p:nvSpPr>
          <p:spPr bwMode="auto">
            <a:xfrm>
              <a:off x="1676399" y="2667000"/>
              <a:ext cx="22860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162 mA</a:t>
              </a:r>
            </a:p>
          </p:txBody>
        </p:sp>
        <p:sp>
          <p:nvSpPr>
            <p:cNvPr id="23574" name="Rectangle 22"/>
            <p:cNvSpPr>
              <a:spLocks noChangeArrowheads="1"/>
            </p:cNvSpPr>
            <p:nvPr/>
          </p:nvSpPr>
          <p:spPr bwMode="auto">
            <a:xfrm rot="16200000">
              <a:off x="4533900" y="1485900"/>
              <a:ext cx="12192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208 mA</a:t>
              </a:r>
            </a:p>
          </p:txBody>
        </p:sp>
        <p:sp>
          <p:nvSpPr>
            <p:cNvPr id="23575" name="Rectangle 23"/>
            <p:cNvSpPr>
              <a:spLocks noChangeArrowheads="1"/>
            </p:cNvSpPr>
            <p:nvPr/>
          </p:nvSpPr>
          <p:spPr bwMode="auto">
            <a:xfrm>
              <a:off x="5791200" y="912373"/>
              <a:ext cx="1219199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208 mA</a:t>
              </a:r>
            </a:p>
          </p:txBody>
        </p:sp>
        <p:sp>
          <p:nvSpPr>
            <p:cNvPr id="23576" name="Rectangle 24"/>
            <p:cNvSpPr>
              <a:spLocks noChangeArrowheads="1"/>
            </p:cNvSpPr>
            <p:nvPr/>
          </p:nvSpPr>
          <p:spPr bwMode="auto">
            <a:xfrm rot="5400000">
              <a:off x="6923880" y="1839119"/>
              <a:ext cx="1468438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208 mA</a:t>
              </a:r>
            </a:p>
          </p:txBody>
        </p:sp>
        <p:sp>
          <p:nvSpPr>
            <p:cNvPr id="23577" name="Rectangle 25"/>
            <p:cNvSpPr>
              <a:spLocks noChangeArrowheads="1"/>
            </p:cNvSpPr>
            <p:nvPr/>
          </p:nvSpPr>
          <p:spPr bwMode="auto">
            <a:xfrm>
              <a:off x="5257799" y="2743200"/>
              <a:ext cx="2225675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208 mA</a:t>
              </a:r>
            </a:p>
          </p:txBody>
        </p:sp>
        <p:sp>
          <p:nvSpPr>
            <p:cNvPr id="23578" name="Rectangle 26"/>
            <p:cNvSpPr>
              <a:spLocks noChangeArrowheads="1"/>
            </p:cNvSpPr>
            <p:nvPr/>
          </p:nvSpPr>
          <p:spPr bwMode="auto">
            <a:xfrm>
              <a:off x="6858000" y="5181600"/>
              <a:ext cx="1981200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endParaRPr lang="en-US" sz="160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>
              <a:off x="6943860" y="4648200"/>
              <a:ext cx="381000" cy="0"/>
            </a:xfrm>
            <a:prstGeom prst="line">
              <a:avLst/>
            </a:prstGeom>
            <a:noFill/>
            <a:ln w="4127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>
              <a:off x="6934200" y="4953000"/>
              <a:ext cx="381000" cy="0"/>
            </a:xfrm>
            <a:prstGeom prst="line">
              <a:avLst/>
            </a:prstGeom>
            <a:noFill/>
            <a:ln w="41275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81" name="Rectangle 29"/>
            <p:cNvSpPr>
              <a:spLocks noChangeArrowheads="1"/>
            </p:cNvSpPr>
            <p:nvPr/>
          </p:nvSpPr>
          <p:spPr bwMode="auto">
            <a:xfrm>
              <a:off x="6858000" y="4381500"/>
              <a:ext cx="16002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150000"/>
                </a:lnSpc>
                <a:spcBef>
                  <a:spcPct val="50000"/>
                </a:spcBef>
              </a:pPr>
              <a:r>
                <a:rPr lang="en-US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Fixed mA </a:t>
              </a:r>
              <a:br>
                <a:rPr lang="en-US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</a:br>
              <a:r>
                <a:rPr lang="en-US" sz="12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Z-axis AEC</a:t>
              </a:r>
            </a:p>
          </p:txBody>
        </p:sp>
        <p:pic>
          <p:nvPicPr>
            <p:cNvPr id="23585" name="Picture 3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34"/>
            <a:stretch>
              <a:fillRect/>
            </a:stretch>
          </p:blipFill>
          <p:spPr bwMode="auto">
            <a:xfrm>
              <a:off x="1676400" y="1295400"/>
              <a:ext cx="2286000" cy="1435100"/>
            </a:xfrm>
            <a:prstGeom prst="rect">
              <a:avLst/>
            </a:prstGeom>
            <a:noFill/>
            <a:ln w="9525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322162" y="6461125"/>
              <a:ext cx="3815527" cy="41094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Chest – lower x-ray attenuation </a:t>
              </a:r>
            </a:p>
          </p:txBody>
        </p:sp>
        <p:sp>
          <p:nvSpPr>
            <p:cNvPr id="23587" name="Text Box 35"/>
            <p:cNvSpPr txBox="1">
              <a:spLocks noChangeArrowheads="1"/>
            </p:cNvSpPr>
            <p:nvPr/>
          </p:nvSpPr>
          <p:spPr bwMode="auto">
            <a:xfrm>
              <a:off x="5205413" y="6461125"/>
              <a:ext cx="4443362" cy="41094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Abdomen – greater x-ray attenuation </a:t>
              </a:r>
            </a:p>
          </p:txBody>
        </p:sp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 flipH="1" flipV="1">
              <a:off x="3886200" y="2133599"/>
              <a:ext cx="381000" cy="1"/>
            </a:xfrm>
            <a:prstGeom prst="line">
              <a:avLst/>
            </a:prstGeom>
            <a:ln>
              <a:solidFill>
                <a:srgbClr val="9BDEFF"/>
              </a:solidFill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53293" y="3124200"/>
              <a:ext cx="5861344" cy="376701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z-AEC involves change in mA at different slice positions</a:t>
              </a:r>
            </a:p>
          </p:txBody>
        </p:sp>
        <p:sp>
          <p:nvSpPr>
            <p:cNvPr id="23555" name="Line 3"/>
            <p:cNvSpPr>
              <a:spLocks noChangeShapeType="1"/>
            </p:cNvSpPr>
            <p:nvPr/>
          </p:nvSpPr>
          <p:spPr bwMode="auto">
            <a:xfrm>
              <a:off x="3679065" y="6024213"/>
              <a:ext cx="2209800" cy="0"/>
            </a:xfrm>
            <a:prstGeom prst="line">
              <a:avLst/>
            </a:prstGeom>
            <a:noFill/>
            <a:ln w="57150">
              <a:solidFill>
                <a:srgbClr val="FF99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auto">
            <a:xfrm>
              <a:off x="5943600" y="5791200"/>
              <a:ext cx="1066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8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z-axis</a:t>
              </a:r>
            </a:p>
          </p:txBody>
        </p:sp>
      </p:grpSp>
      <p:sp>
        <p:nvSpPr>
          <p:cNvPr id="36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Longitudinal modulation (z-AEC)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1740"/>
              </p:ext>
            </p:extLst>
          </p:nvPr>
        </p:nvGraphicFramePr>
        <p:xfrm>
          <a:off x="228601" y="1135665"/>
          <a:ext cx="8610599" cy="458666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46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6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6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3918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Parameter</a:t>
                      </a: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20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Description</a:t>
                      </a:r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3359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Auto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mA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GE </a:t>
                      </a: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Noise index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Minimum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-Maximum mA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User defined noise in overall image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User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defined mA range for achieving noise index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7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Z-DOM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Philips</a:t>
                      </a: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Baseline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en-US" sz="18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Used as reference to obtain constant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image quality along the z-axis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7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CareDose</a:t>
                      </a: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4D*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Siemens</a:t>
                      </a: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Quality reference </a:t>
                      </a:r>
                      <a:r>
                        <a:rPr lang="en-US" sz="18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Means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image quality similar to that obtained with specified effective </a:t>
                      </a:r>
                      <a:r>
                        <a:rPr lang="en-US" sz="18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mAs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in a standard size adult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7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Sure Exposure 3D*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Toshiba</a:t>
                      </a: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Standard deviation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Implies</a:t>
                      </a:r>
                      <a:r>
                        <a:rPr lang="en-US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user requires images with specified noise (standard deviation)</a:t>
                      </a:r>
                      <a:endParaRPr lang="en-US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1" y="5889242"/>
            <a:ext cx="39020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(* Imply combined modulation technique)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523195" y="6400800"/>
            <a:ext cx="23342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2004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black">
          <a:xfrm>
            <a:off x="152400" y="0"/>
            <a:ext cx="88169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2000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ker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Longitudinal modulation (z-AEC) </a:t>
            </a:r>
            <a:endParaRPr lang="en-US" kern="0" dirty="0">
              <a:solidFill>
                <a:srgbClr val="0070C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1950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1828800"/>
            <a:ext cx="9143999" cy="4724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0" y="152400"/>
            <a:ext cx="892175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n-US" sz="3600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Combined Modulation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7463" y="1986677"/>
            <a:ext cx="8278812" cy="4490358"/>
            <a:chOff x="755749" y="2035137"/>
            <a:chExt cx="8278812" cy="4490358"/>
          </a:xfrm>
        </p:grpSpPr>
        <p:sp>
          <p:nvSpPr>
            <p:cNvPr id="38920" name="Oval 8"/>
            <p:cNvSpPr>
              <a:spLocks noChangeArrowheads="1"/>
            </p:cNvSpPr>
            <p:nvPr/>
          </p:nvSpPr>
          <p:spPr bwMode="auto">
            <a:xfrm>
              <a:off x="5377230" y="2434637"/>
              <a:ext cx="2700338" cy="2160270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19" name="Oval 7"/>
            <p:cNvSpPr>
              <a:spLocks noChangeArrowheads="1"/>
            </p:cNvSpPr>
            <p:nvPr/>
          </p:nvSpPr>
          <p:spPr bwMode="auto">
            <a:xfrm>
              <a:off x="1856660" y="2434636"/>
              <a:ext cx="2700338" cy="2270103"/>
            </a:xfrm>
            <a:prstGeom prst="ellips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pic>
          <p:nvPicPr>
            <p:cNvPr id="38914" name="Picture 2" descr="Image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203" y="2834581"/>
              <a:ext cx="2025253" cy="1523940"/>
            </a:xfrm>
            <a:prstGeom prst="rect">
              <a:avLst/>
            </a:prstGeom>
            <a:noFill/>
            <a:ln>
              <a:solidFill>
                <a:srgbClr val="9BDE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915" name="Picture 3" descr="Image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2150" y="2770705"/>
              <a:ext cx="1971497" cy="1516440"/>
            </a:xfrm>
            <a:prstGeom prst="rect">
              <a:avLst/>
            </a:prstGeom>
            <a:noFill/>
            <a:ln>
              <a:solidFill>
                <a:srgbClr val="9BDE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16" name="Rectangle 4"/>
            <p:cNvSpPr>
              <a:spLocks noChangeArrowheads="1"/>
            </p:cNvSpPr>
            <p:nvPr/>
          </p:nvSpPr>
          <p:spPr bwMode="auto">
            <a:xfrm>
              <a:off x="755749" y="3423700"/>
              <a:ext cx="1135131" cy="420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160 mA</a:t>
              </a:r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2540649" y="4792698"/>
              <a:ext cx="1282660" cy="360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120 mA</a:t>
              </a: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2576750" y="2035137"/>
              <a:ext cx="1260158" cy="360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120 mA</a:t>
              </a: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098441" y="2092359"/>
              <a:ext cx="1372672" cy="360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124 mA</a:t>
              </a:r>
            </a:p>
          </p:txBody>
        </p:sp>
        <p:sp>
          <p:nvSpPr>
            <p:cNvPr id="38922" name="Rectangle 10"/>
            <p:cNvSpPr>
              <a:spLocks noChangeArrowheads="1"/>
            </p:cNvSpPr>
            <p:nvPr/>
          </p:nvSpPr>
          <p:spPr bwMode="auto">
            <a:xfrm>
              <a:off x="8089443" y="3398401"/>
              <a:ext cx="945118" cy="360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165 mA</a:t>
              </a:r>
            </a:p>
          </p:txBody>
        </p:sp>
        <p:sp>
          <p:nvSpPr>
            <p:cNvPr id="38923" name="Rectangle 11"/>
            <p:cNvSpPr>
              <a:spLocks noChangeArrowheads="1"/>
            </p:cNvSpPr>
            <p:nvPr/>
          </p:nvSpPr>
          <p:spPr bwMode="auto">
            <a:xfrm>
              <a:off x="6170324" y="4717615"/>
              <a:ext cx="1363921" cy="360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124 mA</a:t>
              </a:r>
            </a:p>
          </p:txBody>
        </p:sp>
        <p:grpSp>
          <p:nvGrpSpPr>
            <p:cNvPr id="38924" name="Group 12"/>
            <p:cNvGrpSpPr>
              <a:grpSpLocks/>
            </p:cNvGrpSpPr>
            <p:nvPr/>
          </p:nvGrpSpPr>
          <p:grpSpPr bwMode="auto">
            <a:xfrm>
              <a:off x="3998647" y="4792694"/>
              <a:ext cx="2312165" cy="1732801"/>
              <a:chOff x="1971" y="2784"/>
              <a:chExt cx="1644" cy="1546"/>
            </a:xfrm>
          </p:grpSpPr>
          <p:pic>
            <p:nvPicPr>
              <p:cNvPr id="38925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1" y="3040"/>
                <a:ext cx="1544" cy="1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38926" name="Line 14"/>
              <p:cNvSpPr>
                <a:spLocks noChangeShapeType="1"/>
              </p:cNvSpPr>
              <p:nvPr/>
            </p:nvSpPr>
            <p:spPr bwMode="auto">
              <a:xfrm>
                <a:off x="2624" y="2784"/>
                <a:ext cx="0" cy="1296"/>
              </a:xfrm>
              <a:prstGeom prst="line">
                <a:avLst/>
              </a:prstGeom>
              <a:noFill/>
              <a:ln w="38100">
                <a:solidFill>
                  <a:srgbClr val="9BDE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8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38927" name="Line 15"/>
              <p:cNvSpPr>
                <a:spLocks noChangeShapeType="1"/>
              </p:cNvSpPr>
              <p:nvPr/>
            </p:nvSpPr>
            <p:spPr bwMode="auto">
              <a:xfrm>
                <a:off x="2742" y="2784"/>
                <a:ext cx="0" cy="1296"/>
              </a:xfrm>
              <a:prstGeom prst="line">
                <a:avLst/>
              </a:prstGeom>
              <a:noFill/>
              <a:ln w="38100">
                <a:solidFill>
                  <a:srgbClr val="9BDE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8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38928" name="Line 16"/>
              <p:cNvSpPr>
                <a:spLocks noChangeShapeType="1"/>
              </p:cNvSpPr>
              <p:nvPr/>
            </p:nvSpPr>
            <p:spPr bwMode="auto">
              <a:xfrm>
                <a:off x="2130" y="3714"/>
                <a:ext cx="87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8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38929" name="Rectangle 17"/>
              <p:cNvSpPr>
                <a:spLocks noChangeArrowheads="1"/>
              </p:cNvSpPr>
              <p:nvPr/>
            </p:nvSpPr>
            <p:spPr bwMode="auto">
              <a:xfrm>
                <a:off x="2943" y="3566"/>
                <a:ext cx="67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1400" b="1" dirty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13500000" scaled="1"/>
                      <a:tileRect/>
                    </a:gradFill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z-axis</a:t>
                </a:r>
              </a:p>
            </p:txBody>
          </p:sp>
        </p:grpSp>
        <p:sp>
          <p:nvSpPr>
            <p:cNvPr id="38930" name="Line 18"/>
            <p:cNvSpPr>
              <a:spLocks noChangeShapeType="1"/>
            </p:cNvSpPr>
            <p:nvPr/>
          </p:nvSpPr>
          <p:spPr bwMode="auto">
            <a:xfrm flipH="1" flipV="1">
              <a:off x="4317906" y="4270893"/>
              <a:ext cx="602124" cy="534040"/>
            </a:xfrm>
            <a:prstGeom prst="line">
              <a:avLst/>
            </a:prstGeom>
            <a:noFill/>
            <a:ln w="38100">
              <a:solidFill>
                <a:srgbClr val="9BDE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1" name="Line 19"/>
            <p:cNvSpPr>
              <a:spLocks noChangeShapeType="1"/>
            </p:cNvSpPr>
            <p:nvPr/>
          </p:nvSpPr>
          <p:spPr bwMode="auto">
            <a:xfrm flipV="1">
              <a:off x="5083146" y="4319363"/>
              <a:ext cx="675084" cy="480060"/>
            </a:xfrm>
            <a:prstGeom prst="line">
              <a:avLst/>
            </a:prstGeom>
            <a:noFill/>
            <a:ln w="38100">
              <a:solidFill>
                <a:srgbClr val="9BDE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2" name="AutoShape 20"/>
            <p:cNvSpPr>
              <a:spLocks noChangeArrowheads="1"/>
            </p:cNvSpPr>
            <p:nvPr/>
          </p:nvSpPr>
          <p:spPr bwMode="auto">
            <a:xfrm>
              <a:off x="3071812" y="4239460"/>
              <a:ext cx="270034" cy="398013"/>
            </a:xfrm>
            <a:prstGeom prst="upArrow">
              <a:avLst>
                <a:gd name="adj1" fmla="val 50000"/>
                <a:gd name="adj2" fmla="val 27778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3" name="AutoShape 21"/>
            <p:cNvSpPr>
              <a:spLocks noChangeArrowheads="1"/>
            </p:cNvSpPr>
            <p:nvPr/>
          </p:nvSpPr>
          <p:spPr bwMode="auto">
            <a:xfrm>
              <a:off x="3071812" y="2434636"/>
              <a:ext cx="270034" cy="433224"/>
            </a:xfrm>
            <a:prstGeom prst="downArrow">
              <a:avLst>
                <a:gd name="adj1" fmla="val 50000"/>
                <a:gd name="adj2" fmla="val 33333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4" name="AutoShape 22"/>
            <p:cNvSpPr>
              <a:spLocks noChangeArrowheads="1"/>
            </p:cNvSpPr>
            <p:nvPr/>
          </p:nvSpPr>
          <p:spPr bwMode="auto">
            <a:xfrm>
              <a:off x="1856660" y="3458409"/>
              <a:ext cx="337542" cy="240030"/>
            </a:xfrm>
            <a:prstGeom prst="rightArrow">
              <a:avLst>
                <a:gd name="adj1" fmla="val 50000"/>
                <a:gd name="adj2" fmla="val 35156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5" name="AutoShape 23"/>
            <p:cNvSpPr>
              <a:spLocks noChangeArrowheads="1"/>
            </p:cNvSpPr>
            <p:nvPr/>
          </p:nvSpPr>
          <p:spPr bwMode="auto">
            <a:xfrm flipH="1">
              <a:off x="4219456" y="3476536"/>
              <a:ext cx="337542" cy="240030"/>
            </a:xfrm>
            <a:prstGeom prst="rightArrow">
              <a:avLst>
                <a:gd name="adj1" fmla="val 50000"/>
                <a:gd name="adj2" fmla="val 35156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6" name="AutoShape 24"/>
            <p:cNvSpPr>
              <a:spLocks noChangeArrowheads="1"/>
            </p:cNvSpPr>
            <p:nvPr/>
          </p:nvSpPr>
          <p:spPr bwMode="auto">
            <a:xfrm>
              <a:off x="5434608" y="3490795"/>
              <a:ext cx="337542" cy="240030"/>
            </a:xfrm>
            <a:prstGeom prst="rightArrow">
              <a:avLst>
                <a:gd name="adj1" fmla="val 50000"/>
                <a:gd name="adj2" fmla="val 35156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8" name="AutoShape 26"/>
            <p:cNvSpPr>
              <a:spLocks noChangeArrowheads="1"/>
            </p:cNvSpPr>
            <p:nvPr/>
          </p:nvSpPr>
          <p:spPr bwMode="auto">
            <a:xfrm>
              <a:off x="6649760" y="4270893"/>
              <a:ext cx="270034" cy="300037"/>
            </a:xfrm>
            <a:prstGeom prst="upArrow">
              <a:avLst>
                <a:gd name="adj1" fmla="val 50000"/>
                <a:gd name="adj2" fmla="val 27778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9" name="AutoShape 27"/>
            <p:cNvSpPr>
              <a:spLocks noChangeArrowheads="1"/>
            </p:cNvSpPr>
            <p:nvPr/>
          </p:nvSpPr>
          <p:spPr bwMode="auto">
            <a:xfrm flipH="1">
              <a:off x="7729895" y="3430788"/>
              <a:ext cx="337542" cy="240030"/>
            </a:xfrm>
            <a:prstGeom prst="rightArrow">
              <a:avLst>
                <a:gd name="adj1" fmla="val 50000"/>
                <a:gd name="adj2" fmla="val 35156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40" name="AutoShape 28"/>
            <p:cNvSpPr>
              <a:spLocks noChangeArrowheads="1"/>
            </p:cNvSpPr>
            <p:nvPr/>
          </p:nvSpPr>
          <p:spPr bwMode="auto">
            <a:xfrm>
              <a:off x="6649760" y="2410660"/>
              <a:ext cx="270034" cy="360045"/>
            </a:xfrm>
            <a:prstGeom prst="downArrow">
              <a:avLst>
                <a:gd name="adj1" fmla="val 50000"/>
                <a:gd name="adj2" fmla="val 33333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8937" name="Rectangle 25"/>
            <p:cNvSpPr>
              <a:spLocks noChangeArrowheads="1"/>
            </p:cNvSpPr>
            <p:nvPr/>
          </p:nvSpPr>
          <p:spPr bwMode="auto">
            <a:xfrm>
              <a:off x="4016930" y="3158372"/>
              <a:ext cx="1080135" cy="420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3399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160 mA</a:t>
              </a:r>
            </a:p>
          </p:txBody>
        </p:sp>
        <p:sp>
          <p:nvSpPr>
            <p:cNvPr id="38942" name="Rectangle 30"/>
            <p:cNvSpPr>
              <a:spLocks noChangeArrowheads="1"/>
            </p:cNvSpPr>
            <p:nvPr/>
          </p:nvSpPr>
          <p:spPr bwMode="auto">
            <a:xfrm>
              <a:off x="4843830" y="3158372"/>
              <a:ext cx="1080135" cy="420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165 mA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06366" y="1103253"/>
            <a:ext cx="8644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Combined modulation (angular and longitudinal) combines the two AEC techniques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D67C3E-4998-4750-960D-94FBC324F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19" y="116632"/>
            <a:ext cx="8060511" cy="86409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sz="4400" dirty="0"/>
              <a:t>Objectives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F3302FD-BFF7-4523-A8C9-42BD63CA5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60782"/>
            <a:ext cx="8712968" cy="532194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Understanding tube current</a:t>
            </a:r>
          </a:p>
          <a:p>
            <a:pPr>
              <a:spcAft>
                <a:spcPts val="600"/>
              </a:spcAft>
            </a:pPr>
            <a:r>
              <a:rPr lang="en-US" dirty="0"/>
              <a:t>Basis of AEC technique</a:t>
            </a:r>
          </a:p>
          <a:p>
            <a:pPr>
              <a:spcAft>
                <a:spcPts val="600"/>
              </a:spcAft>
            </a:pPr>
            <a:r>
              <a:rPr lang="en-US" dirty="0"/>
              <a:t>Types of AEC techniques</a:t>
            </a:r>
          </a:p>
          <a:p>
            <a:pPr>
              <a:spcAft>
                <a:spcPts val="600"/>
              </a:spcAft>
            </a:pPr>
            <a:r>
              <a:rPr lang="en-US" dirty="0"/>
              <a:t>Application of AEC for dose reduction in body regions </a:t>
            </a:r>
          </a:p>
          <a:p>
            <a:pPr>
              <a:spcAft>
                <a:spcPts val="600"/>
              </a:spcAft>
            </a:pPr>
            <a:r>
              <a:rPr lang="en-US" dirty="0"/>
              <a:t>Limitations of AEC techniques 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786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Combines angular and longitudinal modulation techniques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Application is similar to longitudinal modulation technique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Users have to specify the required image quality metric like in longitudinal modulation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May provide additional radiation dose reduction as compared to separate use of angular and longitudinal modulation techniques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0" y="152400"/>
            <a:ext cx="892175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n-US" sz="3600" b="1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Combined Modulation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Auto mA and Auto mA 3D (GE)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52400" y="1676400"/>
            <a:ext cx="8991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eaLnBrk="0" hangingPunct="0">
              <a:spcBef>
                <a:spcPts val="1200"/>
              </a:spcBef>
              <a:spcAft>
                <a:spcPts val="60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Auto mA = longitudinal modulation 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Auto mA 3D = Longitudinal modulation + Smart mA (x-y)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Image quality parameter: Noise Index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User must specify required noise index for application 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Noise index is noise (SD) in image of uniform phantom.</a:t>
            </a:r>
          </a:p>
          <a:p>
            <a:pPr lvl="1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noise index = less noise =  higher dose </a:t>
            </a:r>
          </a:p>
          <a:p>
            <a:pPr lvl="1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Higher noise index = more noise = lower dose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3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Auto mA and Auto mA 3D (GE)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82880" y="980728"/>
            <a:ext cx="8991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342900" indent="-342900" eaLnBrk="0" hangingPunct="0">
              <a:spcBef>
                <a:spcPts val="1200"/>
              </a:spcBef>
              <a:spcAft>
                <a:spcPts val="60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lvl="1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Choice of noise index depends on clinical indication 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Routine abdomen needs lower noise index (better quality) compared to higher noise index (lower quality- lower dose) for kidney stone CT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Likewise, routine chest CT (higher tissue contrast) needs higher noise index compared to routine abdominal CT (lower tissue contrast)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Minimum and maximum mA are needed to control the extent of tube current change. </a:t>
            </a:r>
            <a:endParaRPr lang="en-US" dirty="0">
              <a:solidFill>
                <a:schemeClr val="bg2">
                  <a:lumMod val="10000"/>
                </a:schemeClr>
              </a:solidFill>
              <a:cs typeface="Times New Roman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Uses the last acquired localizer radiograph to determine patient size for estimation of tube current. </a:t>
            </a:r>
          </a:p>
          <a:p>
            <a:pPr>
              <a:spcBef>
                <a:spcPts val="600"/>
              </a:spcBef>
            </a:pP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9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Auto mA and Auto mA 3D (GE)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82880" y="980728"/>
            <a:ext cx="8991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342900" indent="-342900" eaLnBrk="0" hangingPunct="0">
              <a:spcBef>
                <a:spcPts val="1200"/>
              </a:spcBef>
              <a:spcAft>
                <a:spcPts val="60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lvl="1" indent="-28575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 sz="200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Like other AEC techniques, it is profoundly affected by off-centering of the patient.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2">
                    <a:lumMod val="10000"/>
                  </a:schemeClr>
                </a:solidFill>
              </a:rPr>
              <a:t>Noise index is not independent of prospective slice thickness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Allow increase in noise index with decrease in slice thickness to keep constant dose compared to thick slices. </a:t>
            </a:r>
          </a:p>
          <a:p>
            <a:pPr>
              <a:spcBef>
                <a:spcPts val="600"/>
              </a:spcBef>
            </a:pPr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769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1219200"/>
            <a:ext cx="9144000" cy="493646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64566" y="1295401"/>
            <a:ext cx="5680816" cy="4860268"/>
            <a:chOff x="-84530" y="-138289"/>
            <a:chExt cx="8389176" cy="7177423"/>
          </a:xfrm>
        </p:grpSpPr>
        <p:pic>
          <p:nvPicPr>
            <p:cNvPr id="27650" name="Picture 2" descr="saferd?_lang=IT&amp;hm___tg=http%3a%2f%2f64%2e4%2e46%2e250%2fcgi%2dbin%2fgetmsg&amp;hm___qs=curmbox%3dF000000004%26a%3d288571fa8389b015f695d38580a9abea%26msg%3dMSG1079711179%2e38%26start%3d1879089%26len%3d406048%26mimepart%3d4%26disk%3d64%2e4%2e46%2e68_d998%26login%3dstefymed%26domain%3dhotmail%252ecom%26_lang%3dIT%26country%3dIT&amp;hm___login=stefymed&amp;hm___domain=hotmail%2ecom&amp;hm___ts=1079723983&amp;hm___ha=e38d1a992bfd3e89a13a21e29b687ffd&amp;domain=hotmail"/>
            <p:cNvPicPr>
              <a:picLocks noChangeAspect="1" noChangeArrowheads="1"/>
            </p:cNvPicPr>
            <p:nvPr/>
          </p:nvPicPr>
          <p:blipFill rotWithShape="1">
            <a:blip r:embed="rId3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674988" y="3559048"/>
              <a:ext cx="3629658" cy="2680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651" name="Picture 3" descr="saferd?_lang=IT&amp;hm___tg=http%3a%2f%2f64%2e4%2e46%2e250%2fcgi%2dbin%2fgetmsg&amp;hm___qs=curmbox%3dF000000004%26a%3d288571fa8389b015f695d38580a9abea%26msg%3dMSG1079711179%2e38%26start%3d1879089%26len%3d406048%26mimepart%3d3%26disk%3d64%2e4%2e46%2e68_d998%26login%3dstefymed%26domain%3dhotmail%252ecom%26_lang%3dIT%26country%3dIT&amp;hm___login=stefymed&amp;hm___domain=hotmail%2ecom&amp;hm___ts=1079723714&amp;hm___ha=75624f3419ddb0f79b931f55c7ddf7ad&amp;domain=hotmail"/>
            <p:cNvPicPr>
              <a:picLocks noChangeAspect="1" noChangeArrowheads="1"/>
            </p:cNvPicPr>
            <p:nvPr/>
          </p:nvPicPr>
          <p:blipFill rotWithShape="1">
            <a:blip r:embed="rId4">
              <a:lum bright="-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6666" y="3559048"/>
              <a:ext cx="3152532" cy="2695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652" name="Comment 4"/>
            <p:cNvSpPr>
              <a:spLocks noChangeArrowheads="1"/>
            </p:cNvSpPr>
            <p:nvPr/>
          </p:nvSpPr>
          <p:spPr bwMode="auto">
            <a:xfrm>
              <a:off x="562750" y="6357368"/>
              <a:ext cx="3077130" cy="6817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Noise index 10/2.5 mm </a:t>
              </a:r>
            </a:p>
            <a:p>
              <a:pPr algn="ctr">
                <a:spcBef>
                  <a:spcPts val="0"/>
                </a:spcBef>
              </a:pPr>
              <a:r>
                <a:rPr lang="en-US" sz="12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50% less dose</a:t>
              </a:r>
            </a:p>
          </p:txBody>
        </p:sp>
        <p:sp>
          <p:nvSpPr>
            <p:cNvPr id="27653" name="Comment 5"/>
            <p:cNvSpPr>
              <a:spLocks noChangeArrowheads="1"/>
            </p:cNvSpPr>
            <p:nvPr/>
          </p:nvSpPr>
          <p:spPr bwMode="auto">
            <a:xfrm>
              <a:off x="4821621" y="6357367"/>
              <a:ext cx="3315567" cy="6817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Noise index 15/ 2.5mm</a:t>
              </a:r>
            </a:p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US" sz="12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70% less dose</a:t>
              </a:r>
            </a:p>
          </p:txBody>
        </p:sp>
        <p:pic>
          <p:nvPicPr>
            <p:cNvPr id="27656" name="Picture 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6666" y="639460"/>
              <a:ext cx="3127142" cy="261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27657" name="Picture 9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"/>
            <a:stretch/>
          </p:blipFill>
          <p:spPr bwMode="auto">
            <a:xfrm>
              <a:off x="4652066" y="639459"/>
              <a:ext cx="3652580" cy="2543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7658" name="Comment 10"/>
            <p:cNvSpPr>
              <a:spLocks noChangeArrowheads="1"/>
            </p:cNvSpPr>
            <p:nvPr/>
          </p:nvSpPr>
          <p:spPr bwMode="auto">
            <a:xfrm>
              <a:off x="-84530" y="-138289"/>
              <a:ext cx="4105276" cy="6817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Noise index 12.5/5mm </a:t>
              </a:r>
            </a:p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26</a:t>
              </a:r>
              <a:r>
                <a:rPr lang="en-US" sz="12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% less dose</a:t>
              </a:r>
            </a:p>
          </p:txBody>
        </p:sp>
        <p:sp>
          <p:nvSpPr>
            <p:cNvPr id="27659" name="Comment 11"/>
            <p:cNvSpPr>
              <a:spLocks noChangeArrowheads="1"/>
            </p:cNvSpPr>
            <p:nvPr/>
          </p:nvSpPr>
          <p:spPr bwMode="auto">
            <a:xfrm>
              <a:off x="4691066" y="-138289"/>
              <a:ext cx="3269832" cy="68176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Noise index 15/2.5 mm</a:t>
              </a:r>
            </a:p>
            <a:p>
              <a:pPr algn="ctr">
                <a:spcBef>
                  <a:spcPts val="0"/>
                </a:spcBef>
              </a:pPr>
              <a:r>
                <a:rPr lang="en-US" sz="1200" b="1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70</a:t>
              </a:r>
              <a:r>
                <a:rPr lang="en-US" sz="1200" dirty="0">
                  <a:solidFill>
                    <a:srgbClr val="FFFF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% less dose</a:t>
              </a:r>
            </a:p>
          </p:txBody>
        </p:sp>
        <p:sp>
          <p:nvSpPr>
            <p:cNvPr id="27660" name="Text Box 12"/>
            <p:cNvSpPr txBox="1">
              <a:spLocks noChangeArrowheads="1"/>
            </p:cNvSpPr>
            <p:nvPr/>
          </p:nvSpPr>
          <p:spPr bwMode="auto">
            <a:xfrm>
              <a:off x="2546549" y="639460"/>
              <a:ext cx="1042061" cy="409060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84 </a:t>
              </a:r>
              <a:r>
                <a:rPr lang="en-US" sz="12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6918836" y="639460"/>
              <a:ext cx="1042061" cy="409060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34 </a:t>
              </a:r>
              <a:r>
                <a:rPr lang="en-US" sz="12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2551736" y="3702305"/>
              <a:ext cx="1042061" cy="409060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37 </a:t>
              </a:r>
              <a:r>
                <a:rPr lang="en-US" sz="12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7663" name="Text Box 15"/>
            <p:cNvSpPr txBox="1">
              <a:spLocks noChangeArrowheads="1"/>
            </p:cNvSpPr>
            <p:nvPr/>
          </p:nvSpPr>
          <p:spPr bwMode="auto">
            <a:xfrm>
              <a:off x="7088392" y="3687688"/>
              <a:ext cx="1042061" cy="409060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 </a:t>
              </a:r>
              <a:r>
                <a:rPr lang="en-US" sz="1200" dirty="0" err="1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mAs</a:t>
              </a:r>
              <a:endPara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7" name="Rectangle 3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Auto mA and Auto mA 3D (GE)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8425"/>
            <a:ext cx="8991600" cy="762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Longitudinal modulation (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Toshiba) </a:t>
            </a:r>
            <a:endParaRPr lang="en-US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48343" y="1676400"/>
            <a:ext cx="8640762" cy="990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system offers four levels of image noise (standard deviation) to match diagnostic needs. 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>
            <a:lum bright="-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04877"/>
            <a:ext cx="7054850" cy="26053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8343" y="1142999"/>
            <a:ext cx="2683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Real EC, Toshiba 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19" y="116632"/>
            <a:ext cx="8587681" cy="86409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Real EC and Sure Exposure 3D (Toshiba)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Standard deviation (SD) is image quality metric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SD behaves similar to noise index</a:t>
            </a:r>
          </a:p>
          <a:p>
            <a:pPr lvl="1"/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Higher SD implies lower </a:t>
            </a:r>
            <a:r>
              <a:rPr lang="en-US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lower dose </a:t>
            </a:r>
          </a:p>
          <a:p>
            <a:pPr lvl="1">
              <a:spcAft>
                <a:spcPts val="60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Lower SD means higher </a:t>
            </a:r>
            <a:r>
              <a:rPr lang="en-US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dose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Choice of SD should again be based on clinical indication for the scan</a:t>
            </a:r>
          </a:p>
          <a:p>
            <a:pPr lvl="1"/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High contrast regions (chest) and indications (stones, pulmonary nodules) can be scanned at higher SD compared to lower tissue contrast regions and indications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3654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5" y="1905000"/>
            <a:ext cx="7501467" cy="41453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775055" y="1903926"/>
            <a:ext cx="2089150" cy="30587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Quality reference </a:t>
            </a:r>
            <a:r>
              <a:rPr lang="en-US" sz="1500" b="1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5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853118" y="1905000"/>
            <a:ext cx="488950" cy="304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200</a:t>
            </a: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3352800" y="1866363"/>
            <a:ext cx="3200400" cy="381000"/>
          </a:xfrm>
          <a:prstGeom prst="leftArrow">
            <a:avLst>
              <a:gd name="adj1" fmla="val 38889"/>
              <a:gd name="adj2" fmla="val 1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026" y="1237397"/>
            <a:ext cx="6613526" cy="400110"/>
          </a:xfrm>
          <a:prstGeom prst="rect">
            <a:avLst/>
          </a:prstGeom>
          <a:solidFill>
            <a:schemeClr val="tx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Requires user to suggest quality reference </a:t>
            </a:r>
            <a:r>
              <a:rPr lang="en-US" sz="2000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(QRM)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ZEC and CARE Dose 4D (Siemens)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ZEC and CARE Dose 4D (Siemens)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160782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QRM implies average effective </a:t>
            </a:r>
            <a:r>
              <a:rPr lang="en-US" sz="24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for a reference patient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Reference patient is defined as 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Typical adult with weight of 70-80 kg (for adult CT)</a:t>
            </a:r>
          </a:p>
          <a:p>
            <a:pPr lvl="1">
              <a:spcAft>
                <a:spcPts val="600"/>
              </a:spcAft>
            </a:pP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Typical child with weight of 20 kg (for pediatric CT)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Instead of specifying the mA range, this technique allows users to control strength of </a:t>
            </a:r>
            <a:r>
              <a:rPr lang="en-US" sz="24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change for different size patients (Slim or Obese)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slim: weak decrease, average decrease and strong decrease settings control extent of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decrease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obese: weak increase, average increase, strong increase settings control extent of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increase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GB" sz="24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87748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600200"/>
            <a:ext cx="9144000" cy="429544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8800" y="2133600"/>
            <a:ext cx="2274572" cy="1713941"/>
          </a:xfrm>
          <a:prstGeom prst="rect">
            <a:avLst/>
          </a:prstGeom>
          <a:solidFill>
            <a:srgbClr val="5F5F5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02824" y="4019685"/>
            <a:ext cx="2488375" cy="1716752"/>
          </a:xfrm>
          <a:prstGeom prst="rect">
            <a:avLst/>
          </a:prstGeom>
          <a:solidFill>
            <a:srgbClr val="5F5F5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838200" y="1676399"/>
            <a:ext cx="2667000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Fixed current = 20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943600" y="5181599"/>
            <a:ext cx="2819400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Care Dose 4D = 8.8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CARE Dose 4D, Siemens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2972" y="2133600"/>
            <a:ext cx="2602228" cy="1724881"/>
          </a:xfrm>
          <a:prstGeom prst="rect">
            <a:avLst/>
          </a:prstGeom>
          <a:solidFill>
            <a:srgbClr val="5F5F5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867399" y="1676399"/>
            <a:ext cx="2371825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Care Dose = 15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549585A-7438-4AB2-8CA3-4B6E7C126A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061325" cy="86518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>
                <a:ea typeface="굴림" charset="0"/>
                <a:cs typeface="굴림" charset="0"/>
              </a:rPr>
              <a:t>Tube current (mA)</a:t>
            </a:r>
            <a:endParaRPr lang="en-US" dirty="0">
              <a:ea typeface="굴림" charset="0"/>
              <a:cs typeface="굴림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E3B1D7C-5D32-4B0B-BAFA-F88AD3EFF9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160782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Represents number of electrons flowing through the X-ray tube per unit time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Measured in </a:t>
            </a:r>
            <a:r>
              <a:rPr lang="en-US" sz="2400" dirty="0" err="1"/>
              <a:t>milliamperes</a:t>
            </a:r>
            <a:r>
              <a:rPr lang="en-US" sz="2400" dirty="0"/>
              <a:t> (mA)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The photons emitted (photon </a:t>
            </a:r>
            <a:r>
              <a:rPr lang="en-US" sz="2400" dirty="0" err="1"/>
              <a:t>fluence</a:t>
            </a:r>
            <a:r>
              <a:rPr lang="en-US" sz="2400" dirty="0"/>
              <a:t>) from the focal spot per unit time is proportional to mA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2400" dirty="0"/>
              <a:t>Tube current time product (</a:t>
            </a:r>
            <a:r>
              <a:rPr lang="en-US" sz="2400" dirty="0" err="1"/>
              <a:t>mAs</a:t>
            </a:r>
            <a:r>
              <a:rPr lang="en-US" sz="2400" dirty="0"/>
              <a:t>)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charset="0"/>
                <a:ea typeface="ヒラギノ角ゴ Pro W3" charset="0"/>
                <a:cs typeface="ヒラギノ角ゴ Pro W3" charset="0"/>
              </a:rPr>
              <a:t>Tube current x gantry rotation time in seconds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Arial" charset="0"/>
                <a:ea typeface="ヒラギノ角ゴ Pro W3" charset="0"/>
                <a:cs typeface="ヒラギノ角ゴ Pro W3" charset="0"/>
              </a:rPr>
              <a:t>Effective </a:t>
            </a:r>
            <a:r>
              <a:rPr lang="en-US" sz="2000" dirty="0" err="1">
                <a:latin typeface="Arial" charset="0"/>
                <a:ea typeface="ヒラギノ角ゴ Pro W3" charset="0"/>
                <a:cs typeface="ヒラギノ角ゴ Pro W3" charset="0"/>
              </a:rPr>
              <a:t>mAs</a:t>
            </a:r>
            <a:r>
              <a:rPr lang="en-US" sz="2000" dirty="0">
                <a:latin typeface="Arial" charset="0"/>
                <a:ea typeface="ヒラギノ角ゴ Pro W3" charset="0"/>
                <a:cs typeface="ヒラギノ角ゴ Pro W3" charset="0"/>
              </a:rPr>
              <a:t> or </a:t>
            </a:r>
            <a:r>
              <a:rPr lang="en-US" sz="2000" dirty="0" err="1">
                <a:latin typeface="Arial" charset="0"/>
                <a:ea typeface="ヒラギノ角ゴ Pro W3" charset="0"/>
                <a:cs typeface="ヒラギノ角ゴ Pro W3" charset="0"/>
              </a:rPr>
              <a:t>mAs</a:t>
            </a:r>
            <a:r>
              <a:rPr lang="en-US" sz="2000" dirty="0">
                <a:latin typeface="Arial" charset="0"/>
                <a:ea typeface="ヒラギノ角ゴ Pro W3" charset="0"/>
                <a:cs typeface="ヒラギノ角ゴ Pro W3" charset="0"/>
              </a:rPr>
              <a:t>/slice = </a:t>
            </a:r>
            <a:r>
              <a:rPr lang="en-US" sz="2000" dirty="0" err="1">
                <a:latin typeface="Arial" charset="0"/>
                <a:ea typeface="ヒラギノ角ゴ Pro W3" charset="0"/>
                <a:cs typeface="ヒラギノ角ゴ Pro W3" charset="0"/>
              </a:rPr>
              <a:t>mAs</a:t>
            </a:r>
            <a:r>
              <a:rPr lang="en-US" sz="2000" dirty="0">
                <a:latin typeface="Arial" charset="0"/>
                <a:ea typeface="ヒラギノ角ゴ Pro W3" charset="0"/>
                <a:cs typeface="ヒラギノ角ゴ Pro W3" charset="0"/>
              </a:rPr>
              <a:t>/pitch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ko-KR" sz="2400" dirty="0">
                <a:ea typeface="굴림" charset="0"/>
                <a:cs typeface="굴림" charset="0"/>
              </a:rPr>
              <a:t>Most commonly adjusted scan parameter to increase or decrease radiation dose.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dirty="0">
                <a:ea typeface="굴림" charset="0"/>
                <a:cs typeface="굴림" charset="0"/>
              </a:rPr>
              <a:t>50% mA reduction results in 50% dose reduction</a:t>
            </a:r>
            <a:r>
              <a:rPr lang="en-US" altLang="ko-KR" sz="2000" baseline="30000" dirty="0">
                <a:ea typeface="굴림" charset="0"/>
                <a:cs typeface="굴림" charset="0"/>
              </a:rPr>
              <a:t>#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dirty="0">
                <a:ea typeface="굴림" charset="0"/>
                <a:cs typeface="굴림" charset="0"/>
              </a:rPr>
              <a:t>50% mA increase results in 50% dose increment</a:t>
            </a:r>
            <a:r>
              <a:rPr lang="en-US" altLang="ko-KR" sz="2000" baseline="30000" dirty="0">
                <a:ea typeface="굴림" charset="0"/>
                <a:cs typeface="굴림" charset="0"/>
              </a:rPr>
              <a:t>#</a:t>
            </a:r>
            <a:endParaRPr lang="en-US" sz="2000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altLang="ko-KR" sz="2400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altLang="ko-KR" sz="2400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US" altLang="ko-KR" sz="24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400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12F19DCE-79A5-4957-8698-1F4A1E5DC3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257" y="6290846"/>
            <a:ext cx="45352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굴림" charset="0"/>
                <a:cs typeface="굴림" charset="0"/>
              </a:rPr>
              <a:t># If all other scan parameters are held constant </a:t>
            </a:r>
          </a:p>
        </p:txBody>
      </p:sp>
    </p:spTree>
    <p:extLst>
      <p:ext uri="{BB962C8B-B14F-4D97-AF65-F5344CB8AC3E}">
        <p14:creationId xmlns:p14="http://schemas.microsoft.com/office/powerpoint/2010/main" val="1278582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16743" y="3881152"/>
            <a:ext cx="4945706" cy="2317983"/>
            <a:chOff x="1988494" y="3733800"/>
            <a:chExt cx="4945706" cy="2317983"/>
          </a:xfrm>
        </p:grpSpPr>
        <p:sp>
          <p:nvSpPr>
            <p:cNvPr id="21" name="Rectangle 20"/>
            <p:cNvSpPr/>
            <p:nvPr/>
          </p:nvSpPr>
          <p:spPr>
            <a:xfrm>
              <a:off x="1988494" y="3733800"/>
              <a:ext cx="4945706" cy="23179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590800" y="3988130"/>
              <a:ext cx="4244981" cy="1910241"/>
              <a:chOff x="685800" y="4495800"/>
              <a:chExt cx="4572000" cy="2057400"/>
            </a:xfrm>
          </p:grpSpPr>
          <p:sp>
            <p:nvSpPr>
              <p:cNvPr id="13317" name="Line 5"/>
              <p:cNvSpPr>
                <a:spLocks noChangeShapeType="1"/>
              </p:cNvSpPr>
              <p:nvPr/>
            </p:nvSpPr>
            <p:spPr bwMode="auto">
              <a:xfrm>
                <a:off x="2971800" y="4724400"/>
                <a:ext cx="9906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pic>
            <p:nvPicPr>
              <p:cNvPr id="13318" name="Picture 6" descr="ecg3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4495800"/>
                <a:ext cx="4572000" cy="2057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319" name="Line 7"/>
              <p:cNvSpPr>
                <a:spLocks noChangeShapeType="1"/>
              </p:cNvSpPr>
              <p:nvPr/>
            </p:nvSpPr>
            <p:spPr bwMode="auto">
              <a:xfrm>
                <a:off x="685800" y="6324600"/>
                <a:ext cx="7620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0" name="Line 8"/>
              <p:cNvSpPr>
                <a:spLocks noChangeShapeType="1"/>
              </p:cNvSpPr>
              <p:nvPr/>
            </p:nvSpPr>
            <p:spPr bwMode="auto">
              <a:xfrm>
                <a:off x="2438400" y="6324600"/>
                <a:ext cx="9906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auto">
              <a:xfrm flipV="1">
                <a:off x="1447800" y="4876800"/>
                <a:ext cx="0" cy="144780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/>
            </p:nvSpPr>
            <p:spPr bwMode="auto">
              <a:xfrm flipV="1">
                <a:off x="2438400" y="4876800"/>
                <a:ext cx="0" cy="144780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/>
            </p:nvSpPr>
            <p:spPr bwMode="auto">
              <a:xfrm>
                <a:off x="1447800" y="4876800"/>
                <a:ext cx="9906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auto">
              <a:xfrm flipV="1">
                <a:off x="3429000" y="4876800"/>
                <a:ext cx="0" cy="144780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auto">
              <a:xfrm flipV="1">
                <a:off x="4419600" y="4876800"/>
                <a:ext cx="0" cy="144780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/>
            </p:nvSpPr>
            <p:spPr bwMode="auto">
              <a:xfrm>
                <a:off x="4419600" y="6324600"/>
                <a:ext cx="8382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/>
            </p:nvSpPr>
            <p:spPr bwMode="auto">
              <a:xfrm>
                <a:off x="3429000" y="4876800"/>
                <a:ext cx="990600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2068645" y="5647653"/>
              <a:ext cx="41229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50</a:t>
              </a:r>
            </a:p>
          </p:txBody>
        </p:sp>
        <p:sp>
          <p:nvSpPr>
            <p:cNvPr id="13329" name="Text Box 17"/>
            <p:cNvSpPr txBox="1">
              <a:spLocks noChangeArrowheads="1"/>
            </p:cNvSpPr>
            <p:nvPr/>
          </p:nvSpPr>
          <p:spPr bwMode="auto">
            <a:xfrm>
              <a:off x="1988494" y="4476890"/>
              <a:ext cx="52610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400</a:t>
              </a:r>
            </a:p>
          </p:txBody>
        </p:sp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2022157" y="3736769"/>
              <a:ext cx="49244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</a:t>
              </a:r>
            </a:p>
          </p:txBody>
        </p:sp>
      </p:grp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5539593" y="6199135"/>
            <a:ext cx="2592376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20% - 50% dose reduction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ECG Based Tube Current Modulation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337" name="Rectangle 25"/>
          <p:cNvSpPr>
            <a:spLocks noGrp="1" noChangeArrowheads="1"/>
          </p:cNvSpPr>
          <p:nvPr>
            <p:ph idx="1"/>
          </p:nvPr>
        </p:nvSpPr>
        <p:spPr>
          <a:xfrm>
            <a:off x="251519" y="1037114"/>
            <a:ext cx="8593137" cy="3164371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Decreases radiation dose by 20 - 50% depending on heart rate by performing temporal modulation of mA based on ECG compared to fixed mA throughout cardiac cycle</a:t>
            </a:r>
          </a:p>
          <a:p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 can be decrease during certain phases of R-R interval as desired by the users</a:t>
            </a:r>
          </a:p>
          <a:p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Extent of decrease in </a:t>
            </a:r>
            <a:r>
              <a:rPr lang="en-US" sz="24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is about 5 - 20% of the baseline </a:t>
            </a:r>
            <a:r>
              <a:rPr lang="en-US" sz="24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endParaRPr lang="en-US" sz="24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1"/>
            <a:endParaRPr lang="en-US" sz="20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Practical implementation of AEC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83" y="1143000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Several studies have reported substantial dose reduction with use of AEC without compromising desired image quality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Most body CT exams must be performed with AEC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techniques will change the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based on patient size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“x” image quality, a smaller patient will get lower dose than a larger patient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Extent of change of radiation with AEC can be changed by changing image quality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Strength of change in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with AEC can also be controlled</a:t>
            </a:r>
          </a:p>
          <a:p>
            <a:pPr lvl="1"/>
            <a:endParaRPr lang="en-US" sz="1600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43570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Caveats of AEC: Clinical Indication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techniques recognize the patient size to adapt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radiation dose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does not recognize the clinical indication!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Users must change image quality to adjust dose according to clinical indications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abdomen (higher quality) than kidney stone</a:t>
            </a:r>
          </a:p>
          <a:p>
            <a:pPr lvl="1">
              <a:spcAft>
                <a:spcPts val="1200"/>
              </a:spcAft>
            </a:pP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Routine chest (higher quality) than lung nodule follow up CT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Bottom line: Make indication specific CT protocols</a:t>
            </a:r>
          </a:p>
        </p:txBody>
      </p:sp>
    </p:spTree>
    <p:extLst>
      <p:ext uri="{BB962C8B-B14F-4D97-AF65-F5344CB8AC3E}">
        <p14:creationId xmlns:p14="http://schemas.microsoft.com/office/powerpoint/2010/main" val="3309127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587681" cy="86409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Caveats of AEC: Centering of patient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Importance of adequate centering of the patient in the gantry is paramount to optimal AEC operation</a:t>
            </a:r>
          </a:p>
          <a:p>
            <a:pPr lvl="1">
              <a:spcAft>
                <a:spcPts val="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Height of the table</a:t>
            </a:r>
          </a:p>
          <a:p>
            <a:pPr lvl="2">
              <a:spcAft>
                <a:spcPts val="1200"/>
              </a:spcAft>
            </a:pP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Avoid too low or too high heights to avoid off-centering</a:t>
            </a:r>
          </a:p>
          <a:p>
            <a:pPr lvl="1">
              <a:spcAft>
                <a:spcPts val="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Side to side centering</a:t>
            </a:r>
          </a:p>
          <a:p>
            <a:pPr lvl="2">
              <a:spcAft>
                <a:spcPts val="1200"/>
              </a:spcAft>
            </a:pPr>
            <a:r>
              <a:rPr lang="en-US" sz="1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Avoid placing patient to one side of the table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Off-centering can lead to severe artifacts and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-calculation of required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with AEC</a:t>
            </a:r>
          </a:p>
        </p:txBody>
      </p:sp>
    </p:spTree>
    <p:extLst>
      <p:ext uri="{BB962C8B-B14F-4D97-AF65-F5344CB8AC3E}">
        <p14:creationId xmlns:p14="http://schemas.microsoft.com/office/powerpoint/2010/main" val="3346439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X-ray filtration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000" lvl="1" indent="-342000">
              <a:spcAft>
                <a:spcPts val="1200"/>
              </a:spcAft>
            </a:pPr>
            <a:r>
              <a:rPr lang="en-US" altLang="ko-KR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Decrease “soft x-rays” that constitute absorbed radiation but never reach detectors</a:t>
            </a:r>
          </a:p>
          <a:p>
            <a:pPr marL="342000" lvl="1" indent="-342000">
              <a:spcAft>
                <a:spcPts val="1200"/>
              </a:spcAft>
            </a:pPr>
            <a:r>
              <a:rPr lang="en-US" altLang="ko-KR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Efficient x-ray filters selectively remove these soft rays and decrease absorbed dose</a:t>
            </a:r>
          </a:p>
          <a:p>
            <a:pPr marL="342000" lvl="1" indent="-342000">
              <a:spcAft>
                <a:spcPts val="1200"/>
              </a:spcAft>
            </a:pPr>
            <a:r>
              <a:rPr lang="en-US" altLang="ko-KR" sz="24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Bow-tie or beam shaping filters reduce surface radiation dose by minimizing dose in thinner portions of patient anatomy</a:t>
            </a:r>
          </a:p>
          <a:p>
            <a:pPr>
              <a:spcAft>
                <a:spcPts val="1200"/>
              </a:spcAft>
            </a:pP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6536851" y="5543329"/>
            <a:ext cx="23342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2005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91609" y="1219200"/>
            <a:ext cx="6328391" cy="5044214"/>
            <a:chOff x="1066800" y="1143000"/>
            <a:chExt cx="6934200" cy="5527090"/>
          </a:xfrm>
        </p:grpSpPr>
        <p:sp>
          <p:nvSpPr>
            <p:cNvPr id="39" name="Rectangle 38"/>
            <p:cNvSpPr/>
            <p:nvPr/>
          </p:nvSpPr>
          <p:spPr>
            <a:xfrm>
              <a:off x="1143000" y="1143000"/>
              <a:ext cx="6858000" cy="55270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931" name="Text Box 35"/>
            <p:cNvSpPr txBox="1">
              <a:spLocks noChangeArrowheads="1"/>
            </p:cNvSpPr>
            <p:nvPr/>
          </p:nvSpPr>
          <p:spPr bwMode="auto">
            <a:xfrm>
              <a:off x="1066800" y="5029200"/>
              <a:ext cx="1780442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16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Uniform x-ray </a:t>
              </a:r>
            </a:p>
            <a:p>
              <a:pPr algn="ctr" eaLnBrk="0" hangingPunct="0"/>
              <a:r>
                <a:rPr lang="en-US" sz="16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at detector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667000" y="1295400"/>
              <a:ext cx="4190518" cy="5237384"/>
              <a:chOff x="2667000" y="1052496"/>
              <a:chExt cx="4292834" cy="5365260"/>
            </a:xfrm>
          </p:grpSpPr>
          <p:grpSp>
            <p:nvGrpSpPr>
              <p:cNvPr id="80912" name="Group 16"/>
              <p:cNvGrpSpPr>
                <a:grpSpLocks/>
              </p:cNvGrpSpPr>
              <p:nvPr/>
            </p:nvGrpSpPr>
            <p:grpSpPr bwMode="auto">
              <a:xfrm>
                <a:off x="3576871" y="2438400"/>
                <a:ext cx="3382963" cy="762000"/>
                <a:chOff x="2400" y="1152"/>
                <a:chExt cx="2131" cy="480"/>
              </a:xfrm>
            </p:grpSpPr>
            <p:grpSp>
              <p:nvGrpSpPr>
                <p:cNvPr id="80913" name="Group 17"/>
                <p:cNvGrpSpPr>
                  <a:grpSpLocks/>
                </p:cNvGrpSpPr>
                <p:nvPr/>
              </p:nvGrpSpPr>
              <p:grpSpPr bwMode="auto">
                <a:xfrm>
                  <a:off x="2400" y="1152"/>
                  <a:ext cx="1200" cy="480"/>
                  <a:chOff x="672" y="1680"/>
                  <a:chExt cx="1152" cy="384"/>
                </a:xfrm>
              </p:grpSpPr>
              <p:sp>
                <p:nvSpPr>
                  <p:cNvPr id="80914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2064"/>
                    <a:ext cx="115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15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824" y="1680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16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1680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1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68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1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168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19" name="Freeform 23"/>
                  <p:cNvSpPr>
                    <a:spLocks/>
                  </p:cNvSpPr>
                  <p:nvPr/>
                </p:nvSpPr>
                <p:spPr bwMode="auto">
                  <a:xfrm>
                    <a:off x="768" y="1680"/>
                    <a:ext cx="960" cy="288"/>
                  </a:xfrm>
                  <a:custGeom>
                    <a:avLst/>
                    <a:gdLst>
                      <a:gd name="T0" fmla="*/ 0 w 960"/>
                      <a:gd name="T1" fmla="*/ 0 h 240"/>
                      <a:gd name="T2" fmla="*/ 480 w 960"/>
                      <a:gd name="T3" fmla="*/ 240 h 240"/>
                      <a:gd name="T4" fmla="*/ 960 w 960"/>
                      <a:gd name="T5" fmla="*/ 0 h 2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60" h="240">
                        <a:moveTo>
                          <a:pt x="0" y="0"/>
                        </a:moveTo>
                        <a:cubicBezTo>
                          <a:pt x="160" y="120"/>
                          <a:pt x="320" y="240"/>
                          <a:pt x="480" y="240"/>
                        </a:cubicBezTo>
                        <a:cubicBezTo>
                          <a:pt x="640" y="240"/>
                          <a:pt x="800" y="120"/>
                          <a:pt x="960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FFCC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</p:grpSp>
            <p:sp>
              <p:nvSpPr>
                <p:cNvPr id="8092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679" y="1290"/>
                  <a:ext cx="852" cy="2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600" b="1" dirty="0">
                      <a:solidFill>
                        <a:srgbClr val="FFFFFF"/>
                      </a:solidFill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Bow-tie filter</a:t>
                  </a:r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2667000" y="1052496"/>
                <a:ext cx="4144408" cy="5365260"/>
                <a:chOff x="2667000" y="152400"/>
                <a:chExt cx="4656141" cy="6027738"/>
              </a:xfrm>
            </p:grpSpPr>
            <p:sp>
              <p:nvSpPr>
                <p:cNvPr id="80901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2700338" y="1268413"/>
                  <a:ext cx="2133600" cy="403860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02" name="Line 6"/>
                <p:cNvSpPr>
                  <a:spLocks noChangeShapeType="1"/>
                </p:cNvSpPr>
                <p:nvPr/>
              </p:nvSpPr>
              <p:spPr bwMode="auto">
                <a:xfrm>
                  <a:off x="4757738" y="1268413"/>
                  <a:ext cx="2286000" cy="396240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grpSp>
              <p:nvGrpSpPr>
                <p:cNvPr id="80903" name="Group 7"/>
                <p:cNvGrpSpPr>
                  <a:grpSpLocks/>
                </p:cNvGrpSpPr>
                <p:nvPr/>
              </p:nvGrpSpPr>
              <p:grpSpPr bwMode="auto">
                <a:xfrm>
                  <a:off x="2667000" y="5257800"/>
                  <a:ext cx="4343400" cy="922338"/>
                  <a:chOff x="1680" y="3312"/>
                  <a:chExt cx="2736" cy="581"/>
                </a:xfrm>
              </p:grpSpPr>
              <p:sp>
                <p:nvSpPr>
                  <p:cNvPr id="80904" name="AutoShape 8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880" y="2112"/>
                    <a:ext cx="336" cy="2736"/>
                  </a:xfrm>
                  <a:prstGeom prst="moon">
                    <a:avLst>
                      <a:gd name="adj" fmla="val 41347"/>
                    </a:avLst>
                  </a:prstGeom>
                  <a:solidFill>
                    <a:srgbClr val="9BDEFF"/>
                  </a:solidFill>
                  <a:ln w="9525">
                    <a:solidFill>
                      <a:srgbClr val="FFFF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05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74" y="3648"/>
                    <a:ext cx="772" cy="2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n-US" sz="1600" b="1" dirty="0">
                        <a:solidFill>
                          <a:srgbClr val="FFFFFF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a:t>Detectors</a:t>
                    </a:r>
                  </a:p>
                </p:txBody>
              </p:sp>
            </p:grpSp>
            <p:sp>
              <p:nvSpPr>
                <p:cNvPr id="80907" name="Oval 11"/>
                <p:cNvSpPr>
                  <a:spLocks noChangeArrowheads="1"/>
                </p:cNvSpPr>
                <p:nvPr/>
              </p:nvSpPr>
              <p:spPr bwMode="auto">
                <a:xfrm>
                  <a:off x="3657600" y="3200400"/>
                  <a:ext cx="2286000" cy="1600200"/>
                </a:xfrm>
                <a:prstGeom prst="ellipse">
                  <a:avLst/>
                </a:prstGeom>
                <a:solidFill>
                  <a:schemeClr val="bg1">
                    <a:lumMod val="90000"/>
                  </a:schemeClr>
                </a:solidFill>
                <a:ln w="9525">
                  <a:solidFill>
                    <a:srgbClr val="99CC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0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267200" y="4267199"/>
                  <a:ext cx="948652" cy="3896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600" b="1">
                      <a:solidFill>
                        <a:srgbClr val="000000"/>
                      </a:solidFill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Patient</a:t>
                  </a:r>
                </a:p>
              </p:txBody>
            </p:sp>
            <p:grpSp>
              <p:nvGrpSpPr>
                <p:cNvPr id="80909" name="Group 13"/>
                <p:cNvGrpSpPr>
                  <a:grpSpLocks/>
                </p:cNvGrpSpPr>
                <p:nvPr/>
              </p:nvGrpSpPr>
              <p:grpSpPr bwMode="auto">
                <a:xfrm>
                  <a:off x="4083052" y="152400"/>
                  <a:ext cx="3240089" cy="1214438"/>
                  <a:chOff x="2572" y="96"/>
                  <a:chExt cx="2041" cy="765"/>
                </a:xfrm>
              </p:grpSpPr>
              <p:pic>
                <p:nvPicPr>
                  <p:cNvPr id="80910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72" y="96"/>
                    <a:ext cx="1152" cy="7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80911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92" y="372"/>
                    <a:ext cx="821" cy="2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n-US" sz="1600" b="1" dirty="0">
                        <a:solidFill>
                          <a:srgbClr val="FFFFFF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a:t>X-ray tube</a:t>
                    </a:r>
                  </a:p>
                </p:txBody>
              </p:sp>
            </p:grpSp>
            <p:sp>
              <p:nvSpPr>
                <p:cNvPr id="80922" name="AutoShape 26"/>
                <p:cNvSpPr>
                  <a:spLocks noChangeArrowheads="1"/>
                </p:cNvSpPr>
                <p:nvPr/>
              </p:nvSpPr>
              <p:spPr bwMode="auto">
                <a:xfrm rot="1356597">
                  <a:off x="3746500" y="3581400"/>
                  <a:ext cx="292100" cy="584200"/>
                </a:xfrm>
                <a:prstGeom prst="downArrow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23" name="AutoShape 27"/>
                <p:cNvSpPr>
                  <a:spLocks noChangeArrowheads="1"/>
                </p:cNvSpPr>
                <p:nvPr/>
              </p:nvSpPr>
              <p:spPr bwMode="auto">
                <a:xfrm rot="-1517335">
                  <a:off x="5486400" y="3630613"/>
                  <a:ext cx="304800" cy="636587"/>
                </a:xfrm>
                <a:prstGeom prst="downArrow">
                  <a:avLst>
                    <a:gd name="adj1" fmla="val 50000"/>
                    <a:gd name="adj2" fmla="val 52214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24" name="AutoShape 28"/>
                <p:cNvSpPr>
                  <a:spLocks noChangeArrowheads="1"/>
                </p:cNvSpPr>
                <p:nvPr/>
              </p:nvSpPr>
              <p:spPr bwMode="auto">
                <a:xfrm>
                  <a:off x="4191000" y="3581400"/>
                  <a:ext cx="457200" cy="533400"/>
                </a:xfrm>
                <a:prstGeom prst="downArrow">
                  <a:avLst>
                    <a:gd name="adj1" fmla="val 50000"/>
                    <a:gd name="adj2" fmla="val 29167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25" name="AutoShape 29"/>
                <p:cNvSpPr>
                  <a:spLocks noChangeArrowheads="1"/>
                </p:cNvSpPr>
                <p:nvPr/>
              </p:nvSpPr>
              <p:spPr bwMode="auto">
                <a:xfrm>
                  <a:off x="4800600" y="3581400"/>
                  <a:ext cx="457200" cy="533400"/>
                </a:xfrm>
                <a:prstGeom prst="downArrow">
                  <a:avLst>
                    <a:gd name="adj1" fmla="val 50000"/>
                    <a:gd name="adj2" fmla="val 29167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grpSp>
              <p:nvGrpSpPr>
                <p:cNvPr id="80932" name="Group 36"/>
                <p:cNvGrpSpPr>
                  <a:grpSpLocks/>
                </p:cNvGrpSpPr>
                <p:nvPr/>
              </p:nvGrpSpPr>
              <p:grpSpPr bwMode="auto">
                <a:xfrm>
                  <a:off x="4356100" y="1844675"/>
                  <a:ext cx="838200" cy="1355725"/>
                  <a:chOff x="2744" y="1162"/>
                  <a:chExt cx="528" cy="854"/>
                </a:xfrm>
              </p:grpSpPr>
              <p:sp>
                <p:nvSpPr>
                  <p:cNvPr id="80933" name="Auto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1162"/>
                    <a:ext cx="528" cy="854"/>
                  </a:xfrm>
                  <a:prstGeom prst="downArrow">
                    <a:avLst>
                      <a:gd name="adj1" fmla="val 50000"/>
                      <a:gd name="adj2" fmla="val 40436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2000">
                      <a:latin typeface="Arial Unicode MS" panose="020B0604020202020204" pitchFamily="34" charset="-128"/>
                      <a:ea typeface="Arial Unicode MS" panose="020B0604020202020204" pitchFamily="34" charset="-128"/>
                      <a:cs typeface="Arial Unicode MS" panose="020B0604020202020204" pitchFamily="34" charset="-128"/>
                    </a:endParaRPr>
                  </a:p>
                </p:txBody>
              </p:sp>
              <p:sp>
                <p:nvSpPr>
                  <p:cNvPr id="80934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60" y="1298"/>
                    <a:ext cx="290" cy="55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>
                    <a:spAutoFit/>
                    <a:scene3d>
                      <a:camera prst="orthographicFront">
                        <a:rot lat="0" lon="0" rev="0"/>
                      </a:camera>
                      <a:lightRig rig="contrasting" dir="t">
                        <a:rot lat="0" lon="0" rev="4500000"/>
                      </a:lightRig>
                    </a:scene3d>
                    <a:sp3d contourW="6350" prstMaterial="metal">
                      <a:bevelT w="127000" h="31750" prst="relaxedInset"/>
                      <a:contourClr>
                        <a:schemeClr val="accent1">
                          <a:shade val="75000"/>
                        </a:schemeClr>
                      </a:contourClr>
                    </a:sp3d>
                  </a:bodyPr>
                  <a:lstStyle/>
                  <a:p>
                    <a:r>
                      <a:rPr lang="en-US" sz="1400" b="1" cap="all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a:t>X-rays</a:t>
                    </a:r>
                  </a:p>
                </p:txBody>
              </p:sp>
            </p:grpSp>
            <p:sp>
              <p:nvSpPr>
                <p:cNvPr id="80935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3276600" y="4800600"/>
                  <a:ext cx="381000" cy="381000"/>
                </a:xfrm>
                <a:prstGeom prst="line">
                  <a:avLst/>
                </a:prstGeom>
                <a:noFill/>
                <a:ln w="76200" cap="sq">
                  <a:solidFill>
                    <a:srgbClr val="FF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36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343400" y="5029200"/>
                  <a:ext cx="0" cy="457200"/>
                </a:xfrm>
                <a:prstGeom prst="line">
                  <a:avLst/>
                </a:prstGeom>
                <a:noFill/>
                <a:ln w="76200" cap="sq">
                  <a:solidFill>
                    <a:srgbClr val="FF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37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5105400" y="5029200"/>
                  <a:ext cx="0" cy="457200"/>
                </a:xfrm>
                <a:prstGeom prst="line">
                  <a:avLst/>
                </a:prstGeom>
                <a:noFill/>
                <a:ln w="76200" cap="sq">
                  <a:solidFill>
                    <a:srgbClr val="FF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sp>
              <p:nvSpPr>
                <p:cNvPr id="80938" name="Line 42"/>
                <p:cNvSpPr>
                  <a:spLocks noChangeShapeType="1"/>
                </p:cNvSpPr>
                <p:nvPr/>
              </p:nvSpPr>
              <p:spPr bwMode="auto">
                <a:xfrm>
                  <a:off x="5867400" y="4800600"/>
                  <a:ext cx="228600" cy="381000"/>
                </a:xfrm>
                <a:prstGeom prst="line">
                  <a:avLst/>
                </a:prstGeom>
                <a:noFill/>
                <a:ln w="76200" cap="sq">
                  <a:solidFill>
                    <a:srgbClr val="FF0000"/>
                  </a:solidFill>
                  <a:round/>
                  <a:headEnd type="none" w="sm" len="sm"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200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</p:grpSp>
        </p:grpSp>
        <p:sp>
          <p:nvSpPr>
            <p:cNvPr id="80939" name="Text Box 43"/>
            <p:cNvSpPr txBox="1">
              <a:spLocks noChangeArrowheads="1"/>
            </p:cNvSpPr>
            <p:nvPr/>
          </p:nvSpPr>
          <p:spPr bwMode="auto">
            <a:xfrm>
              <a:off x="6498098" y="6352401"/>
              <a:ext cx="139653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Li et al. AJR 2007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425"/>
            <a:ext cx="9144000" cy="762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Patient centering with in bow-tie filter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9" y="116631"/>
            <a:ext cx="8740081" cy="101540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Patient off-centered in gantry </a:t>
            </a:r>
            <a:r>
              <a:rPr lang="en-US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isocenter</a:t>
            </a: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361152" y="1219200"/>
            <a:ext cx="6258848" cy="504421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Text Box 35"/>
          <p:cNvSpPr txBox="1">
            <a:spLocks noChangeArrowheads="1"/>
          </p:cNvSpPr>
          <p:nvPr/>
        </p:nvSpPr>
        <p:spPr bwMode="auto">
          <a:xfrm>
            <a:off x="1291609" y="4765881"/>
            <a:ext cx="1624893" cy="53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Uniform x-ray </a:t>
            </a:r>
          </a:p>
          <a:p>
            <a:pPr algn="ctr" eaLnBrk="0" hangingPunct="0"/>
            <a:r>
              <a:rPr lang="en-US" sz="1600" b="1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at detector</a:t>
            </a:r>
          </a:p>
        </p:txBody>
      </p:sp>
      <p:grpSp>
        <p:nvGrpSpPr>
          <p:cNvPr id="44" name="Group 16"/>
          <p:cNvGrpSpPr>
            <a:grpSpLocks/>
          </p:cNvGrpSpPr>
          <p:nvPr/>
        </p:nvGrpSpPr>
        <p:grpSpPr bwMode="auto">
          <a:xfrm>
            <a:off x="3562595" y="2592964"/>
            <a:ext cx="3013824" cy="678853"/>
            <a:chOff x="2400" y="1152"/>
            <a:chExt cx="2131" cy="480"/>
          </a:xfrm>
        </p:grpSpPr>
        <p:grpSp>
          <p:nvGrpSpPr>
            <p:cNvPr id="67" name="Group 17"/>
            <p:cNvGrpSpPr>
              <a:grpSpLocks/>
            </p:cNvGrpSpPr>
            <p:nvPr/>
          </p:nvGrpSpPr>
          <p:grpSpPr bwMode="auto">
            <a:xfrm>
              <a:off x="2400" y="1152"/>
              <a:ext cx="1200" cy="480"/>
              <a:chOff x="672" y="1680"/>
              <a:chExt cx="1152" cy="384"/>
            </a:xfrm>
          </p:grpSpPr>
          <p:sp>
            <p:nvSpPr>
              <p:cNvPr id="69" name="Line 18"/>
              <p:cNvSpPr>
                <a:spLocks noChangeShapeType="1"/>
              </p:cNvSpPr>
              <p:nvPr/>
            </p:nvSpPr>
            <p:spPr bwMode="auto">
              <a:xfrm>
                <a:off x="672" y="2064"/>
                <a:ext cx="1152" cy="0"/>
              </a:xfrm>
              <a:prstGeom prst="line">
                <a:avLst/>
              </a:pr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0" name="Line 19"/>
              <p:cNvSpPr>
                <a:spLocks noChangeShapeType="1"/>
              </p:cNvSpPr>
              <p:nvPr/>
            </p:nvSpPr>
            <p:spPr bwMode="auto">
              <a:xfrm>
                <a:off x="1824" y="1680"/>
                <a:ext cx="0" cy="384"/>
              </a:xfrm>
              <a:prstGeom prst="line">
                <a:avLst/>
              </a:pr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1" name="Line 20"/>
              <p:cNvSpPr>
                <a:spLocks noChangeShapeType="1"/>
              </p:cNvSpPr>
              <p:nvPr/>
            </p:nvSpPr>
            <p:spPr bwMode="auto">
              <a:xfrm>
                <a:off x="672" y="1680"/>
                <a:ext cx="0" cy="384"/>
              </a:xfrm>
              <a:prstGeom prst="line">
                <a:avLst/>
              </a:pr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2" name="Line 21"/>
              <p:cNvSpPr>
                <a:spLocks noChangeShapeType="1"/>
              </p:cNvSpPr>
              <p:nvPr/>
            </p:nvSpPr>
            <p:spPr bwMode="auto">
              <a:xfrm>
                <a:off x="1728" y="1680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3" name="Line 22"/>
              <p:cNvSpPr>
                <a:spLocks noChangeShapeType="1"/>
              </p:cNvSpPr>
              <p:nvPr/>
            </p:nvSpPr>
            <p:spPr bwMode="auto">
              <a:xfrm>
                <a:off x="672" y="1680"/>
                <a:ext cx="96" cy="0"/>
              </a:xfrm>
              <a:prstGeom prst="line">
                <a:avLst/>
              </a:pr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74" name="Freeform 23"/>
              <p:cNvSpPr>
                <a:spLocks/>
              </p:cNvSpPr>
              <p:nvPr/>
            </p:nvSpPr>
            <p:spPr bwMode="auto">
              <a:xfrm>
                <a:off x="768" y="1680"/>
                <a:ext cx="960" cy="288"/>
              </a:xfrm>
              <a:custGeom>
                <a:avLst/>
                <a:gdLst>
                  <a:gd name="T0" fmla="*/ 0 w 960"/>
                  <a:gd name="T1" fmla="*/ 0 h 240"/>
                  <a:gd name="T2" fmla="*/ 480 w 960"/>
                  <a:gd name="T3" fmla="*/ 240 h 240"/>
                  <a:gd name="T4" fmla="*/ 960 w 960"/>
                  <a:gd name="T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0" h="240">
                    <a:moveTo>
                      <a:pt x="0" y="0"/>
                    </a:moveTo>
                    <a:cubicBezTo>
                      <a:pt x="160" y="120"/>
                      <a:pt x="320" y="240"/>
                      <a:pt x="480" y="240"/>
                    </a:cubicBezTo>
                    <a:cubicBezTo>
                      <a:pt x="640" y="240"/>
                      <a:pt x="800" y="120"/>
                      <a:pt x="960" y="0"/>
                    </a:cubicBezTo>
                  </a:path>
                </a:pathLst>
              </a:custGeom>
              <a:noFill/>
              <a:ln w="9525">
                <a:solidFill>
                  <a:srgbClr val="00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68" name="Text Box 24"/>
            <p:cNvSpPr txBox="1">
              <a:spLocks noChangeArrowheads="1"/>
            </p:cNvSpPr>
            <p:nvPr/>
          </p:nvSpPr>
          <p:spPr bwMode="auto">
            <a:xfrm>
              <a:off x="3679" y="1290"/>
              <a:ext cx="85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Bow-tie filter</a:t>
              </a:r>
            </a:p>
          </p:txBody>
        </p:sp>
      </p:grpSp>
      <p:sp>
        <p:nvSpPr>
          <p:cNvPr id="46" name="Line 5"/>
          <p:cNvSpPr>
            <a:spLocks noChangeShapeType="1"/>
          </p:cNvSpPr>
          <p:nvPr/>
        </p:nvSpPr>
        <p:spPr bwMode="auto">
          <a:xfrm flipH="1">
            <a:off x="2778443" y="2243251"/>
            <a:ext cx="1691882" cy="320249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4409900" y="2243251"/>
            <a:ext cx="1812730" cy="314206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48" name="Group 7"/>
          <p:cNvGrpSpPr>
            <a:grpSpLocks/>
          </p:cNvGrpSpPr>
          <p:nvPr/>
        </p:nvGrpSpPr>
        <p:grpSpPr bwMode="auto">
          <a:xfrm>
            <a:off x="2752007" y="5406717"/>
            <a:ext cx="3444188" cy="731387"/>
            <a:chOff x="1680" y="3312"/>
            <a:chExt cx="2736" cy="581"/>
          </a:xfrm>
        </p:grpSpPr>
        <p:sp>
          <p:nvSpPr>
            <p:cNvPr id="65" name="AutoShape 8"/>
            <p:cNvSpPr>
              <a:spLocks noChangeArrowheads="1"/>
            </p:cNvSpPr>
            <p:nvPr/>
          </p:nvSpPr>
          <p:spPr bwMode="auto">
            <a:xfrm rot="16200000">
              <a:off x="2880" y="2112"/>
              <a:ext cx="336" cy="2736"/>
            </a:xfrm>
            <a:prstGeom prst="moon">
              <a:avLst>
                <a:gd name="adj" fmla="val 41347"/>
              </a:avLst>
            </a:prstGeom>
            <a:solidFill>
              <a:srgbClr val="9BDEFF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 Box 9"/>
            <p:cNvSpPr txBox="1">
              <a:spLocks noChangeArrowheads="1"/>
            </p:cNvSpPr>
            <p:nvPr/>
          </p:nvSpPr>
          <p:spPr bwMode="auto">
            <a:xfrm>
              <a:off x="2674" y="3648"/>
              <a:ext cx="772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Detectors</a:t>
              </a:r>
            </a:p>
          </p:txBody>
        </p:sp>
      </p:grpSp>
      <p:sp>
        <p:nvSpPr>
          <p:cNvPr id="49" name="Oval 11"/>
          <p:cNvSpPr>
            <a:spLocks noChangeArrowheads="1"/>
          </p:cNvSpPr>
          <p:nvPr/>
        </p:nvSpPr>
        <p:spPr bwMode="auto">
          <a:xfrm rot="20799544">
            <a:off x="3731047" y="3775260"/>
            <a:ext cx="1812730" cy="1268911"/>
          </a:xfrm>
          <a:prstGeom prst="ellipse">
            <a:avLst/>
          </a:prstGeom>
          <a:solidFill>
            <a:schemeClr val="bg1">
              <a:lumMod val="90000"/>
            </a:schemeClr>
          </a:soli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 rot="21010115">
            <a:off x="4214442" y="4621200"/>
            <a:ext cx="752253" cy="30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Patient</a:t>
            </a:r>
          </a:p>
        </p:txBody>
      </p:sp>
      <p:grpSp>
        <p:nvGrpSpPr>
          <p:cNvPr id="51" name="Group 13"/>
          <p:cNvGrpSpPr>
            <a:grpSpLocks/>
          </p:cNvGrpSpPr>
          <p:nvPr/>
        </p:nvGrpSpPr>
        <p:grpSpPr bwMode="auto">
          <a:xfrm>
            <a:off x="3874894" y="1358286"/>
            <a:ext cx="2569295" cy="963013"/>
            <a:chOff x="2572" y="96"/>
            <a:chExt cx="2041" cy="765"/>
          </a:xfrm>
        </p:grpSpPr>
        <p:pic>
          <p:nvPicPr>
            <p:cNvPr id="63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2" y="96"/>
              <a:ext cx="1152" cy="7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4" name="Text Box 15"/>
            <p:cNvSpPr txBox="1">
              <a:spLocks noChangeArrowheads="1"/>
            </p:cNvSpPr>
            <p:nvPr/>
          </p:nvSpPr>
          <p:spPr bwMode="auto">
            <a:xfrm>
              <a:off x="3792" y="372"/>
              <a:ext cx="821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srgbClr val="FFFFFF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X-ray tube</a:t>
              </a:r>
            </a:p>
          </p:txBody>
        </p:sp>
      </p:grpSp>
      <p:sp>
        <p:nvSpPr>
          <p:cNvPr id="52" name="AutoShape 26"/>
          <p:cNvSpPr>
            <a:spLocks noChangeArrowheads="1"/>
          </p:cNvSpPr>
          <p:nvPr/>
        </p:nvSpPr>
        <p:spPr bwMode="auto">
          <a:xfrm rot="766712">
            <a:off x="3801543" y="4077382"/>
            <a:ext cx="231627" cy="46325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" name="AutoShape 27"/>
          <p:cNvSpPr>
            <a:spLocks noChangeArrowheads="1"/>
          </p:cNvSpPr>
          <p:nvPr/>
        </p:nvSpPr>
        <p:spPr bwMode="auto">
          <a:xfrm rot="19492780">
            <a:off x="5181232" y="4116406"/>
            <a:ext cx="241697" cy="504795"/>
          </a:xfrm>
          <a:prstGeom prst="downArrow">
            <a:avLst>
              <a:gd name="adj1" fmla="val 50000"/>
              <a:gd name="adj2" fmla="val 52214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" name="AutoShape 28"/>
          <p:cNvSpPr>
            <a:spLocks noChangeArrowheads="1"/>
          </p:cNvSpPr>
          <p:nvPr/>
        </p:nvSpPr>
        <p:spPr bwMode="auto">
          <a:xfrm rot="21010115">
            <a:off x="4154018" y="4077382"/>
            <a:ext cx="362546" cy="422970"/>
          </a:xfrm>
          <a:prstGeom prst="downArrow">
            <a:avLst>
              <a:gd name="adj1" fmla="val 50000"/>
              <a:gd name="adj2" fmla="val 291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 rot="21010115">
            <a:off x="4637413" y="4077382"/>
            <a:ext cx="362546" cy="422970"/>
          </a:xfrm>
          <a:prstGeom prst="downArrow">
            <a:avLst>
              <a:gd name="adj1" fmla="val 50000"/>
              <a:gd name="adj2" fmla="val 291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56" name="Group 36"/>
          <p:cNvGrpSpPr>
            <a:grpSpLocks/>
          </p:cNvGrpSpPr>
          <p:nvPr/>
        </p:nvGrpSpPr>
        <p:grpSpPr bwMode="auto">
          <a:xfrm>
            <a:off x="4091413" y="2700210"/>
            <a:ext cx="664668" cy="1075050"/>
            <a:chOff x="2744" y="1162"/>
            <a:chExt cx="528" cy="854"/>
          </a:xfrm>
        </p:grpSpPr>
        <p:sp>
          <p:nvSpPr>
            <p:cNvPr id="61" name="AutoShape 37"/>
            <p:cNvSpPr>
              <a:spLocks noChangeArrowheads="1"/>
            </p:cNvSpPr>
            <p:nvPr/>
          </p:nvSpPr>
          <p:spPr bwMode="auto">
            <a:xfrm>
              <a:off x="2744" y="1162"/>
              <a:ext cx="528" cy="854"/>
            </a:xfrm>
            <a:prstGeom prst="downArrow">
              <a:avLst>
                <a:gd name="adj1" fmla="val 50000"/>
                <a:gd name="adj2" fmla="val 40436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2" name="Text Box 38"/>
            <p:cNvSpPr txBox="1">
              <a:spLocks noChangeArrowheads="1"/>
            </p:cNvSpPr>
            <p:nvPr/>
          </p:nvSpPr>
          <p:spPr bwMode="auto">
            <a:xfrm>
              <a:off x="2860" y="1298"/>
              <a:ext cx="290" cy="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r>
                <a:rPr lang="en-US" sz="1400" b="1" cap="all" dirty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X-rays</a:t>
              </a:r>
            </a:p>
          </p:txBody>
        </p:sp>
      </p:grpSp>
      <p:sp>
        <p:nvSpPr>
          <p:cNvPr id="57" name="Line 39"/>
          <p:cNvSpPr>
            <a:spLocks noChangeShapeType="1"/>
          </p:cNvSpPr>
          <p:nvPr/>
        </p:nvSpPr>
        <p:spPr bwMode="auto">
          <a:xfrm flipH="1">
            <a:off x="3235402" y="5044171"/>
            <a:ext cx="302122" cy="302122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" name="Line 40"/>
          <p:cNvSpPr>
            <a:spLocks noChangeShapeType="1"/>
          </p:cNvSpPr>
          <p:nvPr/>
        </p:nvSpPr>
        <p:spPr bwMode="auto">
          <a:xfrm flipH="1">
            <a:off x="4081343" y="5225444"/>
            <a:ext cx="0" cy="362546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9" name="Line 41"/>
          <p:cNvSpPr>
            <a:spLocks noChangeShapeType="1"/>
          </p:cNvSpPr>
          <p:nvPr/>
        </p:nvSpPr>
        <p:spPr bwMode="auto">
          <a:xfrm flipH="1">
            <a:off x="4685586" y="5225444"/>
            <a:ext cx="0" cy="362546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Line 42"/>
          <p:cNvSpPr>
            <a:spLocks noChangeShapeType="1"/>
          </p:cNvSpPr>
          <p:nvPr/>
        </p:nvSpPr>
        <p:spPr bwMode="auto">
          <a:xfrm>
            <a:off x="5289829" y="5044171"/>
            <a:ext cx="181273" cy="302122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6248400" y="5973480"/>
            <a:ext cx="1274527" cy="252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Li et al. AJR 2007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caveats: Position of arms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techniques can not recognize arms from other body regions (chest or abdomen)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When performing chest and abdomen CT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Arms placed by the side of body for localizer and CT: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dose increased with AEC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Arms placed by the side for localizer but raised for CT: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dose increased with AEC</a:t>
            </a:r>
          </a:p>
          <a:p>
            <a:pPr lvl="1"/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Arms raised above head for localizer and by side for CT:  Lower </a:t>
            </a:r>
            <a:r>
              <a:rPr lang="en-US" sz="2000" kern="12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2000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applied with AEC than needed</a:t>
            </a:r>
          </a:p>
        </p:txBody>
      </p:sp>
    </p:spTree>
    <p:extLst>
      <p:ext uri="{BB962C8B-B14F-4D97-AF65-F5344CB8AC3E}">
        <p14:creationId xmlns:p14="http://schemas.microsoft.com/office/powerpoint/2010/main" val="16572179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60317FB-6FD6-4DA9-A038-87FF39D73B2A}"/>
              </a:ext>
            </a:extLst>
          </p:cNvPr>
          <p:cNvSpPr/>
          <p:nvPr/>
        </p:nvSpPr>
        <p:spPr>
          <a:xfrm>
            <a:off x="0" y="1394133"/>
            <a:ext cx="9144000" cy="4854267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19" y="116632"/>
            <a:ext cx="7825682" cy="106483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can not recognize arms from the body in the localizer</a:t>
            </a:r>
          </a:p>
        </p:txBody>
      </p:sp>
      <p:pic>
        <p:nvPicPr>
          <p:cNvPr id="69635" name="Picture 3" descr=" 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73" y="1997644"/>
            <a:ext cx="2301400" cy="413416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 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83480"/>
            <a:ext cx="2352754" cy="4148324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212400" y="1559804"/>
            <a:ext cx="1080745" cy="40011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 </a:t>
            </a:r>
            <a:r>
              <a:rPr lang="en-US" sz="2000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2000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808204" y="1559804"/>
            <a:ext cx="1080745" cy="40011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14 </a:t>
            </a:r>
            <a:r>
              <a:rPr lang="en-US" sz="2000" dirty="0" err="1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mGy</a:t>
            </a:r>
            <a:endParaRPr lang="en-US" sz="2000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3269073" y="2855204"/>
            <a:ext cx="2667000" cy="457200"/>
          </a:xfrm>
          <a:prstGeom prst="rightArrow">
            <a:avLst>
              <a:gd name="adj1" fmla="val 50000"/>
              <a:gd name="adj2" fmla="val 1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2903472" y="4607804"/>
            <a:ext cx="3268727" cy="707886"/>
          </a:xfrm>
          <a:prstGeom prst="rect">
            <a:avLst/>
          </a:prstGeom>
          <a:solidFill>
            <a:srgbClr val="000000"/>
          </a:solidFill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20 sec later with </a:t>
            </a:r>
          </a:p>
          <a:p>
            <a:pPr algn="ctr"/>
            <a:r>
              <a:rPr lang="en-US" sz="20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 change in scan factors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6826492" y="6324600"/>
            <a:ext cx="18774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Kalra</a:t>
            </a:r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AJR 2004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caveats: Metallic prosthesis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Certain AEC techniques do not recognize metallic implants from body tissues in the localizer radiograph</a:t>
            </a:r>
          </a:p>
          <a:p>
            <a:pPr lvl="1">
              <a:spcAft>
                <a:spcPts val="1200"/>
              </a:spcAft>
            </a:pP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These techniques increase radiation dose in region of large metallic prosthesis without change in severity of artifacts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Other techniques recognize and exclude metallic implants when estimating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from the localizer</a:t>
            </a:r>
          </a:p>
        </p:txBody>
      </p:sp>
    </p:spTree>
    <p:extLst>
      <p:ext uri="{BB962C8B-B14F-4D97-AF65-F5344CB8AC3E}">
        <p14:creationId xmlns:p14="http://schemas.microsoft.com/office/powerpoint/2010/main" val="3353247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ko-KR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Tube current (mA)</a:t>
            </a:r>
            <a:endParaRPr lang="en-US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  <p:sp>
        <p:nvSpPr>
          <p:cNvPr id="3297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593137" cy="4572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 be fixed over entire scan range (fixed mA)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Can be automatically adjusted over the scan range (automatic exposure control or AEC)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ko-KR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Different CT scanners have different mA limits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Arial" charset="0"/>
                <a:ea typeface="ヒラギノ角ゴ Pro W3" charset="0"/>
                <a:cs typeface="ヒラギノ角ゴ Pro W3" charset="0"/>
              </a:rPr>
              <a:t>Some can operate at much higher </a:t>
            </a:r>
            <a:r>
              <a:rPr lang="en-US" altLang="ko-KR" sz="2400" dirty="0" err="1">
                <a:latin typeface="Arial" charset="0"/>
                <a:ea typeface="ヒラギノ角ゴ Pro W3" charset="0"/>
                <a:cs typeface="ヒラギノ角ゴ Pro W3" charset="0"/>
              </a:rPr>
              <a:t>mAs</a:t>
            </a:r>
            <a:r>
              <a:rPr lang="en-US" altLang="ko-KR" sz="2400" dirty="0">
                <a:latin typeface="Arial" charset="0"/>
                <a:ea typeface="ヒラギノ角ゴ Pro W3" charset="0"/>
                <a:cs typeface="ヒラギノ角ゴ Pro W3" charset="0"/>
              </a:rPr>
              <a:t> than others.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5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68168"/>
              </p:ext>
            </p:extLst>
          </p:nvPr>
        </p:nvGraphicFramePr>
        <p:xfrm>
          <a:off x="649358" y="4191000"/>
          <a:ext cx="7696200" cy="914400"/>
        </p:xfrm>
        <a:graphic>
          <a:graphicData uri="http://schemas.openxmlformats.org/drawingml/2006/table">
            <a:tbl>
              <a:tblPr/>
              <a:tblGrid>
                <a:gridCol w="1465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6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Philips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Siemens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Toshiba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mAs</a:t>
                      </a: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/slice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Effective </a:t>
                      </a:r>
                      <a:r>
                        <a:rPr lang="en-US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mAs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6191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514617"/>
            <a:ext cx="9144000" cy="450518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6866" name="Picture 2" descr="3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9000" y="3886200"/>
            <a:ext cx="2375311" cy="20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3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3576" y="1676400"/>
            <a:ext cx="2303024" cy="2090807"/>
          </a:xfrm>
          <a:prstGeom prst="rect">
            <a:avLst/>
          </a:prstGeom>
          <a:solidFill>
            <a:srgbClr val="000000"/>
          </a:solidFill>
          <a:ln>
            <a:noFill/>
          </a:ln>
        </p:spPr>
      </p:pic>
      <p:pic>
        <p:nvPicPr>
          <p:cNvPr id="36869" name="Picture 5" descr="3C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48153" y="1692222"/>
            <a:ext cx="2271447" cy="2074985"/>
          </a:xfrm>
          <a:prstGeom prst="rect">
            <a:avLst/>
          </a:prstGeom>
          <a:solidFill>
            <a:srgbClr val="000000"/>
          </a:solidFill>
          <a:ln>
            <a:noFill/>
          </a:ln>
        </p:spPr>
      </p:pic>
      <p:sp>
        <p:nvSpPr>
          <p:cNvPr id="36870" name="Comment 6"/>
          <p:cNvSpPr>
            <a:spLocks noChangeArrowheads="1"/>
          </p:cNvSpPr>
          <p:nvPr/>
        </p:nvSpPr>
        <p:spPr bwMode="auto">
          <a:xfrm>
            <a:off x="1248561" y="5369004"/>
            <a:ext cx="1928751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Fixed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120</a:t>
            </a:r>
          </a:p>
        </p:txBody>
      </p:sp>
      <p:sp>
        <p:nvSpPr>
          <p:cNvPr id="36871" name="Comment 7"/>
          <p:cNvSpPr>
            <a:spLocks noChangeArrowheads="1"/>
          </p:cNvSpPr>
          <p:nvPr/>
        </p:nvSpPr>
        <p:spPr bwMode="auto">
          <a:xfrm>
            <a:off x="457200" y="1524000"/>
            <a:ext cx="2444674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Z-modulation 47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36872" name="Comment 8"/>
          <p:cNvSpPr>
            <a:spLocks noChangeArrowheads="1"/>
          </p:cNvSpPr>
          <p:nvPr/>
        </p:nvSpPr>
        <p:spPr bwMode="auto">
          <a:xfrm>
            <a:off x="6173386" y="1524000"/>
            <a:ext cx="2594562" cy="36933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Z-modulation 150 </a:t>
            </a:r>
            <a:r>
              <a:rPr lang="en-US" sz="1800" dirty="0" err="1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sz="1800" dirty="0">
                <a:solidFill>
                  <a:srgbClr val="FFFF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4768111" y="6400800"/>
            <a:ext cx="41472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Rizzo et al. AJR 2004; </a:t>
            </a:r>
            <a:r>
              <a:rPr lang="en-US" sz="1400" dirty="0" err="1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Dalal</a:t>
            </a:r>
            <a:r>
              <a:rPr lang="en-US" sz="1400" dirty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et al. Radiology 2005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8425"/>
            <a:ext cx="8077200" cy="1035192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Longitudinal modulation: </a:t>
            </a:r>
            <a:b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Metallic implants </a:t>
            </a:r>
            <a:endParaRPr lang="en-GB" kern="1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85714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8424"/>
            <a:ext cx="8077200" cy="96837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caveats: Image Quality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82768"/>
            <a:ext cx="8712968" cy="5321943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techniques require users to specify desired image quality as a starting point for dose modulation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Selection of image quality for different clinical indications is not easy</a:t>
            </a:r>
          </a:p>
          <a:p>
            <a:pPr lvl="1"/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Review of literature helps identify some guidelines</a:t>
            </a:r>
          </a:p>
          <a:p>
            <a:pPr lvl="1"/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Gradual change and trial helps set appropriate levels</a:t>
            </a:r>
          </a:p>
        </p:txBody>
      </p:sp>
    </p:spTree>
    <p:extLst>
      <p:ext uri="{BB962C8B-B14F-4D97-AF65-F5344CB8AC3E}">
        <p14:creationId xmlns:p14="http://schemas.microsoft.com/office/powerpoint/2010/main" val="38399889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kern="12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AEC: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Tube current is the most important scan parameter for adjusting radiation dose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techniques help reduce dose compared to fixed </a:t>
            </a:r>
            <a:r>
              <a:rPr lang="en-US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</a:t>
            </a: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When using AEC, users must remember caveats and pitfalls of AEC</a:t>
            </a:r>
          </a:p>
          <a:p>
            <a:pPr>
              <a:spcAft>
                <a:spcPts val="1200"/>
              </a:spcAft>
            </a:pPr>
            <a:endParaRPr lang="en-U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30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Fixed Tube Current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May be the only option in certain legacy CT systems without AEC.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ko-KR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appropriate use of fixed mA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dirty="0">
                <a:latin typeface="Arial" charset="0"/>
                <a:ea typeface="ヒラギノ角ゴ Pro W3" charset="0"/>
                <a:cs typeface="ヒラギノ角ゴ Pro W3" charset="0"/>
              </a:rPr>
              <a:t>Adjust fixed mA for different clinical indication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dirty="0">
                <a:latin typeface="Arial" charset="0"/>
                <a:ea typeface="ヒラギノ角ゴ Pro W3" charset="0"/>
                <a:cs typeface="ヒラギノ角ゴ Pro W3" charset="0"/>
              </a:rPr>
              <a:t>Create size-specific fixed mA settings for each indication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dirty="0">
                <a:latin typeface="Arial" charset="0"/>
                <a:ea typeface="ヒラギノ角ゴ Pro W3" charset="0"/>
                <a:cs typeface="ヒラギノ角ゴ Pro W3" charset="0"/>
              </a:rPr>
              <a:t>Pediatric CT will require multiple weight or size group fixed mA protocols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020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1029496"/>
            <a:ext cx="9144000" cy="5516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Fixed mA </a:t>
            </a:r>
            <a:endParaRPr lang="en-GB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0" y="953296"/>
            <a:ext cx="7918817" cy="5529481"/>
            <a:chOff x="353702" y="804756"/>
            <a:chExt cx="8562479" cy="5978931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5267325"/>
              <a:ext cx="2667000" cy="1504693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4800600" y="6096000"/>
              <a:ext cx="1066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z-axis</a:t>
              </a: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5214931" y="3124200"/>
              <a:ext cx="3352800" cy="205740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 rot="16192678">
              <a:off x="7744418" y="4009694"/>
              <a:ext cx="1981198" cy="362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 per slice</a:t>
              </a:r>
              <a:endPara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762000" y="3124200"/>
              <a:ext cx="3352800" cy="205740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 rot="16200000">
              <a:off x="-786481" y="3900963"/>
              <a:ext cx="2777253" cy="496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Attenuation per slice</a:t>
              </a:r>
              <a:endPara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762000" y="3695700"/>
              <a:ext cx="3276600" cy="647700"/>
            </a:xfrm>
            <a:custGeom>
              <a:avLst/>
              <a:gdLst>
                <a:gd name="T0" fmla="*/ 0 w 2064"/>
                <a:gd name="T1" fmla="*/ 344 h 408"/>
                <a:gd name="T2" fmla="*/ 96 w 2064"/>
                <a:gd name="T3" fmla="*/ 296 h 408"/>
                <a:gd name="T4" fmla="*/ 144 w 2064"/>
                <a:gd name="T5" fmla="*/ 248 h 408"/>
                <a:gd name="T6" fmla="*/ 192 w 2064"/>
                <a:gd name="T7" fmla="*/ 200 h 408"/>
                <a:gd name="T8" fmla="*/ 240 w 2064"/>
                <a:gd name="T9" fmla="*/ 200 h 408"/>
                <a:gd name="T10" fmla="*/ 336 w 2064"/>
                <a:gd name="T11" fmla="*/ 248 h 408"/>
                <a:gd name="T12" fmla="*/ 432 w 2064"/>
                <a:gd name="T13" fmla="*/ 200 h 408"/>
                <a:gd name="T14" fmla="*/ 480 w 2064"/>
                <a:gd name="T15" fmla="*/ 200 h 408"/>
                <a:gd name="T16" fmla="*/ 576 w 2064"/>
                <a:gd name="T17" fmla="*/ 200 h 408"/>
                <a:gd name="T18" fmla="*/ 720 w 2064"/>
                <a:gd name="T19" fmla="*/ 248 h 408"/>
                <a:gd name="T20" fmla="*/ 768 w 2064"/>
                <a:gd name="T21" fmla="*/ 200 h 408"/>
                <a:gd name="T22" fmla="*/ 816 w 2064"/>
                <a:gd name="T23" fmla="*/ 248 h 408"/>
                <a:gd name="T24" fmla="*/ 864 w 2064"/>
                <a:gd name="T25" fmla="*/ 200 h 408"/>
                <a:gd name="T26" fmla="*/ 960 w 2064"/>
                <a:gd name="T27" fmla="*/ 392 h 408"/>
                <a:gd name="T28" fmla="*/ 1008 w 2064"/>
                <a:gd name="T29" fmla="*/ 296 h 408"/>
                <a:gd name="T30" fmla="*/ 1008 w 2064"/>
                <a:gd name="T31" fmla="*/ 200 h 408"/>
                <a:gd name="T32" fmla="*/ 1152 w 2064"/>
                <a:gd name="T33" fmla="*/ 200 h 408"/>
                <a:gd name="T34" fmla="*/ 1152 w 2064"/>
                <a:gd name="T35" fmla="*/ 248 h 408"/>
                <a:gd name="T36" fmla="*/ 1248 w 2064"/>
                <a:gd name="T37" fmla="*/ 248 h 408"/>
                <a:gd name="T38" fmla="*/ 1296 w 2064"/>
                <a:gd name="T39" fmla="*/ 200 h 408"/>
                <a:gd name="T40" fmla="*/ 1392 w 2064"/>
                <a:gd name="T41" fmla="*/ 200 h 408"/>
                <a:gd name="T42" fmla="*/ 1488 w 2064"/>
                <a:gd name="T43" fmla="*/ 104 h 408"/>
                <a:gd name="T44" fmla="*/ 1584 w 2064"/>
                <a:gd name="T45" fmla="*/ 104 h 408"/>
                <a:gd name="T46" fmla="*/ 1680 w 2064"/>
                <a:gd name="T47" fmla="*/ 56 h 408"/>
                <a:gd name="T48" fmla="*/ 1776 w 2064"/>
                <a:gd name="T49" fmla="*/ 8 h 408"/>
                <a:gd name="T50" fmla="*/ 1872 w 2064"/>
                <a:gd name="T51" fmla="*/ 8 h 408"/>
                <a:gd name="T52" fmla="*/ 1920 w 2064"/>
                <a:gd name="T53" fmla="*/ 56 h 408"/>
                <a:gd name="T54" fmla="*/ 2016 w 2064"/>
                <a:gd name="T55" fmla="*/ 104 h 408"/>
                <a:gd name="T56" fmla="*/ 2064 w 2064"/>
                <a:gd name="T57" fmla="*/ 104 h 408"/>
                <a:gd name="T58" fmla="*/ 2016 w 2064"/>
                <a:gd name="T59" fmla="*/ 104 h 408"/>
                <a:gd name="T60" fmla="*/ 1968 w 2064"/>
                <a:gd name="T61" fmla="*/ 1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64" h="408">
                  <a:moveTo>
                    <a:pt x="0" y="344"/>
                  </a:moveTo>
                  <a:cubicBezTo>
                    <a:pt x="36" y="328"/>
                    <a:pt x="72" y="312"/>
                    <a:pt x="96" y="296"/>
                  </a:cubicBezTo>
                  <a:cubicBezTo>
                    <a:pt x="120" y="280"/>
                    <a:pt x="128" y="264"/>
                    <a:pt x="144" y="248"/>
                  </a:cubicBezTo>
                  <a:cubicBezTo>
                    <a:pt x="160" y="232"/>
                    <a:pt x="176" y="208"/>
                    <a:pt x="192" y="200"/>
                  </a:cubicBezTo>
                  <a:cubicBezTo>
                    <a:pt x="208" y="192"/>
                    <a:pt x="216" y="192"/>
                    <a:pt x="240" y="200"/>
                  </a:cubicBezTo>
                  <a:cubicBezTo>
                    <a:pt x="264" y="208"/>
                    <a:pt x="304" y="248"/>
                    <a:pt x="336" y="248"/>
                  </a:cubicBezTo>
                  <a:cubicBezTo>
                    <a:pt x="368" y="248"/>
                    <a:pt x="408" y="208"/>
                    <a:pt x="432" y="200"/>
                  </a:cubicBezTo>
                  <a:cubicBezTo>
                    <a:pt x="456" y="192"/>
                    <a:pt x="456" y="200"/>
                    <a:pt x="480" y="200"/>
                  </a:cubicBezTo>
                  <a:cubicBezTo>
                    <a:pt x="504" y="200"/>
                    <a:pt x="536" y="192"/>
                    <a:pt x="576" y="200"/>
                  </a:cubicBezTo>
                  <a:cubicBezTo>
                    <a:pt x="616" y="208"/>
                    <a:pt x="688" y="248"/>
                    <a:pt x="720" y="248"/>
                  </a:cubicBezTo>
                  <a:cubicBezTo>
                    <a:pt x="752" y="248"/>
                    <a:pt x="752" y="200"/>
                    <a:pt x="768" y="200"/>
                  </a:cubicBezTo>
                  <a:cubicBezTo>
                    <a:pt x="784" y="200"/>
                    <a:pt x="800" y="248"/>
                    <a:pt x="816" y="248"/>
                  </a:cubicBezTo>
                  <a:cubicBezTo>
                    <a:pt x="832" y="248"/>
                    <a:pt x="840" y="176"/>
                    <a:pt x="864" y="200"/>
                  </a:cubicBezTo>
                  <a:cubicBezTo>
                    <a:pt x="888" y="224"/>
                    <a:pt x="936" y="376"/>
                    <a:pt x="960" y="392"/>
                  </a:cubicBezTo>
                  <a:cubicBezTo>
                    <a:pt x="984" y="408"/>
                    <a:pt x="1000" y="328"/>
                    <a:pt x="1008" y="296"/>
                  </a:cubicBezTo>
                  <a:cubicBezTo>
                    <a:pt x="1016" y="264"/>
                    <a:pt x="984" y="216"/>
                    <a:pt x="1008" y="200"/>
                  </a:cubicBezTo>
                  <a:cubicBezTo>
                    <a:pt x="1032" y="184"/>
                    <a:pt x="1128" y="192"/>
                    <a:pt x="1152" y="200"/>
                  </a:cubicBezTo>
                  <a:cubicBezTo>
                    <a:pt x="1176" y="208"/>
                    <a:pt x="1136" y="240"/>
                    <a:pt x="1152" y="248"/>
                  </a:cubicBezTo>
                  <a:cubicBezTo>
                    <a:pt x="1168" y="256"/>
                    <a:pt x="1224" y="256"/>
                    <a:pt x="1248" y="248"/>
                  </a:cubicBezTo>
                  <a:cubicBezTo>
                    <a:pt x="1272" y="240"/>
                    <a:pt x="1272" y="208"/>
                    <a:pt x="1296" y="200"/>
                  </a:cubicBezTo>
                  <a:cubicBezTo>
                    <a:pt x="1320" y="192"/>
                    <a:pt x="1360" y="216"/>
                    <a:pt x="1392" y="200"/>
                  </a:cubicBezTo>
                  <a:cubicBezTo>
                    <a:pt x="1424" y="184"/>
                    <a:pt x="1456" y="120"/>
                    <a:pt x="1488" y="104"/>
                  </a:cubicBezTo>
                  <a:cubicBezTo>
                    <a:pt x="1520" y="88"/>
                    <a:pt x="1552" y="112"/>
                    <a:pt x="1584" y="104"/>
                  </a:cubicBezTo>
                  <a:cubicBezTo>
                    <a:pt x="1616" y="96"/>
                    <a:pt x="1648" y="72"/>
                    <a:pt x="1680" y="56"/>
                  </a:cubicBezTo>
                  <a:cubicBezTo>
                    <a:pt x="1712" y="40"/>
                    <a:pt x="1744" y="16"/>
                    <a:pt x="1776" y="8"/>
                  </a:cubicBezTo>
                  <a:cubicBezTo>
                    <a:pt x="1808" y="0"/>
                    <a:pt x="1848" y="0"/>
                    <a:pt x="1872" y="8"/>
                  </a:cubicBezTo>
                  <a:cubicBezTo>
                    <a:pt x="1896" y="16"/>
                    <a:pt x="1896" y="40"/>
                    <a:pt x="1920" y="56"/>
                  </a:cubicBezTo>
                  <a:cubicBezTo>
                    <a:pt x="1944" y="72"/>
                    <a:pt x="1992" y="96"/>
                    <a:pt x="2016" y="104"/>
                  </a:cubicBezTo>
                  <a:cubicBezTo>
                    <a:pt x="2040" y="112"/>
                    <a:pt x="2064" y="104"/>
                    <a:pt x="2064" y="104"/>
                  </a:cubicBezTo>
                  <a:cubicBezTo>
                    <a:pt x="2064" y="104"/>
                    <a:pt x="2032" y="104"/>
                    <a:pt x="2016" y="104"/>
                  </a:cubicBezTo>
                  <a:cubicBezTo>
                    <a:pt x="2000" y="104"/>
                    <a:pt x="1984" y="104"/>
                    <a:pt x="1968" y="104"/>
                  </a:cubicBezTo>
                </a:path>
              </a:pathLst>
            </a:cu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395" name="Picture 11" descr="Image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0652" y="1197093"/>
              <a:ext cx="2286000" cy="1563688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6" name="Picture 12" descr="Image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5785" y="1180950"/>
              <a:ext cx="2285550" cy="1595973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4191000" y="2209800"/>
              <a:ext cx="914400" cy="4343400"/>
              <a:chOff x="4191000" y="2209800"/>
              <a:chExt cx="914400" cy="4572000"/>
            </a:xfrm>
          </p:grpSpPr>
          <p:sp>
            <p:nvSpPr>
              <p:cNvPr id="16397" name="Line 13"/>
              <p:cNvSpPr>
                <a:spLocks noChangeShapeType="1"/>
              </p:cNvSpPr>
              <p:nvPr/>
            </p:nvSpPr>
            <p:spPr bwMode="auto">
              <a:xfrm flipV="1">
                <a:off x="4572000" y="2219325"/>
                <a:ext cx="0" cy="4562475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98" name="Line 14"/>
              <p:cNvSpPr>
                <a:spLocks noChangeShapeType="1"/>
              </p:cNvSpPr>
              <p:nvPr/>
            </p:nvSpPr>
            <p:spPr bwMode="auto">
              <a:xfrm flipV="1">
                <a:off x="4724400" y="2219325"/>
                <a:ext cx="0" cy="4562475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99" name="Line 15"/>
              <p:cNvSpPr>
                <a:spLocks noChangeShapeType="1"/>
              </p:cNvSpPr>
              <p:nvPr/>
            </p:nvSpPr>
            <p:spPr bwMode="auto">
              <a:xfrm flipH="1">
                <a:off x="4191000" y="2209800"/>
                <a:ext cx="381000" cy="0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00" name="Line 16"/>
              <p:cNvSpPr>
                <a:spLocks noChangeShapeType="1"/>
              </p:cNvSpPr>
              <p:nvPr/>
            </p:nvSpPr>
            <p:spPr bwMode="auto">
              <a:xfrm>
                <a:off x="4724400" y="2209800"/>
                <a:ext cx="381000" cy="0"/>
              </a:xfrm>
              <a:prstGeom prst="line">
                <a:avLst/>
              </a:prstGeom>
              <a:noFill/>
              <a:ln w="57150">
                <a:solidFill>
                  <a:srgbClr val="92D050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 rot="16200000">
              <a:off x="677575" y="1643061"/>
              <a:ext cx="1533526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1970400" y="847620"/>
              <a:ext cx="1219200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 rot="5400000">
              <a:off x="3184187" y="1643064"/>
              <a:ext cx="1533527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4" name="Rectangle 20"/>
            <p:cNvSpPr>
              <a:spLocks noChangeArrowheads="1"/>
            </p:cNvSpPr>
            <p:nvPr/>
          </p:nvSpPr>
          <p:spPr bwMode="auto">
            <a:xfrm>
              <a:off x="1550652" y="2666760"/>
              <a:ext cx="2285999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5" name="Rectangle 21"/>
            <p:cNvSpPr>
              <a:spLocks noChangeArrowheads="1"/>
            </p:cNvSpPr>
            <p:nvPr/>
          </p:nvSpPr>
          <p:spPr bwMode="auto">
            <a:xfrm rot="16200000">
              <a:off x="4564526" y="1693261"/>
              <a:ext cx="1633923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6" name="Rectangle 22"/>
            <p:cNvSpPr>
              <a:spLocks noChangeArrowheads="1"/>
            </p:cNvSpPr>
            <p:nvPr/>
          </p:nvSpPr>
          <p:spPr bwMode="auto">
            <a:xfrm>
              <a:off x="5891906" y="804756"/>
              <a:ext cx="121920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7" name="Rectangle 23"/>
            <p:cNvSpPr>
              <a:spLocks noChangeArrowheads="1"/>
            </p:cNvSpPr>
            <p:nvPr/>
          </p:nvSpPr>
          <p:spPr bwMode="auto">
            <a:xfrm rot="5400000">
              <a:off x="7135543" y="1731361"/>
              <a:ext cx="1557725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8" name="Rectangle 24"/>
            <p:cNvSpPr>
              <a:spLocks noChangeArrowheads="1"/>
            </p:cNvSpPr>
            <p:nvPr/>
          </p:nvSpPr>
          <p:spPr bwMode="auto">
            <a:xfrm>
              <a:off x="5495785" y="2676525"/>
              <a:ext cx="2285550" cy="53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mA</a:t>
              </a:r>
            </a:p>
          </p:txBody>
        </p:sp>
        <p:sp>
          <p:nvSpPr>
            <p:cNvPr id="16409" name="Rectangle 25"/>
            <p:cNvSpPr>
              <a:spLocks noChangeArrowheads="1"/>
            </p:cNvSpPr>
            <p:nvPr/>
          </p:nvSpPr>
          <p:spPr bwMode="auto">
            <a:xfrm>
              <a:off x="6815132" y="4495799"/>
              <a:ext cx="1676400" cy="533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>
                <a:lnSpc>
                  <a:spcPct val="150000"/>
                </a:lnSpc>
                <a:spcBef>
                  <a:spcPct val="50000"/>
                </a:spcBef>
              </a:pPr>
              <a: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Fixed mA </a:t>
              </a:r>
              <a:br>
                <a:rPr lang="en-US" sz="16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>
              <a:off x="6967531" y="4800600"/>
              <a:ext cx="381000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7063278" y="6500813"/>
              <a:ext cx="1776979" cy="282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100" dirty="0" err="1">
                  <a:solidFill>
                    <a:srgbClr val="FFFFFF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Kalra</a:t>
              </a:r>
              <a:r>
                <a:rPr lang="en-US" sz="1100" dirty="0">
                  <a:solidFill>
                    <a:srgbClr val="FFFFFF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 et al. RSNA 2005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709776" y="5105400"/>
              <a:ext cx="5943552" cy="366073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There is no change in applied mA with fixed mA technique </a:t>
              </a:r>
            </a:p>
          </p:txBody>
        </p:sp>
        <p:sp>
          <p:nvSpPr>
            <p:cNvPr id="16387" name="Line 3"/>
            <p:cNvSpPr>
              <a:spLocks noChangeShapeType="1"/>
            </p:cNvSpPr>
            <p:nvPr/>
          </p:nvSpPr>
          <p:spPr bwMode="auto">
            <a:xfrm>
              <a:off x="3810000" y="6105525"/>
              <a:ext cx="1828800" cy="0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94" name="Line 10"/>
            <p:cNvSpPr>
              <a:spLocks noChangeShapeType="1"/>
            </p:cNvSpPr>
            <p:nvPr/>
          </p:nvSpPr>
          <p:spPr bwMode="auto">
            <a:xfrm>
              <a:off x="5214931" y="3810000"/>
              <a:ext cx="3348000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0481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6738087" y="6477000"/>
            <a:ext cx="2024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Kalra et al. Radiology 2004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Automatic Exposure Control (AEC) </a:t>
            </a:r>
            <a:endParaRPr lang="en-GB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219200"/>
            <a:ext cx="8869362" cy="5147846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Defined as a set of techniques that enable automatic adjustment of the tube current in the x-y plane (angular modulation), along the z-axis (z-axis modulation), or both (combined modulation) according to the size and attenuation characteristics of the body part being scanned and achieve constant CT image quality with lower radiation dose.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Analogous to the automatic exposure-control or photograph-timing techniques used in conventional radiography.</a:t>
            </a:r>
            <a:endParaRPr lang="en-US" altLang="ko-KR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Adjust mA to better indicators of patient size than weight and cross-sectional diameters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These are generally attenuation profile: 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800" dirty="0">
                <a:latin typeface="Arial" charset="0"/>
                <a:ea typeface="ヒラギノ角ゴ Pro W3" charset="0"/>
                <a:cs typeface="ヒラギノ角ゴ Pro W3" charset="0"/>
              </a:rPr>
              <a:t>Patient cross-sectional dimension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800" dirty="0">
                <a:latin typeface="Arial" charset="0"/>
                <a:ea typeface="ヒラギノ角ゴ Pro W3" charset="0"/>
                <a:cs typeface="ヒラギノ角ゴ Pro W3" charset="0"/>
              </a:rPr>
              <a:t>Attenuation or “density”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Word “automatic” is a “misconception”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requires important user input to operate optimally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AEC changes mA to selected slice thickness, pitch, </a:t>
            </a:r>
            <a:r>
              <a:rPr lang="en-US" altLang="ko-KR" sz="2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kVp</a:t>
            </a:r>
            <a:r>
              <a:rPr lang="en-US" altLang="ko-KR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0" y="1344548"/>
            <a:ext cx="9144000" cy="475535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82612" y="1527905"/>
            <a:ext cx="8332788" cy="5025295"/>
            <a:chOff x="228600" y="1600200"/>
            <a:chExt cx="8997681" cy="5426275"/>
          </a:xfrm>
        </p:grpSpPr>
        <p:pic>
          <p:nvPicPr>
            <p:cNvPr id="6146" name="Picture 2" descr="Image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3429000"/>
              <a:ext cx="1676400" cy="919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48" name="Group 4"/>
            <p:cNvGrpSpPr>
              <a:grpSpLocks/>
            </p:cNvGrpSpPr>
            <p:nvPr/>
          </p:nvGrpSpPr>
          <p:grpSpPr bwMode="auto">
            <a:xfrm>
              <a:off x="228600" y="2133600"/>
              <a:ext cx="4419600" cy="3429000"/>
              <a:chOff x="384" y="1392"/>
              <a:chExt cx="2784" cy="2160"/>
            </a:xfrm>
          </p:grpSpPr>
          <p:pic>
            <p:nvPicPr>
              <p:cNvPr id="6149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1824"/>
                <a:ext cx="2784" cy="15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6150" name="Line 6"/>
              <p:cNvSpPr>
                <a:spLocks noChangeShapeType="1"/>
              </p:cNvSpPr>
              <p:nvPr/>
            </p:nvSpPr>
            <p:spPr bwMode="auto">
              <a:xfrm>
                <a:off x="480" y="2736"/>
                <a:ext cx="25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1" name="Line 7"/>
              <p:cNvSpPr>
                <a:spLocks noChangeShapeType="1"/>
              </p:cNvSpPr>
              <p:nvPr/>
            </p:nvSpPr>
            <p:spPr bwMode="auto">
              <a:xfrm>
                <a:off x="624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2" name="Line 8"/>
              <p:cNvSpPr>
                <a:spLocks noChangeShapeType="1"/>
              </p:cNvSpPr>
              <p:nvPr/>
            </p:nvSpPr>
            <p:spPr bwMode="auto">
              <a:xfrm>
                <a:off x="720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3" name="Line 9"/>
              <p:cNvSpPr>
                <a:spLocks noChangeShapeType="1"/>
              </p:cNvSpPr>
              <p:nvPr/>
            </p:nvSpPr>
            <p:spPr bwMode="auto">
              <a:xfrm>
                <a:off x="816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4" name="Line 10"/>
              <p:cNvSpPr>
                <a:spLocks noChangeShapeType="1"/>
              </p:cNvSpPr>
              <p:nvPr/>
            </p:nvSpPr>
            <p:spPr bwMode="auto">
              <a:xfrm>
                <a:off x="912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5" name="Line 11"/>
              <p:cNvSpPr>
                <a:spLocks noChangeShapeType="1"/>
              </p:cNvSpPr>
              <p:nvPr/>
            </p:nvSpPr>
            <p:spPr bwMode="auto">
              <a:xfrm>
                <a:off x="1008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6" name="Line 12"/>
              <p:cNvSpPr>
                <a:spLocks noChangeShapeType="1"/>
              </p:cNvSpPr>
              <p:nvPr/>
            </p:nvSpPr>
            <p:spPr bwMode="auto">
              <a:xfrm>
                <a:off x="1104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7" name="Line 13"/>
              <p:cNvSpPr>
                <a:spLocks noChangeShapeType="1"/>
              </p:cNvSpPr>
              <p:nvPr/>
            </p:nvSpPr>
            <p:spPr bwMode="auto">
              <a:xfrm>
                <a:off x="1200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8" name="Line 14"/>
              <p:cNvSpPr>
                <a:spLocks noChangeShapeType="1"/>
              </p:cNvSpPr>
              <p:nvPr/>
            </p:nvSpPr>
            <p:spPr bwMode="auto">
              <a:xfrm>
                <a:off x="1296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59" name="Line 15"/>
              <p:cNvSpPr>
                <a:spLocks noChangeShapeType="1"/>
              </p:cNvSpPr>
              <p:nvPr/>
            </p:nvSpPr>
            <p:spPr bwMode="auto">
              <a:xfrm>
                <a:off x="1392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0" name="Line 16"/>
              <p:cNvSpPr>
                <a:spLocks noChangeShapeType="1"/>
              </p:cNvSpPr>
              <p:nvPr/>
            </p:nvSpPr>
            <p:spPr bwMode="auto">
              <a:xfrm>
                <a:off x="1488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1" name="Line 17"/>
              <p:cNvSpPr>
                <a:spLocks noChangeShapeType="1"/>
              </p:cNvSpPr>
              <p:nvPr/>
            </p:nvSpPr>
            <p:spPr bwMode="auto">
              <a:xfrm>
                <a:off x="1584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2" name="Line 18"/>
              <p:cNvSpPr>
                <a:spLocks noChangeShapeType="1"/>
              </p:cNvSpPr>
              <p:nvPr/>
            </p:nvSpPr>
            <p:spPr bwMode="auto">
              <a:xfrm>
                <a:off x="1680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3" name="Line 19"/>
              <p:cNvSpPr>
                <a:spLocks noChangeShapeType="1"/>
              </p:cNvSpPr>
              <p:nvPr/>
            </p:nvSpPr>
            <p:spPr bwMode="auto">
              <a:xfrm>
                <a:off x="1776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4" name="Line 20"/>
              <p:cNvSpPr>
                <a:spLocks noChangeShapeType="1"/>
              </p:cNvSpPr>
              <p:nvPr/>
            </p:nvSpPr>
            <p:spPr bwMode="auto">
              <a:xfrm>
                <a:off x="1872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5" name="Line 21"/>
              <p:cNvSpPr>
                <a:spLocks noChangeShapeType="1"/>
              </p:cNvSpPr>
              <p:nvPr/>
            </p:nvSpPr>
            <p:spPr bwMode="auto">
              <a:xfrm>
                <a:off x="1968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6" name="Line 22"/>
              <p:cNvSpPr>
                <a:spLocks noChangeShapeType="1"/>
              </p:cNvSpPr>
              <p:nvPr/>
            </p:nvSpPr>
            <p:spPr bwMode="auto">
              <a:xfrm>
                <a:off x="2064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7" name="Line 23"/>
              <p:cNvSpPr>
                <a:spLocks noChangeShapeType="1"/>
              </p:cNvSpPr>
              <p:nvPr/>
            </p:nvSpPr>
            <p:spPr bwMode="auto">
              <a:xfrm>
                <a:off x="2160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8" name="Line 24"/>
              <p:cNvSpPr>
                <a:spLocks noChangeShapeType="1"/>
              </p:cNvSpPr>
              <p:nvPr/>
            </p:nvSpPr>
            <p:spPr bwMode="auto">
              <a:xfrm>
                <a:off x="2256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69" name="Line 25"/>
              <p:cNvSpPr>
                <a:spLocks noChangeShapeType="1"/>
              </p:cNvSpPr>
              <p:nvPr/>
            </p:nvSpPr>
            <p:spPr bwMode="auto">
              <a:xfrm>
                <a:off x="2352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70" name="Line 26"/>
              <p:cNvSpPr>
                <a:spLocks noChangeShapeType="1"/>
              </p:cNvSpPr>
              <p:nvPr/>
            </p:nvSpPr>
            <p:spPr bwMode="auto">
              <a:xfrm>
                <a:off x="2448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71" name="Line 27"/>
              <p:cNvSpPr>
                <a:spLocks noChangeShapeType="1"/>
              </p:cNvSpPr>
              <p:nvPr/>
            </p:nvSpPr>
            <p:spPr bwMode="auto">
              <a:xfrm>
                <a:off x="2544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72" name="Line 28"/>
              <p:cNvSpPr>
                <a:spLocks noChangeShapeType="1"/>
              </p:cNvSpPr>
              <p:nvPr/>
            </p:nvSpPr>
            <p:spPr bwMode="auto">
              <a:xfrm>
                <a:off x="2640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73" name="Line 29"/>
              <p:cNvSpPr>
                <a:spLocks noChangeShapeType="1"/>
              </p:cNvSpPr>
              <p:nvPr/>
            </p:nvSpPr>
            <p:spPr bwMode="auto">
              <a:xfrm>
                <a:off x="2736" y="1728"/>
                <a:ext cx="0" cy="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74" name="Text Box 30"/>
              <p:cNvSpPr txBox="1">
                <a:spLocks noChangeArrowheads="1"/>
              </p:cNvSpPr>
              <p:nvPr/>
            </p:nvSpPr>
            <p:spPr bwMode="auto">
              <a:xfrm>
                <a:off x="518" y="1495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6175" name="Text Box 31"/>
              <p:cNvSpPr txBox="1">
                <a:spLocks noChangeArrowheads="1"/>
              </p:cNvSpPr>
              <p:nvPr/>
            </p:nvSpPr>
            <p:spPr bwMode="auto">
              <a:xfrm>
                <a:off x="614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6176" name="Text Box 32"/>
              <p:cNvSpPr txBox="1">
                <a:spLocks noChangeArrowheads="1"/>
              </p:cNvSpPr>
              <p:nvPr/>
            </p:nvSpPr>
            <p:spPr bwMode="auto">
              <a:xfrm>
                <a:off x="710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6177" name="Text Box 33"/>
              <p:cNvSpPr txBox="1">
                <a:spLocks noChangeArrowheads="1"/>
              </p:cNvSpPr>
              <p:nvPr/>
            </p:nvSpPr>
            <p:spPr bwMode="auto">
              <a:xfrm>
                <a:off x="806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6178" name="Text Box 34"/>
              <p:cNvSpPr txBox="1">
                <a:spLocks noChangeArrowheads="1"/>
              </p:cNvSpPr>
              <p:nvPr/>
            </p:nvSpPr>
            <p:spPr bwMode="auto">
              <a:xfrm>
                <a:off x="902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5</a:t>
                </a:r>
              </a:p>
            </p:txBody>
          </p:sp>
          <p:sp>
            <p:nvSpPr>
              <p:cNvPr id="6179" name="Text Box 35"/>
              <p:cNvSpPr txBox="1">
                <a:spLocks noChangeArrowheads="1"/>
              </p:cNvSpPr>
              <p:nvPr/>
            </p:nvSpPr>
            <p:spPr bwMode="auto">
              <a:xfrm>
                <a:off x="998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6</a:t>
                </a:r>
              </a:p>
            </p:txBody>
          </p:sp>
          <p:sp>
            <p:nvSpPr>
              <p:cNvPr id="6180" name="Text Box 36"/>
              <p:cNvSpPr txBox="1">
                <a:spLocks noChangeArrowheads="1"/>
              </p:cNvSpPr>
              <p:nvPr/>
            </p:nvSpPr>
            <p:spPr bwMode="auto">
              <a:xfrm>
                <a:off x="1094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7</a:t>
                </a:r>
              </a:p>
            </p:txBody>
          </p:sp>
          <p:sp>
            <p:nvSpPr>
              <p:cNvPr id="6181" name="Text Box 37"/>
              <p:cNvSpPr txBox="1">
                <a:spLocks noChangeArrowheads="1"/>
              </p:cNvSpPr>
              <p:nvPr/>
            </p:nvSpPr>
            <p:spPr bwMode="auto">
              <a:xfrm>
                <a:off x="1190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8</a:t>
                </a:r>
              </a:p>
            </p:txBody>
          </p:sp>
          <p:sp>
            <p:nvSpPr>
              <p:cNvPr id="6182" name="Text Box 38"/>
              <p:cNvSpPr txBox="1">
                <a:spLocks noChangeArrowheads="1"/>
              </p:cNvSpPr>
              <p:nvPr/>
            </p:nvSpPr>
            <p:spPr bwMode="auto">
              <a:xfrm>
                <a:off x="1286" y="1488"/>
                <a:ext cx="183" cy="1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9</a:t>
                </a:r>
              </a:p>
            </p:txBody>
          </p:sp>
          <p:sp>
            <p:nvSpPr>
              <p:cNvPr id="6183" name="Text Box 39"/>
              <p:cNvSpPr txBox="1">
                <a:spLocks noChangeArrowheads="1"/>
              </p:cNvSpPr>
              <p:nvPr/>
            </p:nvSpPr>
            <p:spPr bwMode="auto">
              <a:xfrm>
                <a:off x="1382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10</a:t>
                </a:r>
              </a:p>
            </p:txBody>
          </p:sp>
          <p:sp>
            <p:nvSpPr>
              <p:cNvPr id="6184" name="Text Box 40"/>
              <p:cNvSpPr txBox="1">
                <a:spLocks noChangeArrowheads="1"/>
              </p:cNvSpPr>
              <p:nvPr/>
            </p:nvSpPr>
            <p:spPr bwMode="auto">
              <a:xfrm>
                <a:off x="1478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11</a:t>
                </a:r>
              </a:p>
            </p:txBody>
          </p:sp>
          <p:sp>
            <p:nvSpPr>
              <p:cNvPr id="6185" name="Text Box 41"/>
              <p:cNvSpPr txBox="1">
                <a:spLocks noChangeArrowheads="1"/>
              </p:cNvSpPr>
              <p:nvPr/>
            </p:nvSpPr>
            <p:spPr bwMode="auto">
              <a:xfrm>
                <a:off x="1574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12</a:t>
                </a:r>
              </a:p>
            </p:txBody>
          </p:sp>
          <p:sp>
            <p:nvSpPr>
              <p:cNvPr id="6186" name="Text Box 42"/>
              <p:cNvSpPr txBox="1">
                <a:spLocks noChangeArrowheads="1"/>
              </p:cNvSpPr>
              <p:nvPr/>
            </p:nvSpPr>
            <p:spPr bwMode="auto">
              <a:xfrm>
                <a:off x="1680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13</a:t>
                </a:r>
              </a:p>
            </p:txBody>
          </p:sp>
          <p:sp>
            <p:nvSpPr>
              <p:cNvPr id="6187" name="Text Box 43"/>
              <p:cNvSpPr txBox="1">
                <a:spLocks noChangeArrowheads="1"/>
              </p:cNvSpPr>
              <p:nvPr/>
            </p:nvSpPr>
            <p:spPr bwMode="auto">
              <a:xfrm>
                <a:off x="1766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14</a:t>
                </a:r>
              </a:p>
            </p:txBody>
          </p:sp>
          <p:sp>
            <p:nvSpPr>
              <p:cNvPr id="6188" name="Text Box 44"/>
              <p:cNvSpPr txBox="1">
                <a:spLocks noChangeArrowheads="1"/>
              </p:cNvSpPr>
              <p:nvPr/>
            </p:nvSpPr>
            <p:spPr bwMode="auto">
              <a:xfrm>
                <a:off x="1862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15</a:t>
                </a:r>
              </a:p>
            </p:txBody>
          </p:sp>
          <p:sp>
            <p:nvSpPr>
              <p:cNvPr id="6189" name="Text Box 45"/>
              <p:cNvSpPr txBox="1">
                <a:spLocks noChangeArrowheads="1"/>
              </p:cNvSpPr>
              <p:nvPr/>
            </p:nvSpPr>
            <p:spPr bwMode="auto">
              <a:xfrm>
                <a:off x="1958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16</a:t>
                </a:r>
              </a:p>
            </p:txBody>
          </p:sp>
          <p:sp>
            <p:nvSpPr>
              <p:cNvPr id="6190" name="Text Box 46"/>
              <p:cNvSpPr txBox="1">
                <a:spLocks noChangeArrowheads="1"/>
              </p:cNvSpPr>
              <p:nvPr/>
            </p:nvSpPr>
            <p:spPr bwMode="auto">
              <a:xfrm>
                <a:off x="2054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17</a:t>
                </a:r>
              </a:p>
            </p:txBody>
          </p:sp>
          <p:sp>
            <p:nvSpPr>
              <p:cNvPr id="6191" name="Text Box 47"/>
              <p:cNvSpPr txBox="1">
                <a:spLocks noChangeArrowheads="1"/>
              </p:cNvSpPr>
              <p:nvPr/>
            </p:nvSpPr>
            <p:spPr bwMode="auto">
              <a:xfrm>
                <a:off x="2150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18</a:t>
                </a:r>
              </a:p>
            </p:txBody>
          </p:sp>
          <p:sp>
            <p:nvSpPr>
              <p:cNvPr id="6192" name="Text Box 48"/>
              <p:cNvSpPr txBox="1">
                <a:spLocks noChangeArrowheads="1"/>
              </p:cNvSpPr>
              <p:nvPr/>
            </p:nvSpPr>
            <p:spPr bwMode="auto">
              <a:xfrm>
                <a:off x="2246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19</a:t>
                </a:r>
              </a:p>
            </p:txBody>
          </p:sp>
          <p:sp>
            <p:nvSpPr>
              <p:cNvPr id="6193" name="Text Box 49"/>
              <p:cNvSpPr txBox="1">
                <a:spLocks noChangeArrowheads="1"/>
              </p:cNvSpPr>
              <p:nvPr/>
            </p:nvSpPr>
            <p:spPr bwMode="auto">
              <a:xfrm>
                <a:off x="2342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20</a:t>
                </a:r>
              </a:p>
            </p:txBody>
          </p:sp>
          <p:sp>
            <p:nvSpPr>
              <p:cNvPr id="6194" name="Text Box 50"/>
              <p:cNvSpPr txBox="1">
                <a:spLocks noChangeArrowheads="1"/>
              </p:cNvSpPr>
              <p:nvPr/>
            </p:nvSpPr>
            <p:spPr bwMode="auto">
              <a:xfrm>
                <a:off x="2438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21</a:t>
                </a:r>
              </a:p>
            </p:txBody>
          </p:sp>
          <p:sp>
            <p:nvSpPr>
              <p:cNvPr id="6195" name="Text Box 51"/>
              <p:cNvSpPr txBox="1">
                <a:spLocks noChangeArrowheads="1"/>
              </p:cNvSpPr>
              <p:nvPr/>
            </p:nvSpPr>
            <p:spPr bwMode="auto">
              <a:xfrm>
                <a:off x="2534" y="148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22</a:t>
                </a:r>
              </a:p>
            </p:txBody>
          </p:sp>
          <p:sp>
            <p:nvSpPr>
              <p:cNvPr id="6196" name="Text Box 52"/>
              <p:cNvSpPr txBox="1">
                <a:spLocks noChangeArrowheads="1"/>
              </p:cNvSpPr>
              <p:nvPr/>
            </p:nvSpPr>
            <p:spPr bwMode="auto">
              <a:xfrm>
                <a:off x="2630" y="1392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solidFill>
                      <a:srgbClr val="FFFFFF"/>
                    </a:solidFill>
                    <a:latin typeface="Arial" charset="0"/>
                  </a:rPr>
                  <a:t>23</a:t>
                </a:r>
              </a:p>
            </p:txBody>
          </p:sp>
        </p:grpSp>
        <p:sp>
          <p:nvSpPr>
            <p:cNvPr id="6197" name="AutoShape 53"/>
            <p:cNvSpPr>
              <a:spLocks/>
            </p:cNvSpPr>
            <p:nvPr/>
          </p:nvSpPr>
          <p:spPr bwMode="auto">
            <a:xfrm rot="16200000">
              <a:off x="2171700" y="190500"/>
              <a:ext cx="304800" cy="3581400"/>
            </a:xfrm>
            <a:prstGeom prst="rightBrace">
              <a:avLst>
                <a:gd name="adj1" fmla="val 97917"/>
                <a:gd name="adj2" fmla="val 46407"/>
              </a:avLst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198" name="Text Box 54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2787650" cy="3667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charset="0"/>
                </a:rPr>
                <a:t>Z-axis section positions</a:t>
              </a:r>
            </a:p>
          </p:txBody>
        </p:sp>
        <p:sp>
          <p:nvSpPr>
            <p:cNvPr id="6200" name="AutoShape 56"/>
            <p:cNvSpPr>
              <a:spLocks noChangeArrowheads="1"/>
            </p:cNvSpPr>
            <p:nvPr/>
          </p:nvSpPr>
          <p:spPr bwMode="auto">
            <a:xfrm>
              <a:off x="1828800" y="3962400"/>
              <a:ext cx="3048000" cy="457200"/>
            </a:xfrm>
            <a:prstGeom prst="rightArrow">
              <a:avLst>
                <a:gd name="adj1" fmla="val 50000"/>
                <a:gd name="adj2" fmla="val 16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Arial" charset="0"/>
                </a:rPr>
                <a:t>Section position 9</a:t>
              </a:r>
            </a:p>
          </p:txBody>
        </p:sp>
        <p:sp>
          <p:nvSpPr>
            <p:cNvPr id="6201" name="AutoShape 57"/>
            <p:cNvSpPr>
              <a:spLocks noChangeArrowheads="1"/>
            </p:cNvSpPr>
            <p:nvPr/>
          </p:nvSpPr>
          <p:spPr bwMode="auto">
            <a:xfrm>
              <a:off x="5181600" y="2362200"/>
              <a:ext cx="3429000" cy="3124200"/>
            </a:xfrm>
            <a:custGeom>
              <a:avLst/>
              <a:gdLst>
                <a:gd name="G0" fmla="+- 1240 0 0"/>
                <a:gd name="G1" fmla="+- 21600 0 1240"/>
                <a:gd name="G2" fmla="+- 21600 0 124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40" y="10800"/>
                  </a:moveTo>
                  <a:cubicBezTo>
                    <a:pt x="1240" y="16080"/>
                    <a:pt x="5520" y="20360"/>
                    <a:pt x="10800" y="20360"/>
                  </a:cubicBezTo>
                  <a:cubicBezTo>
                    <a:pt x="16080" y="20360"/>
                    <a:pt x="20360" y="16080"/>
                    <a:pt x="20360" y="10800"/>
                  </a:cubicBezTo>
                  <a:cubicBezTo>
                    <a:pt x="20360" y="5520"/>
                    <a:pt x="16080" y="1240"/>
                    <a:pt x="10800" y="1240"/>
                  </a:cubicBezTo>
                  <a:cubicBezTo>
                    <a:pt x="5520" y="1240"/>
                    <a:pt x="1240" y="5520"/>
                    <a:pt x="1240" y="10800"/>
                  </a:cubicBezTo>
                  <a:close/>
                </a:path>
              </a:pathLst>
            </a:cu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02" name="AutoShape 58"/>
            <p:cNvSpPr>
              <a:spLocks noChangeArrowheads="1"/>
            </p:cNvSpPr>
            <p:nvPr/>
          </p:nvSpPr>
          <p:spPr bwMode="auto">
            <a:xfrm rot="-5101716">
              <a:off x="5537994" y="2683669"/>
              <a:ext cx="1881187" cy="2435225"/>
            </a:xfrm>
            <a:prstGeom prst="triangle">
              <a:avLst>
                <a:gd name="adj" fmla="val 50000"/>
              </a:avLst>
            </a:prstGeom>
            <a:solidFill>
              <a:srgbClr val="FF0000">
                <a:alpha val="25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03" name="AutoShape 59"/>
            <p:cNvSpPr>
              <a:spLocks noChangeArrowheads="1"/>
            </p:cNvSpPr>
            <p:nvPr/>
          </p:nvSpPr>
          <p:spPr bwMode="auto">
            <a:xfrm rot="5400000">
              <a:off x="6296819" y="2686844"/>
              <a:ext cx="1881187" cy="2435225"/>
            </a:xfrm>
            <a:prstGeom prst="triangle">
              <a:avLst>
                <a:gd name="adj" fmla="val 50000"/>
              </a:avLst>
            </a:prstGeom>
            <a:solidFill>
              <a:srgbClr val="FF99CC">
                <a:alpha val="25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04" name="AutoShape 60"/>
            <p:cNvSpPr>
              <a:spLocks noChangeArrowheads="1"/>
            </p:cNvSpPr>
            <p:nvPr/>
          </p:nvSpPr>
          <p:spPr bwMode="auto">
            <a:xfrm rot="10800000">
              <a:off x="5780088" y="3429000"/>
              <a:ext cx="2195512" cy="1906588"/>
            </a:xfrm>
            <a:prstGeom prst="triangle">
              <a:avLst>
                <a:gd name="adj" fmla="val 50000"/>
              </a:avLst>
            </a:prstGeom>
            <a:solidFill>
              <a:srgbClr val="FFFF00">
                <a:alpha val="25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05" name="AutoShape 61"/>
            <p:cNvSpPr>
              <a:spLocks noChangeArrowheads="1"/>
            </p:cNvSpPr>
            <p:nvPr/>
          </p:nvSpPr>
          <p:spPr bwMode="auto">
            <a:xfrm>
              <a:off x="5780088" y="2436813"/>
              <a:ext cx="2195512" cy="1906587"/>
            </a:xfrm>
            <a:prstGeom prst="triangle">
              <a:avLst>
                <a:gd name="adj" fmla="val 50000"/>
              </a:avLst>
            </a:prstGeom>
            <a:solidFill>
              <a:srgbClr val="FF9933">
                <a:alpha val="25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06" name="Line 62"/>
            <p:cNvSpPr>
              <a:spLocks noChangeShapeType="1"/>
            </p:cNvSpPr>
            <p:nvPr/>
          </p:nvSpPr>
          <p:spPr bwMode="auto">
            <a:xfrm flipH="1">
              <a:off x="7613650" y="3076575"/>
              <a:ext cx="158750" cy="1844675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07" name="Line 63"/>
            <p:cNvSpPr>
              <a:spLocks noChangeShapeType="1"/>
            </p:cNvSpPr>
            <p:nvPr/>
          </p:nvSpPr>
          <p:spPr bwMode="auto">
            <a:xfrm flipH="1">
              <a:off x="6019800" y="2963863"/>
              <a:ext cx="0" cy="1957387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08" name="Line 64"/>
            <p:cNvSpPr>
              <a:spLocks noChangeShapeType="1"/>
            </p:cNvSpPr>
            <p:nvPr/>
          </p:nvSpPr>
          <p:spPr bwMode="auto">
            <a:xfrm flipH="1">
              <a:off x="5740400" y="4343400"/>
              <a:ext cx="2235200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09" name="Line 65"/>
            <p:cNvSpPr>
              <a:spLocks noChangeShapeType="1"/>
            </p:cNvSpPr>
            <p:nvPr/>
          </p:nvSpPr>
          <p:spPr bwMode="auto">
            <a:xfrm flipH="1">
              <a:off x="5780088" y="3429000"/>
              <a:ext cx="2235200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10" name="Oval 66"/>
            <p:cNvSpPr>
              <a:spLocks noChangeArrowheads="1"/>
            </p:cNvSpPr>
            <p:nvPr/>
          </p:nvSpPr>
          <p:spPr bwMode="auto">
            <a:xfrm>
              <a:off x="5181600" y="3754438"/>
              <a:ext cx="119063" cy="1127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11" name="Oval 67"/>
            <p:cNvSpPr>
              <a:spLocks noChangeArrowheads="1"/>
            </p:cNvSpPr>
            <p:nvPr/>
          </p:nvSpPr>
          <p:spPr bwMode="auto">
            <a:xfrm>
              <a:off x="6818313" y="2362200"/>
              <a:ext cx="119062" cy="1127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12" name="Oval 68"/>
            <p:cNvSpPr>
              <a:spLocks noChangeArrowheads="1"/>
            </p:cNvSpPr>
            <p:nvPr/>
          </p:nvSpPr>
          <p:spPr bwMode="auto">
            <a:xfrm>
              <a:off x="8415338" y="3867150"/>
              <a:ext cx="119062" cy="1127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13" name="Oval 69"/>
            <p:cNvSpPr>
              <a:spLocks noChangeArrowheads="1"/>
            </p:cNvSpPr>
            <p:nvPr/>
          </p:nvSpPr>
          <p:spPr bwMode="auto">
            <a:xfrm>
              <a:off x="6818313" y="5297488"/>
              <a:ext cx="119062" cy="1127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214" name="Text Box 70"/>
            <p:cNvSpPr txBox="1">
              <a:spLocks noChangeArrowheads="1"/>
            </p:cNvSpPr>
            <p:nvPr/>
          </p:nvSpPr>
          <p:spPr bwMode="auto">
            <a:xfrm>
              <a:off x="4572000" y="5867400"/>
              <a:ext cx="2787650" cy="6413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P= Projection angles at </a:t>
              </a:r>
            </a:p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a given section position</a:t>
              </a:r>
            </a:p>
          </p:txBody>
        </p:sp>
        <p:sp>
          <p:nvSpPr>
            <p:cNvPr id="6215" name="Text Box 71"/>
            <p:cNvSpPr txBox="1">
              <a:spLocks noChangeArrowheads="1"/>
            </p:cNvSpPr>
            <p:nvPr/>
          </p:nvSpPr>
          <p:spPr bwMode="auto">
            <a:xfrm>
              <a:off x="4724400" y="3581400"/>
              <a:ext cx="527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P 1</a:t>
              </a:r>
            </a:p>
          </p:txBody>
        </p:sp>
        <p:sp>
          <p:nvSpPr>
            <p:cNvPr id="6216" name="Text Box 72"/>
            <p:cNvSpPr txBox="1">
              <a:spLocks noChangeArrowheads="1"/>
            </p:cNvSpPr>
            <p:nvPr/>
          </p:nvSpPr>
          <p:spPr bwMode="auto">
            <a:xfrm>
              <a:off x="6629400" y="1995488"/>
              <a:ext cx="469422" cy="3655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P2</a:t>
              </a:r>
            </a:p>
          </p:txBody>
        </p:sp>
        <p:sp>
          <p:nvSpPr>
            <p:cNvPr id="6217" name="Text Box 73"/>
            <p:cNvSpPr txBox="1">
              <a:spLocks noChangeArrowheads="1"/>
            </p:cNvSpPr>
            <p:nvPr/>
          </p:nvSpPr>
          <p:spPr bwMode="auto">
            <a:xfrm>
              <a:off x="8540750" y="3748088"/>
              <a:ext cx="5270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P 3</a:t>
              </a:r>
            </a:p>
          </p:txBody>
        </p:sp>
        <p:sp>
          <p:nvSpPr>
            <p:cNvPr id="6218" name="Text Box 74"/>
            <p:cNvSpPr txBox="1">
              <a:spLocks noChangeArrowheads="1"/>
            </p:cNvSpPr>
            <p:nvPr/>
          </p:nvSpPr>
          <p:spPr bwMode="auto">
            <a:xfrm>
              <a:off x="6635750" y="5486400"/>
              <a:ext cx="5270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P 4</a:t>
              </a:r>
            </a:p>
          </p:txBody>
        </p:sp>
        <p:sp>
          <p:nvSpPr>
            <p:cNvPr id="6219" name="Line 75"/>
            <p:cNvSpPr>
              <a:spLocks noChangeShapeType="1"/>
            </p:cNvSpPr>
            <p:nvPr/>
          </p:nvSpPr>
          <p:spPr bwMode="auto">
            <a:xfrm flipV="1">
              <a:off x="8153400" y="5334000"/>
              <a:ext cx="0" cy="9144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20" name="Line 76"/>
            <p:cNvSpPr>
              <a:spLocks noChangeShapeType="1"/>
            </p:cNvSpPr>
            <p:nvPr/>
          </p:nvSpPr>
          <p:spPr bwMode="auto">
            <a:xfrm>
              <a:off x="7620000" y="5867400"/>
              <a:ext cx="1066800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221" name="Text Box 77"/>
            <p:cNvSpPr txBox="1">
              <a:spLocks noChangeArrowheads="1"/>
            </p:cNvSpPr>
            <p:nvPr/>
          </p:nvSpPr>
          <p:spPr bwMode="auto">
            <a:xfrm rot="16200000">
              <a:off x="8151019" y="5107782"/>
              <a:ext cx="857250" cy="3667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Y-axis</a:t>
              </a:r>
            </a:p>
          </p:txBody>
        </p:sp>
        <p:sp>
          <p:nvSpPr>
            <p:cNvPr id="6222" name="Text Box 78"/>
            <p:cNvSpPr txBox="1">
              <a:spLocks noChangeArrowheads="1"/>
            </p:cNvSpPr>
            <p:nvPr/>
          </p:nvSpPr>
          <p:spPr bwMode="auto">
            <a:xfrm>
              <a:off x="8286750" y="5943600"/>
              <a:ext cx="857250" cy="3667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FF"/>
                  </a:solidFill>
                  <a:latin typeface="Arial" charset="0"/>
                </a:rPr>
                <a:t>X-axis</a:t>
              </a:r>
            </a:p>
          </p:txBody>
        </p:sp>
        <p:sp>
          <p:nvSpPr>
            <p:cNvPr id="6224" name="Text Box 80"/>
            <p:cNvSpPr txBox="1">
              <a:spLocks noChangeArrowheads="1"/>
            </p:cNvSpPr>
            <p:nvPr/>
          </p:nvSpPr>
          <p:spPr bwMode="auto">
            <a:xfrm>
              <a:off x="6705729" y="6694140"/>
              <a:ext cx="2520552" cy="332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 err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Kalra</a:t>
              </a:r>
              <a:r>
                <a:rPr lang="en-US" sz="140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Radiology 2005</a:t>
              </a:r>
            </a:p>
          </p:txBody>
        </p:sp>
        <p:sp>
          <p:nvSpPr>
            <p:cNvPr id="79" name="Text Box 54"/>
            <p:cNvSpPr txBox="1">
              <a:spLocks noChangeArrowheads="1"/>
            </p:cNvSpPr>
            <p:nvPr/>
          </p:nvSpPr>
          <p:spPr bwMode="auto">
            <a:xfrm>
              <a:off x="5486400" y="1600200"/>
              <a:ext cx="3326602" cy="3693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  <a:latin typeface="Arial" charset="0"/>
                </a:rPr>
                <a:t>Angular projection positions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Projections and Positions</a:t>
            </a:r>
            <a:endParaRPr lang="en-GB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9421B07-A548-4AEF-B357-786BCEAF9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15888"/>
            <a:ext cx="8061325" cy="8651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 Unicode MS" panose="020B0604020202020204" pitchFamily="34" charset="-128"/>
                <a:ea typeface="굴림" charset="0"/>
                <a:cs typeface="굴림" charset="0"/>
              </a:rPr>
              <a:t>Automatic Exposure Control (AEC) </a:t>
            </a:r>
            <a:endParaRPr lang="en-GB" dirty="0">
              <a:latin typeface="Arial Unicode MS" panose="020B0604020202020204" pitchFamily="34" charset="-128"/>
              <a:ea typeface="굴림" charset="0"/>
              <a:cs typeface="굴림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E11976-4F89-467B-AC9B-D91359DEB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160463"/>
            <a:ext cx="8713788" cy="532288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Maintains image quality (noise) by adapting current to changing body size and attenuation.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Slice-to-slice (longitudinal or z-axis modulation)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Within each slice (angular or x-y modulation)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Both: z- and angular- (xyz/combined modulation) 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ECG modulated tube current or ECG pulsing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9548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Office\Templates\1033\Group Home Page.pot</Template>
  <TotalTime>0</TotalTime>
  <Words>2322</Words>
  <Application>Microsoft Office PowerPoint</Application>
  <PresentationFormat>On-screen Show (4:3)</PresentationFormat>
  <Paragraphs>421</Paragraphs>
  <Slides>42</Slides>
  <Notes>39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Arial </vt:lpstr>
      <vt:lpstr>Arial Unicode MS</vt:lpstr>
      <vt:lpstr>Calibri Light</vt:lpstr>
      <vt:lpstr>Times New Roman</vt:lpstr>
      <vt:lpstr>Office Theme</vt:lpstr>
      <vt:lpstr>Bitmap Image</vt:lpstr>
      <vt:lpstr>Radiation Dose Management in  Computed Tomography</vt:lpstr>
      <vt:lpstr>Objectives</vt:lpstr>
      <vt:lpstr>Tube current (mA)</vt:lpstr>
      <vt:lpstr>Tube current (mA)</vt:lpstr>
      <vt:lpstr>Fixed Tube Current</vt:lpstr>
      <vt:lpstr>Fixed mA </vt:lpstr>
      <vt:lpstr>Automatic Exposure Control (AEC) </vt:lpstr>
      <vt:lpstr>Projections and Positions</vt:lpstr>
      <vt:lpstr>Automatic Exposure Control (AEC) </vt:lpstr>
      <vt:lpstr>AEC Techniques</vt:lpstr>
      <vt:lpstr>Fixed mA </vt:lpstr>
      <vt:lpstr>Angular AEC or x-y modulation</vt:lpstr>
      <vt:lpstr>Angular Modulation</vt:lpstr>
      <vt:lpstr>Angular Modulation</vt:lpstr>
      <vt:lpstr>Angular AEC  </vt:lpstr>
      <vt:lpstr>Longitudinal modulation (z-AEC) </vt:lpstr>
      <vt:lpstr>Longitudinal modulation (z-AEC) </vt:lpstr>
      <vt:lpstr>PowerPoint Presentation</vt:lpstr>
      <vt:lpstr>PowerPoint Presentation</vt:lpstr>
      <vt:lpstr>PowerPoint Presentation</vt:lpstr>
      <vt:lpstr>Auto mA and Auto mA 3D (GE)</vt:lpstr>
      <vt:lpstr>Auto mA and Auto mA 3D (GE)</vt:lpstr>
      <vt:lpstr>Auto mA and Auto mA 3D (GE)</vt:lpstr>
      <vt:lpstr>Auto mA and Auto mA 3D (GE)</vt:lpstr>
      <vt:lpstr>Longitudinal modulation (Toshiba) </vt:lpstr>
      <vt:lpstr>Real EC and Sure Exposure 3D (Toshiba) </vt:lpstr>
      <vt:lpstr>ZEC and CARE Dose 4D (Siemens)</vt:lpstr>
      <vt:lpstr>ZEC and CARE Dose 4D (Siemens)</vt:lpstr>
      <vt:lpstr>CARE Dose 4D, Siemens</vt:lpstr>
      <vt:lpstr>ECG Based Tube Current Modulation</vt:lpstr>
      <vt:lpstr>Practical implementation of AEC</vt:lpstr>
      <vt:lpstr>Caveats of AEC: Clinical Indication </vt:lpstr>
      <vt:lpstr>Caveats of AEC: Centering of patient </vt:lpstr>
      <vt:lpstr>X-ray filtration </vt:lpstr>
      <vt:lpstr>Patient centering with in bow-tie filter</vt:lpstr>
      <vt:lpstr>Patient off-centered in gantry isocenter </vt:lpstr>
      <vt:lpstr>AEC caveats: Position of arms </vt:lpstr>
      <vt:lpstr>AEC can not recognize arms from the body in the localizer</vt:lpstr>
      <vt:lpstr>AEC caveats: Metallic prosthesis</vt:lpstr>
      <vt:lpstr>Longitudinal modulation:  Metallic implants </vt:lpstr>
      <vt:lpstr>AEC caveats: Image Quality Requirements</vt:lpstr>
      <vt:lpstr>AEC: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2020-03-26T14:55:20Z</dcterms:created>
  <dcterms:modified xsi:type="dcterms:W3CDTF">2020-03-27T11:56:40Z</dcterms:modified>
</cp:coreProperties>
</file>