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99" r:id="rId1"/>
  </p:sldMasterIdLst>
  <p:notesMasterIdLst>
    <p:notesMasterId r:id="rId44"/>
  </p:notesMasterIdLst>
  <p:sldIdLst>
    <p:sldId id="428" r:id="rId2"/>
    <p:sldId id="429" r:id="rId3"/>
    <p:sldId id="393" r:id="rId4"/>
    <p:sldId id="355" r:id="rId5"/>
    <p:sldId id="394" r:id="rId6"/>
    <p:sldId id="395" r:id="rId7"/>
    <p:sldId id="430" r:id="rId8"/>
    <p:sldId id="397" r:id="rId9"/>
    <p:sldId id="399" r:id="rId10"/>
    <p:sldId id="410" r:id="rId11"/>
    <p:sldId id="411" r:id="rId12"/>
    <p:sldId id="412" r:id="rId13"/>
    <p:sldId id="398" r:id="rId14"/>
    <p:sldId id="276" r:id="rId15"/>
    <p:sldId id="431" r:id="rId16"/>
    <p:sldId id="390" r:id="rId17"/>
    <p:sldId id="277" r:id="rId18"/>
    <p:sldId id="401" r:id="rId19"/>
    <p:sldId id="402" r:id="rId20"/>
    <p:sldId id="403" r:id="rId21"/>
    <p:sldId id="405" r:id="rId22"/>
    <p:sldId id="406" r:id="rId23"/>
    <p:sldId id="407" r:id="rId24"/>
    <p:sldId id="408" r:id="rId25"/>
    <p:sldId id="279" r:id="rId26"/>
    <p:sldId id="367" r:id="rId27"/>
    <p:sldId id="369" r:id="rId28"/>
    <p:sldId id="409" r:id="rId29"/>
    <p:sldId id="372" r:id="rId30"/>
    <p:sldId id="418" r:id="rId31"/>
    <p:sldId id="419" r:id="rId32"/>
    <p:sldId id="413" r:id="rId33"/>
    <p:sldId id="426" r:id="rId34"/>
    <p:sldId id="427" r:id="rId35"/>
    <p:sldId id="414" r:id="rId36"/>
    <p:sldId id="424" r:id="rId37"/>
    <p:sldId id="423" r:id="rId38"/>
    <p:sldId id="432" r:id="rId39"/>
    <p:sldId id="416" r:id="rId40"/>
    <p:sldId id="417" r:id="rId41"/>
    <p:sldId id="425" r:id="rId42"/>
    <p:sldId id="388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  <a:srgbClr val="005828"/>
    <a:srgbClr val="D5CE1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93" autoAdjust="0"/>
    <p:restoredTop sz="96261" autoAdjust="0"/>
  </p:normalViewPr>
  <p:slideViewPr>
    <p:cSldViewPr>
      <p:cViewPr varScale="1">
        <p:scale>
          <a:sx n="74" d="100"/>
          <a:sy n="74" d="100"/>
        </p:scale>
        <p:origin x="78" y="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6.xml"/><Relationship Id="rId2" Type="http://schemas.openxmlformats.org/officeDocument/2006/relationships/slide" Target="slides/slide15.xml"/><Relationship Id="rId1" Type="http://schemas.openxmlformats.org/officeDocument/2006/relationships/slide" Target="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C8FA22-899F-43B8-8D12-E1EE3803C70D}" type="doc">
      <dgm:prSet loTypeId="urn:microsoft.com/office/officeart/2005/8/layout/vList6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EFE68A8-3D1F-44D5-8DB7-DA6DE7577365}">
      <dgm:prSet phldrT="[Text]" custT="1"/>
      <dgm:spPr/>
      <dgm:t>
        <a:bodyPr/>
        <a:lstStyle/>
        <a:p>
          <a:r>
            <a:rPr lang="en-US" sz="2000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Age specific doses </a:t>
          </a:r>
        </a:p>
      </dgm:t>
    </dgm:pt>
    <dgm:pt modelId="{8D9A4105-97B4-44CB-A08C-4E56F46DFB70}" type="parTrans" cxnId="{0C8802D5-CE8C-4810-943B-65CC7FA3007F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199365B5-B087-4E46-B05D-9C4D17FC3EF8}" type="sibTrans" cxnId="{0C8802D5-CE8C-4810-943B-65CC7FA3007F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E8FC0DBE-311F-46FE-BE2D-4D47BF37926F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children lower doses than adults</a:t>
          </a:r>
        </a:p>
      </dgm:t>
    </dgm:pt>
    <dgm:pt modelId="{A35CC56F-2313-42B5-9BFA-E64C16AF7CBB}" type="parTrans" cxnId="{88C06E02-E07B-497F-A180-EB62746F7F65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28D64953-B97F-463A-AAE7-F39B140640EE}" type="sibTrans" cxnId="{88C06E02-E07B-497F-A180-EB62746F7F65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C4D21C5F-A856-43FF-ADE2-F17BDD97B8BE}">
      <dgm:prSet phldrT="[Text]" custT="1"/>
      <dgm:spPr/>
      <dgm:t>
        <a:bodyPr/>
        <a:lstStyle/>
        <a:p>
          <a:r>
            <a:rPr lang="en-US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Region specific </a:t>
          </a:r>
        </a:p>
      </dgm:t>
    </dgm:pt>
    <dgm:pt modelId="{3567A3E6-F3A8-4FAE-8A29-35A1CD1BCC4F}" type="parTrans" cxnId="{F1E338E1-7F3F-4B0F-9733-F8F901DE5ED4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C15FE023-0AB8-4ADE-99E0-0278E9E129DA}" type="sibTrans" cxnId="{F1E338E1-7F3F-4B0F-9733-F8F901DE5ED4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A6573759-A080-448A-9D14-42CB9D7E3A86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chest &lt; abdomen CT </a:t>
          </a:r>
        </a:p>
      </dgm:t>
    </dgm:pt>
    <dgm:pt modelId="{CAB78461-5F09-42FB-9978-A0472CB3A08D}" type="parTrans" cxnId="{0510372D-30EB-4A72-B21B-F36C733DDC61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49AAAF9E-9E6A-45AA-8AEE-D712AE39FC5E}" type="sibTrans" cxnId="{0510372D-30EB-4A72-B21B-F36C733DDC61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73709B04-449D-4B28-86F0-98F2153EDD76}">
      <dgm:prSet phldrT="[Text]" custT="1"/>
      <dgm:spPr/>
      <dgm:t>
        <a:bodyPr/>
        <a:lstStyle/>
        <a:p>
          <a:r>
            <a:rPr lang="en-US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Each region: At least </a:t>
          </a:r>
          <a:br>
            <a:rPr lang="en-US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</a:br>
          <a:r>
            <a:rPr lang="en-US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3 dose bins of indications </a:t>
          </a:r>
          <a:endParaRPr lang="en-US" sz="20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9D0CE604-91FC-47D9-B7EF-48E064A3904F}" type="parTrans" cxnId="{94D714C9-2D13-4561-86BE-12FAC87F26B1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28A7DB54-B86F-4FCA-9734-0438DBCE78C5}" type="sibTrans" cxnId="{94D714C9-2D13-4561-86BE-12FAC87F26B1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FDEFF611-346F-4A79-9F0C-6CC85CBA5023}">
      <dgm:prSet phldrT="[Text]" custT="1"/>
      <dgm:spPr/>
      <dgm:t>
        <a:bodyPr/>
        <a:lstStyle/>
        <a:p>
          <a:pPr>
            <a:lnSpc>
              <a:spcPts val="2000"/>
            </a:lnSpc>
            <a:spcBef>
              <a:spcPct val="0"/>
            </a:spcBef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Routine: chest and abdomen</a:t>
          </a:r>
        </a:p>
      </dgm:t>
    </dgm:pt>
    <dgm:pt modelId="{D62CFB9A-693E-44C9-9B93-57E7A9C44296}" type="parTrans" cxnId="{57BB3D08-7206-4E76-B238-027C2D349678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0DEAB0F9-258A-4505-86B9-D6F96D097831}" type="sibTrans" cxnId="{57BB3D08-7206-4E76-B238-027C2D349678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34A3DD3F-E540-4203-BCA9-5CB578766534}">
      <dgm:prSet phldrT="[Text]" custT="1"/>
      <dgm:spPr/>
      <dgm:t>
        <a:bodyPr/>
        <a:lstStyle/>
        <a:p>
          <a:pPr>
            <a:lnSpc>
              <a:spcPts val="2000"/>
            </a:lnSpc>
            <a:spcBef>
              <a:spcPct val="0"/>
            </a:spcBef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Multiphase: diffuse lung disease, liver/pancreas</a:t>
          </a:r>
        </a:p>
      </dgm:t>
    </dgm:pt>
    <dgm:pt modelId="{32DA52CF-696F-485F-BC6E-ACFF9810CDCD}" type="parTrans" cxnId="{F6EFDA2C-77F6-4B47-83D4-D731C7DF523E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CE17EC98-E2FF-436B-8E3E-61C92E63D63A}" type="sibTrans" cxnId="{F6EFDA2C-77F6-4B47-83D4-D731C7DF523E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E598CF41-0A43-4C62-B172-613D44C6C7C3}">
      <dgm:prSet custT="1"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  <a:p>
          <a:r>
            <a:rPr lang="en-US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Bin specifics </a:t>
          </a:r>
        </a:p>
        <a:p>
          <a:r>
            <a:rPr lang="en-US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 </a:t>
          </a:r>
          <a:endParaRPr lang="en-US" sz="20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7AB44D13-31C2-4B31-B167-794CED9F5A23}" type="parTrans" cxnId="{6D5CEE04-DF6B-4050-9227-7501851F869A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99108804-E710-4459-985D-F9C54D28DD49}" type="sibTrans" cxnId="{6D5CEE04-DF6B-4050-9227-7501851F869A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1BD72558-21BF-4BBF-8D6C-FFCF422F6B40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Divide protocols into two groups </a:t>
          </a:r>
        </a:p>
      </dgm:t>
    </dgm:pt>
    <dgm:pt modelId="{248AEC1D-95E1-44B4-8EEB-FE96BFC40B5E}" type="parTrans" cxnId="{3889D6D9-7C96-4A7D-AAB4-552C4FFC1886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D8026F36-1F25-4C70-B576-5B2D58F86C63}" type="sibTrans" cxnId="{3889D6D9-7C96-4A7D-AAB4-552C4FFC1886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CD2ACCAF-8191-450A-9864-184900C74A96}">
      <dgm:prSet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Size specific dose adjustment: AEC, kV selection</a:t>
          </a:r>
        </a:p>
      </dgm:t>
    </dgm:pt>
    <dgm:pt modelId="{E9C66516-EB17-457C-BF01-6D3501CCADA4}" type="parTrans" cxnId="{210C3123-B7CF-44B5-9E7B-9BAABDDF24EE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F9A6CCD1-81C2-479C-8ECA-9BDB551F6901}" type="sibTrans" cxnId="{210C3123-B7CF-44B5-9E7B-9BAABDDF24EE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153817D4-35CA-4ADF-88D0-4A10663C2FF7}">
      <dgm:prSet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Phase-specific adjustment: kV, mA, scan ranges </a:t>
          </a:r>
        </a:p>
      </dgm:t>
    </dgm:pt>
    <dgm:pt modelId="{8A49D4E3-5F97-4C98-977B-90AF2CF733C9}" type="parTrans" cxnId="{E1D7EF4D-3863-404B-926E-82AC7352D9AF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F3BCE201-90BD-4AC8-88AF-D41B06FE30E8}" type="sibTrans" cxnId="{E1D7EF4D-3863-404B-926E-82AC7352D9AF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C806F962-AA64-4386-B085-B6F12DC37EDE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Classify protocols into body regions </a:t>
          </a:r>
        </a:p>
      </dgm:t>
    </dgm:pt>
    <dgm:pt modelId="{C299E24B-C459-4201-A0E4-27EBA45D6ECD}" type="parTrans" cxnId="{1F414D88-9EDD-4C97-8C41-C1A05348D868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E114178A-6BE1-4F45-9788-726125CA7835}" type="sibTrans" cxnId="{1F414D88-9EDD-4C97-8C41-C1A05348D868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96711B5C-8805-B84E-A85D-D52B000554F4}">
      <dgm:prSet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Scan speed specific adjustment: pitch, table feed</a:t>
          </a:r>
        </a:p>
      </dgm:t>
    </dgm:pt>
    <dgm:pt modelId="{43F0B84F-C588-DF4B-8A43-F24689B08EA6}" type="parTrans" cxnId="{F770A768-BE00-6E46-A5F7-57C456AA8AA4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2B10A312-41B6-EB4D-9A3E-926CDB0F4663}" type="sibTrans" cxnId="{F770A768-BE00-6E46-A5F7-57C456AA8AA4}">
      <dgm:prSet/>
      <dgm:spPr/>
      <dgm:t>
        <a:bodyPr/>
        <a:lstStyle/>
        <a:p>
          <a:endParaRPr lang="en-US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2B6F3F3A-7126-4A9D-B82A-EB925CCC3549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endParaRPr lang="en-US" sz="17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0F80A432-AF1B-485C-974C-B3AD89FF0B9E}" type="parTrans" cxnId="{4F63ABB5-AA6E-456C-B295-F6EF92CE3266}">
      <dgm:prSet/>
      <dgm:spPr/>
      <dgm:t>
        <a:bodyPr/>
        <a:lstStyle/>
        <a:p>
          <a:endParaRPr lang="en-GB"/>
        </a:p>
      </dgm:t>
    </dgm:pt>
    <dgm:pt modelId="{33634428-5C5A-4D44-B5BE-B1CB93174DA5}" type="sibTrans" cxnId="{4F63ABB5-AA6E-456C-B295-F6EF92CE3266}">
      <dgm:prSet/>
      <dgm:spPr/>
      <dgm:t>
        <a:bodyPr/>
        <a:lstStyle/>
        <a:p>
          <a:endParaRPr lang="en-GB"/>
        </a:p>
      </dgm:t>
    </dgm:pt>
    <dgm:pt modelId="{99F10DF4-4EFA-4379-910D-8AEB8E8ECAAA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endParaRPr lang="en-US" sz="17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31B8524E-4304-4277-A0E4-3D2E6A0ED1C8}" type="parTrans" cxnId="{463D86C6-CF66-4A01-B0FF-86940438F242}">
      <dgm:prSet/>
      <dgm:spPr/>
      <dgm:t>
        <a:bodyPr/>
        <a:lstStyle/>
        <a:p>
          <a:endParaRPr lang="en-GB"/>
        </a:p>
      </dgm:t>
    </dgm:pt>
    <dgm:pt modelId="{FFB39390-8079-427C-A3D3-E572376CD9CA}" type="sibTrans" cxnId="{463D86C6-CF66-4A01-B0FF-86940438F242}">
      <dgm:prSet/>
      <dgm:spPr/>
      <dgm:t>
        <a:bodyPr/>
        <a:lstStyle/>
        <a:p>
          <a:endParaRPr lang="en-GB"/>
        </a:p>
      </dgm:t>
    </dgm:pt>
    <dgm:pt modelId="{B26DFDC4-72CA-40C0-8B9B-5A05F0FC8DFF}">
      <dgm:prSet phldrT="[Text]" custT="1"/>
      <dgm:spPr/>
      <dgm:t>
        <a:bodyPr/>
        <a:lstStyle/>
        <a:p>
          <a:pPr>
            <a:lnSpc>
              <a:spcPts val="2000"/>
            </a:lnSpc>
            <a:spcBef>
              <a:spcPts val="0"/>
            </a:spcBef>
            <a:spcAft>
              <a:spcPts val="0"/>
            </a:spcAft>
          </a:pPr>
          <a:r>
            <a:rPr lang="en-US" sz="1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Low dose: lung nodules and kidney stones </a:t>
          </a:r>
        </a:p>
      </dgm:t>
    </dgm:pt>
    <dgm:pt modelId="{91192863-F3EA-424E-836E-40D44C8810D2}" type="parTrans" cxnId="{C2B32F00-6D95-4A24-99C9-5B8B27084724}">
      <dgm:prSet/>
      <dgm:spPr/>
      <dgm:t>
        <a:bodyPr/>
        <a:lstStyle/>
        <a:p>
          <a:endParaRPr lang="en-GB"/>
        </a:p>
      </dgm:t>
    </dgm:pt>
    <dgm:pt modelId="{0D670259-FE2D-4D86-B3CB-19930F69111E}" type="sibTrans" cxnId="{C2B32F00-6D95-4A24-99C9-5B8B27084724}">
      <dgm:prSet/>
      <dgm:spPr/>
      <dgm:t>
        <a:bodyPr/>
        <a:lstStyle/>
        <a:p>
          <a:endParaRPr lang="en-GB"/>
        </a:p>
      </dgm:t>
    </dgm:pt>
    <dgm:pt modelId="{74BB582F-F253-4145-8814-179FE564C9F9}" type="pres">
      <dgm:prSet presAssocID="{8CC8FA22-899F-43B8-8D12-E1EE3803C70D}" presName="Name0" presStyleCnt="0">
        <dgm:presLayoutVars>
          <dgm:dir/>
          <dgm:animLvl val="lvl"/>
          <dgm:resizeHandles/>
        </dgm:presLayoutVars>
      </dgm:prSet>
      <dgm:spPr/>
    </dgm:pt>
    <dgm:pt modelId="{41190FE8-0832-4DB5-A211-6BF848F63B72}" type="pres">
      <dgm:prSet presAssocID="{1EFE68A8-3D1F-44D5-8DB7-DA6DE7577365}" presName="linNode" presStyleCnt="0"/>
      <dgm:spPr/>
    </dgm:pt>
    <dgm:pt modelId="{6B465373-C869-4BA2-9857-4EC0BF71B277}" type="pres">
      <dgm:prSet presAssocID="{1EFE68A8-3D1F-44D5-8DB7-DA6DE7577365}" presName="parentShp" presStyleLbl="node1" presStyleIdx="0" presStyleCnt="4" custScaleX="92493" custLinFactNeighborX="-1203">
        <dgm:presLayoutVars>
          <dgm:bulletEnabled val="1"/>
        </dgm:presLayoutVars>
      </dgm:prSet>
      <dgm:spPr/>
    </dgm:pt>
    <dgm:pt modelId="{99CFF924-B31D-483B-9A77-CCD0E6D5186F}" type="pres">
      <dgm:prSet presAssocID="{1EFE68A8-3D1F-44D5-8DB7-DA6DE7577365}" presName="childShp" presStyleLbl="bgAccFollowNode1" presStyleIdx="0" presStyleCnt="4" custScaleX="102598" custScaleY="93665">
        <dgm:presLayoutVars>
          <dgm:bulletEnabled val="1"/>
        </dgm:presLayoutVars>
      </dgm:prSet>
      <dgm:spPr/>
    </dgm:pt>
    <dgm:pt modelId="{35C75C39-57B9-4A02-BEB3-0E7970DEDA0D}" type="pres">
      <dgm:prSet presAssocID="{199365B5-B087-4E46-B05D-9C4D17FC3EF8}" presName="spacing" presStyleCnt="0"/>
      <dgm:spPr/>
    </dgm:pt>
    <dgm:pt modelId="{BA9EAB43-E4CC-448E-879C-B5A697BC836E}" type="pres">
      <dgm:prSet presAssocID="{C4D21C5F-A856-43FF-ADE2-F17BDD97B8BE}" presName="linNode" presStyleCnt="0"/>
      <dgm:spPr/>
    </dgm:pt>
    <dgm:pt modelId="{4D4F1035-58DB-4485-B5BF-2B688F06D65A}" type="pres">
      <dgm:prSet presAssocID="{C4D21C5F-A856-43FF-ADE2-F17BDD97B8BE}" presName="parentShp" presStyleLbl="node1" presStyleIdx="1" presStyleCnt="4" custScaleX="95506">
        <dgm:presLayoutVars>
          <dgm:bulletEnabled val="1"/>
        </dgm:presLayoutVars>
      </dgm:prSet>
      <dgm:spPr/>
    </dgm:pt>
    <dgm:pt modelId="{196235A9-111D-40E1-8ABB-077F17763E11}" type="pres">
      <dgm:prSet presAssocID="{C4D21C5F-A856-43FF-ADE2-F17BDD97B8BE}" presName="childShp" presStyleLbl="bgAccFollowNode1" presStyleIdx="1" presStyleCnt="4" custScaleX="106384" custLinFactNeighborX="1030" custLinFactNeighborY="-2563">
        <dgm:presLayoutVars>
          <dgm:bulletEnabled val="1"/>
        </dgm:presLayoutVars>
      </dgm:prSet>
      <dgm:spPr/>
    </dgm:pt>
    <dgm:pt modelId="{4DE78D8B-4DAB-4CBB-B075-BD7519028E8F}" type="pres">
      <dgm:prSet presAssocID="{C15FE023-0AB8-4ADE-99E0-0278E9E129DA}" presName="spacing" presStyleCnt="0"/>
      <dgm:spPr/>
    </dgm:pt>
    <dgm:pt modelId="{B67CD9C1-AF4C-45A9-865A-1E0C1A85881C}" type="pres">
      <dgm:prSet presAssocID="{73709B04-449D-4B28-86F0-98F2153EDD76}" presName="linNode" presStyleCnt="0"/>
      <dgm:spPr/>
    </dgm:pt>
    <dgm:pt modelId="{5BB47990-8BE1-42B3-9EC0-BB760056E172}" type="pres">
      <dgm:prSet presAssocID="{73709B04-449D-4B28-86F0-98F2153EDD76}" presName="parentShp" presStyleLbl="node1" presStyleIdx="2" presStyleCnt="4" custScaleX="95364">
        <dgm:presLayoutVars>
          <dgm:bulletEnabled val="1"/>
        </dgm:presLayoutVars>
      </dgm:prSet>
      <dgm:spPr/>
    </dgm:pt>
    <dgm:pt modelId="{B6BD6D81-8540-4DE5-9F79-976492A81C7B}" type="pres">
      <dgm:prSet presAssocID="{73709B04-449D-4B28-86F0-98F2153EDD76}" presName="childShp" presStyleLbl="bgAccFollowNode1" presStyleIdx="2" presStyleCnt="4" custScaleX="106173" custLinFactNeighborX="1030" custLinFactNeighborY="1723">
        <dgm:presLayoutVars>
          <dgm:bulletEnabled val="1"/>
        </dgm:presLayoutVars>
      </dgm:prSet>
      <dgm:spPr/>
    </dgm:pt>
    <dgm:pt modelId="{147CB81E-8FFB-4EF6-A78D-CCCFAC03DCC3}" type="pres">
      <dgm:prSet presAssocID="{28A7DB54-B86F-4FCA-9734-0438DBCE78C5}" presName="spacing" presStyleCnt="0"/>
      <dgm:spPr/>
    </dgm:pt>
    <dgm:pt modelId="{73581184-4677-40FE-9768-E71F716ED29E}" type="pres">
      <dgm:prSet presAssocID="{E598CF41-0A43-4C62-B172-613D44C6C7C3}" presName="linNode" presStyleCnt="0"/>
      <dgm:spPr/>
    </dgm:pt>
    <dgm:pt modelId="{FDEC893B-6761-4940-8F28-8872A5466854}" type="pres">
      <dgm:prSet presAssocID="{E598CF41-0A43-4C62-B172-613D44C6C7C3}" presName="parentShp" presStyleLbl="node1" presStyleIdx="3" presStyleCnt="4" custScaleX="95506">
        <dgm:presLayoutVars>
          <dgm:bulletEnabled val="1"/>
        </dgm:presLayoutVars>
      </dgm:prSet>
      <dgm:spPr/>
    </dgm:pt>
    <dgm:pt modelId="{9841BB20-B801-4EB8-BA68-40EDD3383E3E}" type="pres">
      <dgm:prSet presAssocID="{E598CF41-0A43-4C62-B172-613D44C6C7C3}" presName="childShp" presStyleLbl="bgAccFollowNode1" presStyleIdx="3" presStyleCnt="4" custScaleX="106314">
        <dgm:presLayoutVars>
          <dgm:bulletEnabled val="1"/>
        </dgm:presLayoutVars>
      </dgm:prSet>
      <dgm:spPr/>
    </dgm:pt>
  </dgm:ptLst>
  <dgm:cxnLst>
    <dgm:cxn modelId="{C2B32F00-6D95-4A24-99C9-5B8B27084724}" srcId="{73709B04-449D-4B28-86F0-98F2153EDD76}" destId="{B26DFDC4-72CA-40C0-8B9B-5A05F0FC8DFF}" srcOrd="0" destOrd="0" parTransId="{91192863-F3EA-424E-836E-40D44C8810D2}" sibTransId="{0D670259-FE2D-4D86-B3CB-19930F69111E}"/>
    <dgm:cxn modelId="{88C06E02-E07B-497F-A180-EB62746F7F65}" srcId="{1BD72558-21BF-4BBF-8D6C-FFCF422F6B40}" destId="{E8FC0DBE-311F-46FE-BE2D-4D47BF37926F}" srcOrd="0" destOrd="0" parTransId="{A35CC56F-2313-42B5-9BFA-E64C16AF7CBB}" sibTransId="{28D64953-B97F-463A-AAE7-F39B140640EE}"/>
    <dgm:cxn modelId="{6D5CEE04-DF6B-4050-9227-7501851F869A}" srcId="{8CC8FA22-899F-43B8-8D12-E1EE3803C70D}" destId="{E598CF41-0A43-4C62-B172-613D44C6C7C3}" srcOrd="3" destOrd="0" parTransId="{7AB44D13-31C2-4B31-B167-794CED9F5A23}" sibTransId="{99108804-E710-4459-985D-F9C54D28DD49}"/>
    <dgm:cxn modelId="{57BB3D08-7206-4E76-B238-027C2D349678}" srcId="{73709B04-449D-4B28-86F0-98F2153EDD76}" destId="{FDEFF611-346F-4A79-9F0C-6CC85CBA5023}" srcOrd="1" destOrd="0" parTransId="{D62CFB9A-693E-44C9-9B93-57E7A9C44296}" sibTransId="{0DEAB0F9-258A-4505-86B9-D6F96D097831}"/>
    <dgm:cxn modelId="{9BD6CF21-30CD-4EBD-BDFC-271EE34D33A2}" type="presOf" srcId="{1BD72558-21BF-4BBF-8D6C-FFCF422F6B40}" destId="{99CFF924-B31D-483B-9A77-CCD0E6D5186F}" srcOrd="0" destOrd="1" presId="urn:microsoft.com/office/officeart/2005/8/layout/vList6"/>
    <dgm:cxn modelId="{210C3123-B7CF-44B5-9E7B-9BAABDDF24EE}" srcId="{E598CF41-0A43-4C62-B172-613D44C6C7C3}" destId="{CD2ACCAF-8191-450A-9864-184900C74A96}" srcOrd="0" destOrd="0" parTransId="{E9C66516-EB17-457C-BF01-6D3501CCADA4}" sibTransId="{F9A6CCD1-81C2-479C-8ECA-9BDB551F6901}"/>
    <dgm:cxn modelId="{F6EFDA2C-77F6-4B47-83D4-D731C7DF523E}" srcId="{73709B04-449D-4B28-86F0-98F2153EDD76}" destId="{34A3DD3F-E540-4203-BCA9-5CB578766534}" srcOrd="2" destOrd="0" parTransId="{32DA52CF-696F-485F-BC6E-ACFF9810CDCD}" sibTransId="{CE17EC98-E2FF-436B-8E3E-61C92E63D63A}"/>
    <dgm:cxn modelId="{0510372D-30EB-4A72-B21B-F36C733DDC61}" srcId="{C806F962-AA64-4386-B085-B6F12DC37EDE}" destId="{A6573759-A080-448A-9D14-42CB9D7E3A86}" srcOrd="0" destOrd="0" parTransId="{CAB78461-5F09-42FB-9978-A0472CB3A08D}" sibTransId="{49AAAF9E-9E6A-45AA-8AEE-D712AE39FC5E}"/>
    <dgm:cxn modelId="{CA6A0F5C-DF74-46E1-B92B-C6B0905BD84B}" type="presOf" srcId="{FDEFF611-346F-4A79-9F0C-6CC85CBA5023}" destId="{B6BD6D81-8540-4DE5-9F79-976492A81C7B}" srcOrd="0" destOrd="1" presId="urn:microsoft.com/office/officeart/2005/8/layout/vList6"/>
    <dgm:cxn modelId="{8138B442-7432-4EF9-86DF-9A2A09073652}" type="presOf" srcId="{153817D4-35CA-4ADF-88D0-4A10663C2FF7}" destId="{9841BB20-B801-4EB8-BA68-40EDD3383E3E}" srcOrd="0" destOrd="2" presId="urn:microsoft.com/office/officeart/2005/8/layout/vList6"/>
    <dgm:cxn modelId="{F770A768-BE00-6E46-A5F7-57C456AA8AA4}" srcId="{E598CF41-0A43-4C62-B172-613D44C6C7C3}" destId="{96711B5C-8805-B84E-A85D-D52B000554F4}" srcOrd="1" destOrd="0" parTransId="{43F0B84F-C588-DF4B-8A43-F24689B08EA6}" sibTransId="{2B10A312-41B6-EB4D-9A3E-926CDB0F4663}"/>
    <dgm:cxn modelId="{53B05B6A-CE4D-48E5-BF31-D2B10AB14A0C}" type="presOf" srcId="{34A3DD3F-E540-4203-BCA9-5CB578766534}" destId="{B6BD6D81-8540-4DE5-9F79-976492A81C7B}" srcOrd="0" destOrd="2" presId="urn:microsoft.com/office/officeart/2005/8/layout/vList6"/>
    <dgm:cxn modelId="{C4564F6A-4BB5-446F-A188-D6E0A1F1EB14}" type="presOf" srcId="{99F10DF4-4EFA-4379-910D-8AEB8E8ECAAA}" destId="{196235A9-111D-40E1-8ABB-077F17763E11}" srcOrd="0" destOrd="0" presId="urn:microsoft.com/office/officeart/2005/8/layout/vList6"/>
    <dgm:cxn modelId="{F96B5E6C-1B34-4303-A357-A3C72426DFB3}" type="presOf" srcId="{CD2ACCAF-8191-450A-9864-184900C74A96}" destId="{9841BB20-B801-4EB8-BA68-40EDD3383E3E}" srcOrd="0" destOrd="0" presId="urn:microsoft.com/office/officeart/2005/8/layout/vList6"/>
    <dgm:cxn modelId="{E1D7EF4D-3863-404B-926E-82AC7352D9AF}" srcId="{E598CF41-0A43-4C62-B172-613D44C6C7C3}" destId="{153817D4-35CA-4ADF-88D0-4A10663C2FF7}" srcOrd="2" destOrd="0" parTransId="{8A49D4E3-5F97-4C98-977B-90AF2CF733C9}" sibTransId="{F3BCE201-90BD-4AC8-88AF-D41B06FE30E8}"/>
    <dgm:cxn modelId="{2CF3D750-32AB-41EA-AE0E-64C578EFFA6C}" type="presOf" srcId="{2B6F3F3A-7126-4A9D-B82A-EB925CCC3549}" destId="{99CFF924-B31D-483B-9A77-CCD0E6D5186F}" srcOrd="0" destOrd="0" presId="urn:microsoft.com/office/officeart/2005/8/layout/vList6"/>
    <dgm:cxn modelId="{583E8671-E3A3-4C1E-8A3B-25D6CE3B90C4}" type="presOf" srcId="{B26DFDC4-72CA-40C0-8B9B-5A05F0FC8DFF}" destId="{B6BD6D81-8540-4DE5-9F79-976492A81C7B}" srcOrd="0" destOrd="0" presId="urn:microsoft.com/office/officeart/2005/8/layout/vList6"/>
    <dgm:cxn modelId="{81AC5159-DEF3-4B36-9D7F-7EC09463BECA}" type="presOf" srcId="{1EFE68A8-3D1F-44D5-8DB7-DA6DE7577365}" destId="{6B465373-C869-4BA2-9857-4EC0BF71B277}" srcOrd="0" destOrd="0" presId="urn:microsoft.com/office/officeart/2005/8/layout/vList6"/>
    <dgm:cxn modelId="{2732FC86-71F3-4E39-85F9-C923E782C5E4}" type="presOf" srcId="{8CC8FA22-899F-43B8-8D12-E1EE3803C70D}" destId="{74BB582F-F253-4145-8814-179FE564C9F9}" srcOrd="0" destOrd="0" presId="urn:microsoft.com/office/officeart/2005/8/layout/vList6"/>
    <dgm:cxn modelId="{1F414D88-9EDD-4C97-8C41-C1A05348D868}" srcId="{C4D21C5F-A856-43FF-ADE2-F17BDD97B8BE}" destId="{C806F962-AA64-4386-B085-B6F12DC37EDE}" srcOrd="1" destOrd="0" parTransId="{C299E24B-C459-4201-A0E4-27EBA45D6ECD}" sibTransId="{E114178A-6BE1-4F45-9788-726125CA7835}"/>
    <dgm:cxn modelId="{38B2068F-960E-488B-81F1-12EC290AEB7C}" type="presOf" srcId="{A6573759-A080-448A-9D14-42CB9D7E3A86}" destId="{196235A9-111D-40E1-8ABB-077F17763E11}" srcOrd="0" destOrd="2" presId="urn:microsoft.com/office/officeart/2005/8/layout/vList6"/>
    <dgm:cxn modelId="{F45F07A2-BE10-40B1-A67F-1107C1C1B8EC}" type="presOf" srcId="{C806F962-AA64-4386-B085-B6F12DC37EDE}" destId="{196235A9-111D-40E1-8ABB-077F17763E11}" srcOrd="0" destOrd="1" presId="urn:microsoft.com/office/officeart/2005/8/layout/vList6"/>
    <dgm:cxn modelId="{865F58A8-61F6-45B1-9E37-D75086BC9388}" type="presOf" srcId="{C4D21C5F-A856-43FF-ADE2-F17BDD97B8BE}" destId="{4D4F1035-58DB-4485-B5BF-2B688F06D65A}" srcOrd="0" destOrd="0" presId="urn:microsoft.com/office/officeart/2005/8/layout/vList6"/>
    <dgm:cxn modelId="{9662DAA9-8C5B-474E-8E98-7FF4BBCCCC5C}" type="presOf" srcId="{96711B5C-8805-B84E-A85D-D52B000554F4}" destId="{9841BB20-B801-4EB8-BA68-40EDD3383E3E}" srcOrd="0" destOrd="1" presId="urn:microsoft.com/office/officeart/2005/8/layout/vList6"/>
    <dgm:cxn modelId="{AE33AFB1-1ED9-4C37-86BB-57F343E80AD2}" type="presOf" srcId="{73709B04-449D-4B28-86F0-98F2153EDD76}" destId="{5BB47990-8BE1-42B3-9EC0-BB760056E172}" srcOrd="0" destOrd="0" presId="urn:microsoft.com/office/officeart/2005/8/layout/vList6"/>
    <dgm:cxn modelId="{4F63ABB5-AA6E-456C-B295-F6EF92CE3266}" srcId="{1EFE68A8-3D1F-44D5-8DB7-DA6DE7577365}" destId="{2B6F3F3A-7126-4A9D-B82A-EB925CCC3549}" srcOrd="0" destOrd="0" parTransId="{0F80A432-AF1B-485C-974C-B3AD89FF0B9E}" sibTransId="{33634428-5C5A-4D44-B5BE-B1CB93174DA5}"/>
    <dgm:cxn modelId="{463D86C6-CF66-4A01-B0FF-86940438F242}" srcId="{C4D21C5F-A856-43FF-ADE2-F17BDD97B8BE}" destId="{99F10DF4-4EFA-4379-910D-8AEB8E8ECAAA}" srcOrd="0" destOrd="0" parTransId="{31B8524E-4304-4277-A0E4-3D2E6A0ED1C8}" sibTransId="{FFB39390-8079-427C-A3D3-E572376CD9CA}"/>
    <dgm:cxn modelId="{94D714C9-2D13-4561-86BE-12FAC87F26B1}" srcId="{8CC8FA22-899F-43B8-8D12-E1EE3803C70D}" destId="{73709B04-449D-4B28-86F0-98F2153EDD76}" srcOrd="2" destOrd="0" parTransId="{9D0CE604-91FC-47D9-B7EF-48E064A3904F}" sibTransId="{28A7DB54-B86F-4FCA-9734-0438DBCE78C5}"/>
    <dgm:cxn modelId="{B49160CB-4320-497D-B86A-356744F0EF94}" type="presOf" srcId="{E598CF41-0A43-4C62-B172-613D44C6C7C3}" destId="{FDEC893B-6761-4940-8F28-8872A5466854}" srcOrd="0" destOrd="0" presId="urn:microsoft.com/office/officeart/2005/8/layout/vList6"/>
    <dgm:cxn modelId="{0C8802D5-CE8C-4810-943B-65CC7FA3007F}" srcId="{8CC8FA22-899F-43B8-8D12-E1EE3803C70D}" destId="{1EFE68A8-3D1F-44D5-8DB7-DA6DE7577365}" srcOrd="0" destOrd="0" parTransId="{8D9A4105-97B4-44CB-A08C-4E56F46DFB70}" sibTransId="{199365B5-B087-4E46-B05D-9C4D17FC3EF8}"/>
    <dgm:cxn modelId="{3889D6D9-7C96-4A7D-AAB4-552C4FFC1886}" srcId="{1EFE68A8-3D1F-44D5-8DB7-DA6DE7577365}" destId="{1BD72558-21BF-4BBF-8D6C-FFCF422F6B40}" srcOrd="1" destOrd="0" parTransId="{248AEC1D-95E1-44B4-8EEB-FE96BFC40B5E}" sibTransId="{D8026F36-1F25-4C70-B576-5B2D58F86C63}"/>
    <dgm:cxn modelId="{FA36F2D9-621C-44E4-9F70-8DE2FF745F72}" type="presOf" srcId="{E8FC0DBE-311F-46FE-BE2D-4D47BF37926F}" destId="{99CFF924-B31D-483B-9A77-CCD0E6D5186F}" srcOrd="0" destOrd="2" presId="urn:microsoft.com/office/officeart/2005/8/layout/vList6"/>
    <dgm:cxn modelId="{F1E338E1-7F3F-4B0F-9733-F8F901DE5ED4}" srcId="{8CC8FA22-899F-43B8-8D12-E1EE3803C70D}" destId="{C4D21C5F-A856-43FF-ADE2-F17BDD97B8BE}" srcOrd="1" destOrd="0" parTransId="{3567A3E6-F3A8-4FAE-8A29-35A1CD1BCC4F}" sibTransId="{C15FE023-0AB8-4ADE-99E0-0278E9E129DA}"/>
    <dgm:cxn modelId="{0E2308A0-BED7-494C-8989-358435F43708}" type="presParOf" srcId="{74BB582F-F253-4145-8814-179FE564C9F9}" destId="{41190FE8-0832-4DB5-A211-6BF848F63B72}" srcOrd="0" destOrd="0" presId="urn:microsoft.com/office/officeart/2005/8/layout/vList6"/>
    <dgm:cxn modelId="{8B0D9B93-8924-45DC-98FC-C440D0FE2D91}" type="presParOf" srcId="{41190FE8-0832-4DB5-A211-6BF848F63B72}" destId="{6B465373-C869-4BA2-9857-4EC0BF71B277}" srcOrd="0" destOrd="0" presId="urn:microsoft.com/office/officeart/2005/8/layout/vList6"/>
    <dgm:cxn modelId="{433696E2-C06E-478F-976E-2A1F2FC51A4C}" type="presParOf" srcId="{41190FE8-0832-4DB5-A211-6BF848F63B72}" destId="{99CFF924-B31D-483B-9A77-CCD0E6D5186F}" srcOrd="1" destOrd="0" presId="urn:microsoft.com/office/officeart/2005/8/layout/vList6"/>
    <dgm:cxn modelId="{FAAD71DD-57CB-4848-A52F-A25D16568AD8}" type="presParOf" srcId="{74BB582F-F253-4145-8814-179FE564C9F9}" destId="{35C75C39-57B9-4A02-BEB3-0E7970DEDA0D}" srcOrd="1" destOrd="0" presId="urn:microsoft.com/office/officeart/2005/8/layout/vList6"/>
    <dgm:cxn modelId="{91FF946A-E7BE-4493-AFB6-88FF36E935BD}" type="presParOf" srcId="{74BB582F-F253-4145-8814-179FE564C9F9}" destId="{BA9EAB43-E4CC-448E-879C-B5A697BC836E}" srcOrd="2" destOrd="0" presId="urn:microsoft.com/office/officeart/2005/8/layout/vList6"/>
    <dgm:cxn modelId="{3CF0A540-9B79-492B-9A37-8F1FE39F8047}" type="presParOf" srcId="{BA9EAB43-E4CC-448E-879C-B5A697BC836E}" destId="{4D4F1035-58DB-4485-B5BF-2B688F06D65A}" srcOrd="0" destOrd="0" presId="urn:microsoft.com/office/officeart/2005/8/layout/vList6"/>
    <dgm:cxn modelId="{3C06F410-2925-4839-AACB-1D1C6C7FC270}" type="presParOf" srcId="{BA9EAB43-E4CC-448E-879C-B5A697BC836E}" destId="{196235A9-111D-40E1-8ABB-077F17763E11}" srcOrd="1" destOrd="0" presId="urn:microsoft.com/office/officeart/2005/8/layout/vList6"/>
    <dgm:cxn modelId="{6A740884-CF26-4CC3-95E0-F31CEFEEE68A}" type="presParOf" srcId="{74BB582F-F253-4145-8814-179FE564C9F9}" destId="{4DE78D8B-4DAB-4CBB-B075-BD7519028E8F}" srcOrd="3" destOrd="0" presId="urn:microsoft.com/office/officeart/2005/8/layout/vList6"/>
    <dgm:cxn modelId="{F6F8CA6C-3E2A-4FF1-B292-8C9CC4AD0DCC}" type="presParOf" srcId="{74BB582F-F253-4145-8814-179FE564C9F9}" destId="{B67CD9C1-AF4C-45A9-865A-1E0C1A85881C}" srcOrd="4" destOrd="0" presId="urn:microsoft.com/office/officeart/2005/8/layout/vList6"/>
    <dgm:cxn modelId="{29E3412C-A3E4-41CC-9BE9-185E9EF5BB95}" type="presParOf" srcId="{B67CD9C1-AF4C-45A9-865A-1E0C1A85881C}" destId="{5BB47990-8BE1-42B3-9EC0-BB760056E172}" srcOrd="0" destOrd="0" presId="urn:microsoft.com/office/officeart/2005/8/layout/vList6"/>
    <dgm:cxn modelId="{C457B114-E43F-407C-B9BC-D86F51DC4031}" type="presParOf" srcId="{B67CD9C1-AF4C-45A9-865A-1E0C1A85881C}" destId="{B6BD6D81-8540-4DE5-9F79-976492A81C7B}" srcOrd="1" destOrd="0" presId="urn:microsoft.com/office/officeart/2005/8/layout/vList6"/>
    <dgm:cxn modelId="{A4B1393E-A638-443F-A403-63C547964304}" type="presParOf" srcId="{74BB582F-F253-4145-8814-179FE564C9F9}" destId="{147CB81E-8FFB-4EF6-A78D-CCCFAC03DCC3}" srcOrd="5" destOrd="0" presId="urn:microsoft.com/office/officeart/2005/8/layout/vList6"/>
    <dgm:cxn modelId="{BE9B305C-491B-4405-BFD9-1FCD9FF379E7}" type="presParOf" srcId="{74BB582F-F253-4145-8814-179FE564C9F9}" destId="{73581184-4677-40FE-9768-E71F716ED29E}" srcOrd="6" destOrd="0" presId="urn:microsoft.com/office/officeart/2005/8/layout/vList6"/>
    <dgm:cxn modelId="{14397612-9D54-4EC6-9B22-C3F9D6D76E3D}" type="presParOf" srcId="{73581184-4677-40FE-9768-E71F716ED29E}" destId="{FDEC893B-6761-4940-8F28-8872A5466854}" srcOrd="0" destOrd="0" presId="urn:microsoft.com/office/officeart/2005/8/layout/vList6"/>
    <dgm:cxn modelId="{E66F097E-1627-46D3-9054-5F05562B0748}" type="presParOf" srcId="{73581184-4677-40FE-9768-E71F716ED29E}" destId="{9841BB20-B801-4EB8-BA68-40EDD3383E3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FF924-B31D-483B-9A77-CCD0E6D5186F}">
      <dsp:nvSpPr>
        <dsp:cNvPr id="0" name=""/>
        <dsp:cNvSpPr/>
      </dsp:nvSpPr>
      <dsp:spPr>
        <a:xfrm>
          <a:off x="3276591" y="37331"/>
          <a:ext cx="5347489" cy="10616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7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Divide protocols into two groups </a:t>
          </a:r>
        </a:p>
        <a:p>
          <a:pPr marL="342900" lvl="2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children lower doses than adults</a:t>
          </a:r>
        </a:p>
      </dsp:txBody>
      <dsp:txXfrm>
        <a:off x="3276591" y="170040"/>
        <a:ext cx="4949363" cy="796251"/>
      </dsp:txXfrm>
    </dsp:sp>
    <dsp:sp modelId="{6B465373-C869-4BA2-9857-4EC0BF71B277}">
      <dsp:nvSpPr>
        <dsp:cNvPr id="0" name=""/>
        <dsp:cNvSpPr/>
      </dsp:nvSpPr>
      <dsp:spPr>
        <a:xfrm>
          <a:off x="17" y="1428"/>
          <a:ext cx="3213872" cy="113347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Age specific doses </a:t>
          </a:r>
        </a:p>
      </dsp:txBody>
      <dsp:txXfrm>
        <a:off x="55349" y="56760"/>
        <a:ext cx="3103208" cy="1022810"/>
      </dsp:txXfrm>
    </dsp:sp>
    <dsp:sp modelId="{196235A9-111D-40E1-8ABB-077F17763E11}">
      <dsp:nvSpPr>
        <dsp:cNvPr id="0" name=""/>
        <dsp:cNvSpPr/>
      </dsp:nvSpPr>
      <dsp:spPr>
        <a:xfrm>
          <a:off x="3255692" y="1219200"/>
          <a:ext cx="5431107" cy="1133474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3152915"/>
            <a:satOff val="-8358"/>
            <a:lumOff val="42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152915"/>
              <a:satOff val="-8358"/>
              <a:lumOff val="42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endParaRPr lang="en-US" sz="17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Classify protocols into body regions </a:t>
          </a:r>
        </a:p>
        <a:p>
          <a:pPr marL="342900" lvl="2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chest &lt; abdomen CT </a:t>
          </a:r>
        </a:p>
      </dsp:txBody>
      <dsp:txXfrm>
        <a:off x="3255692" y="1360884"/>
        <a:ext cx="5006054" cy="850106"/>
      </dsp:txXfrm>
    </dsp:sp>
    <dsp:sp modelId="{4D4F1035-58DB-4485-B5BF-2B688F06D65A}">
      <dsp:nvSpPr>
        <dsp:cNvPr id="0" name=""/>
        <dsp:cNvSpPr/>
      </dsp:nvSpPr>
      <dsp:spPr>
        <a:xfrm>
          <a:off x="2591" y="1248251"/>
          <a:ext cx="3250509" cy="1133474"/>
        </a:xfrm>
        <a:prstGeom prst="roundRect">
          <a:avLst/>
        </a:prstGeom>
        <a:gradFill rotWithShape="0">
          <a:gsLst>
            <a:gs pos="0">
              <a:schemeClr val="accent3">
                <a:hueOff val="3409087"/>
                <a:satOff val="-24027"/>
                <a:lumOff val="7124"/>
                <a:alphaOff val="0"/>
                <a:shade val="51000"/>
                <a:satMod val="130000"/>
              </a:schemeClr>
            </a:gs>
            <a:gs pos="80000">
              <a:schemeClr val="accent3">
                <a:hueOff val="3409087"/>
                <a:satOff val="-24027"/>
                <a:lumOff val="7124"/>
                <a:alphaOff val="0"/>
                <a:shade val="93000"/>
                <a:satMod val="130000"/>
              </a:schemeClr>
            </a:gs>
            <a:gs pos="100000">
              <a:schemeClr val="accent3">
                <a:hueOff val="3409087"/>
                <a:satOff val="-24027"/>
                <a:lumOff val="71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Region specific </a:t>
          </a:r>
        </a:p>
      </dsp:txBody>
      <dsp:txXfrm>
        <a:off x="57923" y="1303583"/>
        <a:ext cx="3139845" cy="1022810"/>
      </dsp:txXfrm>
    </dsp:sp>
    <dsp:sp modelId="{B6BD6D81-8540-4DE5-9F79-976492A81C7B}">
      <dsp:nvSpPr>
        <dsp:cNvPr id="0" name=""/>
        <dsp:cNvSpPr/>
      </dsp:nvSpPr>
      <dsp:spPr>
        <a:xfrm>
          <a:off x="3255656" y="2514603"/>
          <a:ext cx="5431143" cy="1133474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6305830"/>
            <a:satOff val="-16716"/>
            <a:lumOff val="843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6305830"/>
              <a:satOff val="-16716"/>
              <a:lumOff val="8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Low dose: lung nodules and kidney stones </a:t>
          </a:r>
        </a:p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Routine: chest and abdomen</a:t>
          </a:r>
        </a:p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Multiphase: diffuse lung disease, liver/pancreas</a:t>
          </a:r>
        </a:p>
      </dsp:txBody>
      <dsp:txXfrm>
        <a:off x="3255656" y="2656287"/>
        <a:ext cx="5006090" cy="850106"/>
      </dsp:txXfrm>
    </dsp:sp>
    <dsp:sp modelId="{5BB47990-8BE1-42B3-9EC0-BB760056E172}">
      <dsp:nvSpPr>
        <dsp:cNvPr id="0" name=""/>
        <dsp:cNvSpPr/>
      </dsp:nvSpPr>
      <dsp:spPr>
        <a:xfrm>
          <a:off x="1754" y="2495073"/>
          <a:ext cx="3252148" cy="1133474"/>
        </a:xfrm>
        <a:prstGeom prst="roundRect">
          <a:avLst/>
        </a:prstGeom>
        <a:gradFill rotWithShape="0">
          <a:gsLst>
            <a:gs pos="0">
              <a:schemeClr val="accent3">
                <a:hueOff val="6818174"/>
                <a:satOff val="-48055"/>
                <a:lumOff val="14249"/>
                <a:alphaOff val="0"/>
                <a:shade val="51000"/>
                <a:satMod val="130000"/>
              </a:schemeClr>
            </a:gs>
            <a:gs pos="80000">
              <a:schemeClr val="accent3">
                <a:hueOff val="6818174"/>
                <a:satOff val="-48055"/>
                <a:lumOff val="14249"/>
                <a:alphaOff val="0"/>
                <a:shade val="93000"/>
                <a:satMod val="130000"/>
              </a:schemeClr>
            </a:gs>
            <a:gs pos="100000">
              <a:schemeClr val="accent3">
                <a:hueOff val="6818174"/>
                <a:satOff val="-48055"/>
                <a:lumOff val="142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Each region: At least </a:t>
          </a:r>
          <a:br>
            <a:rPr lang="en-US" sz="2000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</a:br>
          <a:r>
            <a:rPr lang="en-US" sz="2000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3 dose bins of indications </a:t>
          </a:r>
          <a:endParaRPr lang="en-US" sz="20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57086" y="2550405"/>
        <a:ext cx="3141484" cy="1022810"/>
      </dsp:txXfrm>
    </dsp:sp>
    <dsp:sp modelId="{9841BB20-B801-4EB8-BA68-40EDD3383E3E}">
      <dsp:nvSpPr>
        <dsp:cNvPr id="0" name=""/>
        <dsp:cNvSpPr/>
      </dsp:nvSpPr>
      <dsp:spPr>
        <a:xfrm>
          <a:off x="3253802" y="3741896"/>
          <a:ext cx="5432944" cy="1133474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9458744"/>
            <a:satOff val="-25074"/>
            <a:lumOff val="126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9458744"/>
              <a:satOff val="-25074"/>
              <a:lumOff val="126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Size specific dose adjustment: AEC, kV selection</a:t>
          </a:r>
        </a:p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Scan speed specific adjustment: pitch, table feed</a:t>
          </a:r>
        </a:p>
        <a:p>
          <a:pPr marL="171450" lvl="1" indent="-171450" algn="l" defTabSz="755650">
            <a:lnSpc>
              <a:spcPts val="2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700" kern="1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Phase-specific adjustment: kV, mA, scan ranges </a:t>
          </a:r>
        </a:p>
      </dsp:txBody>
      <dsp:txXfrm>
        <a:off x="3253802" y="3883580"/>
        <a:ext cx="5007891" cy="850106"/>
      </dsp:txXfrm>
    </dsp:sp>
    <dsp:sp modelId="{FDEC893B-6761-4940-8F28-8872A5466854}">
      <dsp:nvSpPr>
        <dsp:cNvPr id="0" name=""/>
        <dsp:cNvSpPr/>
      </dsp:nvSpPr>
      <dsp:spPr>
        <a:xfrm>
          <a:off x="52" y="3741896"/>
          <a:ext cx="3253750" cy="1133474"/>
        </a:xfrm>
        <a:prstGeom prst="roundRect">
          <a:avLst/>
        </a:prstGeom>
        <a:gradFill rotWithShape="0">
          <a:gsLst>
            <a:gs pos="0">
              <a:schemeClr val="accent3">
                <a:hueOff val="10227261"/>
                <a:satOff val="-72082"/>
                <a:lumOff val="21373"/>
                <a:alphaOff val="0"/>
                <a:shade val="51000"/>
                <a:satMod val="130000"/>
              </a:schemeClr>
            </a:gs>
            <a:gs pos="80000">
              <a:schemeClr val="accent3">
                <a:hueOff val="10227261"/>
                <a:satOff val="-72082"/>
                <a:lumOff val="2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10227261"/>
                <a:satOff val="-72082"/>
                <a:lumOff val="2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Bin specifics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 </a:t>
          </a:r>
          <a:endParaRPr lang="en-US" sz="20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55384" y="3797228"/>
        <a:ext cx="3143086" cy="1022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481119-B1DC-4C2E-A45F-253F188F2A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3887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9DB32A-E6C9-4FA6-AD2D-3D1F6CB6CB8F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125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6ABBB7-7929-4A80-B9D7-E819A0EB073A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69E71F-C566-4A2A-8CCF-4B863A1F3C0A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0D49A2-1A63-4DC5-9D84-AD3A59383C5A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5000"/>
              </a:lnSpc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BB3C91-3B9A-4D53-88F4-2C15936BA9F7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564A72-6F3E-4702-AF85-2EB8F1CFDDDE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564A72-6F3E-4702-AF85-2EB8F1CFDDDE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618EF8-5017-4AE1-AE63-6CEC72E6CC9F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BBACBC-04E3-4F0A-81A6-6E7FB78A275B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F6C887-0378-44C5-BC80-F3265381766A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5DC7B3-4C7A-4208-84F2-D4C97F028670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8CE6E-483A-1145-9A24-EAD631FAF55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25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29FAE4-9F0C-4C52-826A-9950539E414F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DCF797-A004-4D0D-8890-8140BEADF481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13FE64-92F6-493B-962E-79F1077F9F1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ED0D6A-27FE-4BEC-BFBE-6C6C0B11D089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E32BB-8A52-4FAD-A72D-2FAA2FD2C160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38C58F-AEF7-4C46-B94E-6C60586686B6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fld id="{1499324C-8470-4D06-9434-D1E7513DA694}" type="slidenum">
              <a:rPr lang="en-US" altLang="en-US" sz="1200" smtClean="0"/>
              <a:pPr eaLnBrk="1" hangingPunct="1">
                <a:defRPr/>
              </a:pPr>
              <a:t>26</a:t>
            </a:fld>
            <a:endParaRPr lang="en-US" altLang="en-US" sz="1200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/>
          </a:extLst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fld id="{52EFF9AE-59BF-4514-9DD7-FB0B1640850E}" type="slidenum">
              <a:rPr lang="en-US" altLang="en-US" sz="1200" smtClean="0"/>
              <a:pPr eaLnBrk="1" hangingPunct="1">
                <a:defRPr/>
              </a:pPr>
              <a:t>27</a:t>
            </a:fld>
            <a:endParaRPr lang="en-US" altLang="en-US" sz="1200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/>
          </a:extLst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2E8C2B-1938-47F9-B2DD-CDBE367E9A5D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6A7220-8F2E-46CD-A092-423DFA832886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08129E-8B98-4FB4-98CB-CDC6D491624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8"/>
          <p:cNvSpPr txBox="1">
            <a:spLocks noGrp="1" noChangeArrowheads="1"/>
          </p:cNvSpPr>
          <p:nvPr/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SzPct val="45000"/>
            </a:pPr>
            <a:fld id="{B1350126-FBB9-46E7-A3C1-40E6C0A161CA}" type="slidenum">
              <a:rPr lang="en-US" altLang="en-US">
                <a:solidFill>
                  <a:srgbClr val="000000"/>
                </a:solidFill>
                <a:latin typeface="Times New Roman" pitchFamily="18" charset="0"/>
              </a:rPr>
              <a:pPr algn="r" eaLnBrk="1" hangingPunct="1">
                <a:spcBef>
                  <a:spcPct val="0"/>
                </a:spcBef>
                <a:buSzPct val="45000"/>
              </a:pPr>
              <a:t>30</a:t>
            </a:fld>
            <a:endParaRPr lang="en-US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7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5734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3213"/>
          </a:xfrm>
          <a:ln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8"/>
          <p:cNvSpPr txBox="1">
            <a:spLocks noGrp="1" noChangeArrowheads="1"/>
          </p:cNvSpPr>
          <p:nvPr/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SzPct val="45000"/>
            </a:pPr>
            <a:fld id="{B43F8206-4D5E-41F9-8895-6ACAD54C97D5}" type="slidenum">
              <a:rPr lang="en-US" altLang="en-US">
                <a:solidFill>
                  <a:srgbClr val="000000"/>
                </a:solidFill>
                <a:latin typeface="Times New Roman" pitchFamily="18" charset="0"/>
              </a:rPr>
              <a:pPr algn="r" eaLnBrk="1" hangingPunct="1">
                <a:spcBef>
                  <a:spcPct val="0"/>
                </a:spcBef>
                <a:buSzPct val="45000"/>
              </a:pPr>
              <a:t>31</a:t>
            </a:fld>
            <a:endParaRPr lang="en-US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2339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14234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3213"/>
          </a:xfrm>
          <a:ln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2D6D91-6CE6-4825-9357-2EE6F6104F55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8"/>
          <p:cNvSpPr txBox="1">
            <a:spLocks noGrp="1" noChangeArrowheads="1"/>
          </p:cNvSpPr>
          <p:nvPr/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SzPct val="45000"/>
            </a:pPr>
            <a:fld id="{30891890-5365-441A-AACB-F6DA7D96C173}" type="slidenum">
              <a:rPr lang="en-US" altLang="en-US">
                <a:solidFill>
                  <a:srgbClr val="000000"/>
                </a:solidFill>
                <a:latin typeface="Times New Roman" pitchFamily="18" charset="0"/>
              </a:rPr>
              <a:pPr algn="r" eaLnBrk="1" hangingPunct="1">
                <a:spcBef>
                  <a:spcPct val="0"/>
                </a:spcBef>
                <a:buSzPct val="45000"/>
              </a:pPr>
              <a:t>33</a:t>
            </a:fld>
            <a:endParaRPr lang="en-US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8243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138244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3213"/>
          </a:xfrm>
          <a:ln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8"/>
          <p:cNvSpPr txBox="1">
            <a:spLocks noGrp="1" noChangeArrowheads="1"/>
          </p:cNvSpPr>
          <p:nvPr/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SzPct val="45000"/>
            </a:pPr>
            <a:fld id="{43B370FC-9F02-4132-A78C-8EC96B0937C1}" type="slidenum">
              <a:rPr lang="en-US" altLang="en-US">
                <a:solidFill>
                  <a:srgbClr val="000000"/>
                </a:solidFill>
                <a:latin typeface="Times New Roman" pitchFamily="18" charset="0"/>
              </a:rPr>
              <a:pPr algn="r" eaLnBrk="1" hangingPunct="1">
                <a:spcBef>
                  <a:spcPct val="0"/>
                </a:spcBef>
                <a:buSzPct val="45000"/>
              </a:pPr>
              <a:t>34</a:t>
            </a:fld>
            <a:endParaRPr lang="en-US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9267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13926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3213"/>
          </a:xfrm>
          <a:ln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BAC590-9706-4D53-867C-22DABFBA38E6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E5CFA1-EAD1-4435-818F-7E79F881CDCF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675E66-65E8-47FE-9248-7635B14F3FA7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A34372-1774-4049-9428-828DEFE28A28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B6384C-99F3-418E-A32B-5BDE581EB699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2AAA33-EC41-471D-8860-08C7B1E5A5F0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35A56D7-3BC1-4A4A-975D-C44CF81DF36E}" type="slidenum">
              <a:rPr lang="en-US" altLang="en-US"/>
              <a:pPr algn="r" eaLnBrk="1" hangingPunct="1"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78B0FA-4120-4D2D-8701-93E555A26A54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1DB86B-DEDF-4374-94FB-F2D453654020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D0D820-FD81-4E20-AC56-54C8546D8F9C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AF032-D2CE-4523-A8EC-2ACCB598DD4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AF032-D2CE-4523-A8EC-2ACCB598DD4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2B4A13-32D2-44C4-B6E4-EF7C8CB2859B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B2206D-4E8D-41E8-A0E0-EAD58938754A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7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7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2050" name="Picture 2" descr="\\iaea.org\Secretariat\MTCD\PublishingCurrent\2017\IAEA\17-42841_LOGO_IAEA_update\Design\Presentation_IAEA\IAEA_Logo_E_horizontal_white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69" y="260648"/>
            <a:ext cx="2460431" cy="54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33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24743"/>
            <a:ext cx="5486400" cy="36028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930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38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663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23527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23527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074" name="Picture 2" descr="\\iaea.org\Secretariat\MTCD\PublishingCurrent\2017\IAEA\17-42841_LOGO_IAEA_update\Design\Presentation_IAEA\IAEA_Logo_E_horizontal_Blue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69" y="247450"/>
            <a:ext cx="2520280" cy="55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216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987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159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67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9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990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42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flipH="1" flipV="1">
            <a:off x="0" y="5301208"/>
            <a:ext cx="6372200" cy="1556792"/>
          </a:xfrm>
          <a:prstGeom prst="rect">
            <a:avLst/>
          </a:prstGeom>
          <a:gradFill flip="none" rotWithShape="1">
            <a:gsLst>
              <a:gs pos="48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9143999" cy="2132856"/>
          </a:xfrm>
          <a:prstGeom prst="rect">
            <a:avLst/>
          </a:prstGeom>
          <a:gradFill flip="none" rotWithShape="1">
            <a:gsLst>
              <a:gs pos="56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7524328" y="6482725"/>
            <a:ext cx="93546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868144" y="6482725"/>
            <a:ext cx="16160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482725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fld id="{23A0628E-C12F-4F8C-9895-BCD5E3010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19" y="116632"/>
            <a:ext cx="8060511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160782"/>
            <a:ext cx="8712968" cy="5321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26" name="Picture 2" descr="\\iaea.org\Secretariat\MTCD\PublishingCurrent\2017\IAEA\17-42841_LOGO_IAEA_update\Design\Presentation_IAEA\IAEA_Logo_SHORT_vertical_white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031" y="180054"/>
            <a:ext cx="592928" cy="72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19C68B-1D44-42DE-B834-346A16229DB3}"/>
              </a:ext>
            </a:extLst>
          </p:cNvPr>
          <p:cNvSpPr/>
          <p:nvPr userDrawn="1"/>
        </p:nvSpPr>
        <p:spPr>
          <a:xfrm>
            <a:off x="258411" y="6540207"/>
            <a:ext cx="79959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L02 Overview of Scan Parameters</a:t>
            </a:r>
          </a:p>
        </p:txBody>
      </p:sp>
    </p:spTree>
    <p:extLst>
      <p:ext uri="{BB962C8B-B14F-4D97-AF65-F5344CB8AC3E}">
        <p14:creationId xmlns:p14="http://schemas.microsoft.com/office/powerpoint/2010/main" val="41649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70C0"/>
          </a:solidFill>
          <a:latin typeface="Arial 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rgbClr val="000000"/>
          </a:solidFill>
          <a:latin typeface="Arial 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000000"/>
          </a:solidFill>
          <a:latin typeface="Arial 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Arial 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rgbClr val="000000"/>
          </a:solidFill>
          <a:latin typeface="Arial 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rgbClr val="000000"/>
          </a:solidFill>
          <a:latin typeface="Arial 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radiology.rsnajnls.org/content/vol232/issue2/images/large/r04au35g02b.jpeg" TargetMode="External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hyperlink" Target="http://radiology.rsnajnls.org/content/vol232/issue2/images/large/r04au35g02a.jpeg" TargetMode="Externa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 eaLnBrk="1" hangingPunct="1"/>
            <a:r>
              <a:rPr lang="en-GB" dirty="0">
                <a:solidFill>
                  <a:srgbClr val="0070C0"/>
                </a:solidFill>
              </a:rPr>
              <a:t>Radiation Dose Management in 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dirty="0">
                <a:solidFill>
                  <a:srgbClr val="0070C0"/>
                </a:solidFill>
              </a:rPr>
              <a:t>Computed Tomography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GB" sz="3200" b="0" dirty="0">
                <a:ea typeface="Arial Unicode MS" pitchFamily="34" charset="-128"/>
              </a:rPr>
              <a:t>L02</a:t>
            </a:r>
          </a:p>
          <a:p>
            <a:pPr algn="ctr"/>
            <a:r>
              <a:rPr lang="en-GB" sz="3200" b="0" dirty="0">
                <a:ea typeface="Arial Unicode MS" pitchFamily="34" charset="-128"/>
              </a:rPr>
              <a:t>Overview of Scan Parameters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A21943-8DD7-4AAC-B0E4-CA96820BCFB5}"/>
              </a:ext>
            </a:extLst>
          </p:cNvPr>
          <p:cNvSpPr txBox="1"/>
          <p:nvPr/>
        </p:nvSpPr>
        <p:spPr>
          <a:xfrm>
            <a:off x="2300140" y="6042581"/>
            <a:ext cx="4892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Material of the e-learning program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IAEA, 2017</a:t>
            </a:r>
          </a:p>
        </p:txBody>
      </p:sp>
    </p:spTree>
    <p:extLst>
      <p:ext uri="{BB962C8B-B14F-4D97-AF65-F5344CB8AC3E}">
        <p14:creationId xmlns:p14="http://schemas.microsoft.com/office/powerpoint/2010/main" val="1378767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3429000"/>
            <a:ext cx="9144000" cy="2935732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Dose Reduction with Axial Mode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multiple series exams</a:t>
            </a:r>
          </a:p>
          <a:p>
            <a:pPr lvl="1"/>
            <a:r>
              <a:rPr lang="en-GB" dirty="0"/>
              <a:t>E.g. check for </a:t>
            </a:r>
            <a:r>
              <a:rPr lang="en-GB" dirty="0" err="1"/>
              <a:t>loculated</a:t>
            </a:r>
            <a:r>
              <a:rPr lang="en-GB" dirty="0"/>
              <a:t> effusions</a:t>
            </a:r>
          </a:p>
          <a:p>
            <a:pPr lvl="2"/>
            <a:r>
              <a:rPr lang="en-GB" dirty="0"/>
              <a:t>Low dose prone images:</a:t>
            </a:r>
            <a:br>
              <a:rPr lang="en-GB" dirty="0"/>
            </a:br>
            <a:r>
              <a:rPr lang="en-GB" dirty="0"/>
              <a:t>Small scan length, 80 </a:t>
            </a:r>
            <a:r>
              <a:rPr lang="en-GB" dirty="0" err="1"/>
              <a:t>kVp</a:t>
            </a:r>
            <a:r>
              <a:rPr lang="en-GB" dirty="0"/>
              <a:t>, 50 </a:t>
            </a:r>
            <a:r>
              <a:rPr lang="en-GB" dirty="0" err="1"/>
              <a:t>mAs</a:t>
            </a:r>
            <a:endParaRPr lang="en-GB" dirty="0"/>
          </a:p>
          <a:p>
            <a:pPr lvl="1"/>
            <a:r>
              <a:rPr lang="en-GB" dirty="0"/>
              <a:t>Other </a:t>
            </a:r>
            <a:r>
              <a:rPr lang="en-GB" dirty="0" err="1"/>
              <a:t>Eg</a:t>
            </a:r>
            <a:r>
              <a:rPr lang="en-GB" dirty="0"/>
              <a:t>. Biopsy, limited scanning, HRCT lungs 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13316" name="Picture 4" descr="lowdose pleff 2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972" y="3879533"/>
            <a:ext cx="3342428" cy="2368867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  <a:headEnd/>
            <a:tailEnd/>
          </a:ln>
        </p:spPr>
      </p:pic>
      <p:pic>
        <p:nvPicPr>
          <p:cNvPr id="13317" name="Picture 5" descr="lowdose pleff 3s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81" y="3879533"/>
            <a:ext cx="3466991" cy="2359025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  <a:headEnd/>
            <a:tailEnd/>
          </a:ln>
        </p:spPr>
      </p:pic>
      <p:sp>
        <p:nvSpPr>
          <p:cNvPr id="313351" name="Text Box 7"/>
          <p:cNvSpPr txBox="1">
            <a:spLocks noChangeArrowheads="1"/>
          </p:cNvSpPr>
          <p:nvPr/>
        </p:nvSpPr>
        <p:spPr bwMode="auto">
          <a:xfrm>
            <a:off x="1156735" y="3479423"/>
            <a:ext cx="2678938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FFC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Standard dose supine</a:t>
            </a:r>
          </a:p>
        </p:txBody>
      </p:sp>
      <p:sp>
        <p:nvSpPr>
          <p:cNvPr id="313352" name="Text Box 8"/>
          <p:cNvSpPr txBox="1">
            <a:spLocks noChangeArrowheads="1"/>
          </p:cNvSpPr>
          <p:nvPr/>
        </p:nvSpPr>
        <p:spPr bwMode="auto">
          <a:xfrm>
            <a:off x="5867927" y="3479423"/>
            <a:ext cx="1990517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FFC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Prone low dose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72483" y="6391063"/>
            <a:ext cx="199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MGH Boston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74CB98-C4DB-43CF-85FD-6A0034B20C3C}"/>
              </a:ext>
            </a:extLst>
          </p:cNvPr>
          <p:cNvSpPr/>
          <p:nvPr/>
        </p:nvSpPr>
        <p:spPr>
          <a:xfrm>
            <a:off x="0" y="2743200"/>
            <a:ext cx="9144000" cy="3739525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314385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 Dose Reduction with Axial Mode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160782"/>
            <a:ext cx="8892480" cy="532194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After lesion localization, reduce dose for CT guided </a:t>
            </a:r>
            <a:r>
              <a:rPr lang="en-GB" dirty="0" err="1"/>
              <a:t>Bx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Axial acquisitions</a:t>
            </a:r>
          </a:p>
          <a:p>
            <a:pPr lvl="1"/>
            <a:r>
              <a:rPr lang="en-GB" dirty="0"/>
              <a:t>Reduce scan length and mA &amp;/or </a:t>
            </a:r>
            <a:r>
              <a:rPr lang="en-GB" dirty="0" err="1"/>
              <a:t>kVp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 descr="ctbx dose ld">
            <a:extLst>
              <a:ext uri="{FF2B5EF4-FFF2-40B4-BE49-F238E27FC236}">
                <a16:creationId xmlns:a16="http://schemas.microsoft.com/office/drawing/2014/main" id="{E7DA4571-9070-41A8-81C4-F261DE782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t="7680" r="33334" b="29845"/>
          <a:stretch>
            <a:fillRect/>
          </a:stretch>
        </p:blipFill>
        <p:spPr bwMode="auto">
          <a:xfrm>
            <a:off x="4876800" y="2725442"/>
            <a:ext cx="3048000" cy="3757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tbx dose sd">
            <a:extLst>
              <a:ext uri="{FF2B5EF4-FFF2-40B4-BE49-F238E27FC236}">
                <a16:creationId xmlns:a16="http://schemas.microsoft.com/office/drawing/2014/main" id="{CFDC9B37-755D-428F-881C-56D903247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6" t="3841" r="41960" b="33440"/>
          <a:stretch>
            <a:fillRect/>
          </a:stretch>
        </p:blipFill>
        <p:spPr bwMode="auto">
          <a:xfrm>
            <a:off x="2133600" y="2743200"/>
            <a:ext cx="2442138" cy="37395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Box 9">
            <a:extLst>
              <a:ext uri="{FF2B5EF4-FFF2-40B4-BE49-F238E27FC236}">
                <a16:creationId xmlns:a16="http://schemas.microsoft.com/office/drawing/2014/main" id="{71D45BBE-97AF-472A-933A-0D0AD42A6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062" y="6047765"/>
            <a:ext cx="175260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FFC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Helical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989313E9-900C-40F4-8BF0-DD9262642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3920" y="6082615"/>
            <a:ext cx="137160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FFC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Axial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C0A58CD4-C367-4D48-A357-D37DDDD0C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35" y="3124200"/>
            <a:ext cx="2109873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000">
                <a:solidFill>
                  <a:srgbClr val="FFC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Localizer images</a:t>
            </a: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C6ACE3ED-C6C7-4256-9FDE-17E49A380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8022" y="3021534"/>
            <a:ext cx="1641738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FFC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Bx needle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740188"/>
            <a:ext cx="8991600" cy="5117812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363" name="Picture 3" descr="hrctex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4262437"/>
            <a:ext cx="2438400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hrctins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499" y="4262437"/>
            <a:ext cx="243840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hrctpro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733800"/>
            <a:ext cx="2303463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hrctscoutvo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00"/>
            <a:ext cx="2286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hrctscoutvo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810" y="1905000"/>
            <a:ext cx="2286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8" descr="hrctscoutvo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05000"/>
            <a:ext cx="2286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401" name="Rectangle 9"/>
          <p:cNvSpPr>
            <a:spLocks noChangeArrowheads="1"/>
          </p:cNvSpPr>
          <p:nvPr/>
        </p:nvSpPr>
        <p:spPr bwMode="auto">
          <a:xfrm>
            <a:off x="533400" y="2057400"/>
            <a:ext cx="1676400" cy="1981200"/>
          </a:xfrm>
          <a:prstGeom prst="rect">
            <a:avLst/>
          </a:prstGeom>
          <a:noFill/>
          <a:ln w="6985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2" name="Line 10"/>
          <p:cNvSpPr>
            <a:spLocks noChangeShapeType="1"/>
          </p:cNvSpPr>
          <p:nvPr/>
        </p:nvSpPr>
        <p:spPr bwMode="auto">
          <a:xfrm>
            <a:off x="3733800" y="21383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3" name="Line 11"/>
          <p:cNvSpPr>
            <a:spLocks noChangeShapeType="1"/>
          </p:cNvSpPr>
          <p:nvPr/>
        </p:nvSpPr>
        <p:spPr bwMode="auto">
          <a:xfrm>
            <a:off x="3733800" y="22907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4" name="Line 12"/>
          <p:cNvSpPr>
            <a:spLocks noChangeShapeType="1"/>
          </p:cNvSpPr>
          <p:nvPr/>
        </p:nvSpPr>
        <p:spPr bwMode="auto">
          <a:xfrm>
            <a:off x="3733800" y="24431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5" name="Line 13"/>
          <p:cNvSpPr>
            <a:spLocks noChangeShapeType="1"/>
          </p:cNvSpPr>
          <p:nvPr/>
        </p:nvSpPr>
        <p:spPr bwMode="auto">
          <a:xfrm>
            <a:off x="3733800" y="25955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6" name="Line 14"/>
          <p:cNvSpPr>
            <a:spLocks noChangeShapeType="1"/>
          </p:cNvSpPr>
          <p:nvPr/>
        </p:nvSpPr>
        <p:spPr bwMode="auto">
          <a:xfrm>
            <a:off x="3733800" y="27479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7" name="Line 15"/>
          <p:cNvSpPr>
            <a:spLocks noChangeShapeType="1"/>
          </p:cNvSpPr>
          <p:nvPr/>
        </p:nvSpPr>
        <p:spPr bwMode="auto">
          <a:xfrm>
            <a:off x="3733800" y="29003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8" name="Line 16"/>
          <p:cNvSpPr>
            <a:spLocks noChangeShapeType="1"/>
          </p:cNvSpPr>
          <p:nvPr/>
        </p:nvSpPr>
        <p:spPr bwMode="auto">
          <a:xfrm>
            <a:off x="3733800" y="30527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09" name="Line 17"/>
          <p:cNvSpPr>
            <a:spLocks noChangeShapeType="1"/>
          </p:cNvSpPr>
          <p:nvPr/>
        </p:nvSpPr>
        <p:spPr bwMode="auto">
          <a:xfrm>
            <a:off x="3733800" y="32051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0" name="Line 18"/>
          <p:cNvSpPr>
            <a:spLocks noChangeShapeType="1"/>
          </p:cNvSpPr>
          <p:nvPr/>
        </p:nvSpPr>
        <p:spPr bwMode="auto">
          <a:xfrm>
            <a:off x="3733800" y="3357563"/>
            <a:ext cx="1828800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1" name="Line 19"/>
          <p:cNvSpPr>
            <a:spLocks noChangeShapeType="1"/>
          </p:cNvSpPr>
          <p:nvPr/>
        </p:nvSpPr>
        <p:spPr bwMode="auto">
          <a:xfrm>
            <a:off x="6704610" y="3048000"/>
            <a:ext cx="1828800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2" name="Line 20"/>
          <p:cNvSpPr>
            <a:spLocks noChangeShapeType="1"/>
          </p:cNvSpPr>
          <p:nvPr/>
        </p:nvSpPr>
        <p:spPr bwMode="auto">
          <a:xfrm>
            <a:off x="6704610" y="3200400"/>
            <a:ext cx="1828800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3" name="Line 21"/>
          <p:cNvSpPr>
            <a:spLocks noChangeShapeType="1"/>
          </p:cNvSpPr>
          <p:nvPr/>
        </p:nvSpPr>
        <p:spPr bwMode="auto">
          <a:xfrm>
            <a:off x="6704610" y="3352800"/>
            <a:ext cx="1828800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4" name="Line 22"/>
          <p:cNvSpPr>
            <a:spLocks noChangeShapeType="1"/>
          </p:cNvSpPr>
          <p:nvPr/>
        </p:nvSpPr>
        <p:spPr bwMode="auto">
          <a:xfrm>
            <a:off x="6704610" y="3505200"/>
            <a:ext cx="1828800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5" name="Line 23"/>
          <p:cNvSpPr>
            <a:spLocks noChangeShapeType="1"/>
          </p:cNvSpPr>
          <p:nvPr/>
        </p:nvSpPr>
        <p:spPr bwMode="auto">
          <a:xfrm>
            <a:off x="6704610" y="3657600"/>
            <a:ext cx="1828800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15416" name="Text Box 24"/>
          <p:cNvSpPr txBox="1">
            <a:spLocks noChangeArrowheads="1"/>
          </p:cNvSpPr>
          <p:nvPr/>
        </p:nvSpPr>
        <p:spPr bwMode="auto">
          <a:xfrm>
            <a:off x="152400" y="1143000"/>
            <a:ext cx="2514600" cy="584775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Inspiration Helical </a:t>
            </a:r>
          </a:p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DLP= 419 mGy.cm</a:t>
            </a:r>
          </a:p>
        </p:txBody>
      </p:sp>
      <p:sp>
        <p:nvSpPr>
          <p:cNvPr id="315417" name="Text Box 25"/>
          <p:cNvSpPr txBox="1">
            <a:spLocks noChangeArrowheads="1"/>
          </p:cNvSpPr>
          <p:nvPr/>
        </p:nvSpPr>
        <p:spPr bwMode="auto">
          <a:xfrm>
            <a:off x="3343399" y="1155413"/>
            <a:ext cx="2514600" cy="584775"/>
          </a:xfrm>
          <a:prstGeom prst="rect">
            <a:avLst/>
          </a:prstGeom>
          <a:solidFill>
            <a:srgbClr val="21351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Expiration </a:t>
            </a:r>
            <a:r>
              <a:rPr lang="en-US" sz="1600" b="1" dirty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AXIAL</a:t>
            </a:r>
          </a:p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DLP= 86 mGy.cm</a:t>
            </a:r>
          </a:p>
        </p:txBody>
      </p:sp>
      <p:sp>
        <p:nvSpPr>
          <p:cNvPr id="315418" name="Text Box 26"/>
          <p:cNvSpPr txBox="1">
            <a:spLocks noChangeArrowheads="1"/>
          </p:cNvSpPr>
          <p:nvPr/>
        </p:nvSpPr>
        <p:spPr bwMode="auto">
          <a:xfrm>
            <a:off x="6477000" y="1143001"/>
            <a:ext cx="2286000" cy="584775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Prone </a:t>
            </a:r>
            <a:r>
              <a:rPr lang="en-US" sz="1600" b="1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Axial</a:t>
            </a:r>
          </a:p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DLP= 43 mGy.cm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2575" y="0"/>
            <a:ext cx="8534400" cy="1066799"/>
          </a:xfrm>
        </p:spPr>
        <p:txBody>
          <a:bodyPr>
            <a:normAutofit fontScale="90000"/>
          </a:bodyPr>
          <a:lstStyle/>
          <a:p>
            <a:r>
              <a:rPr lang="en-GB" dirty="0"/>
              <a:t>Axial mode over helical                   </a:t>
            </a:r>
            <a:br>
              <a:rPr lang="en-GB" dirty="0"/>
            </a:br>
            <a:r>
              <a:rPr lang="en-GB" dirty="0"/>
              <a:t> in HRCT Lungs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93265" y="6560340"/>
            <a:ext cx="199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i="1" dirty="0">
                <a:solidFill>
                  <a:schemeClr val="bg1"/>
                </a:solidFill>
              </a:rPr>
              <a:t>MGH Boston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5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25616"/>
              </p:ext>
            </p:extLst>
          </p:nvPr>
        </p:nvGraphicFramePr>
        <p:xfrm>
          <a:off x="609600" y="3727467"/>
          <a:ext cx="7543799" cy="1096946"/>
        </p:xfrm>
        <a:graphic>
          <a:graphicData uri="http://schemas.openxmlformats.org/drawingml/2006/table">
            <a:tbl>
              <a:tblPr/>
              <a:tblGrid>
                <a:gridCol w="1436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6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5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73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Helical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Helical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Spiral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Helical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Mode: Axial vs Helical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19" y="1328564"/>
            <a:ext cx="8593137" cy="2024236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Helical or Spiral scanning mode: X ray tube is continuously ON while the table moves at constant speed. </a:t>
            </a:r>
          </a:p>
          <a:p>
            <a:r>
              <a:rPr lang="en-GB" dirty="0"/>
              <a:t>Most body CT examinations are performed with helical scanning mode.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굴림" charset="0"/>
                <a:cs typeface="굴림" charset="0"/>
              </a:rPr>
              <a:t>Tube current (mA)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Represents number of electrons flowing through the cathode per unit time </a:t>
            </a:r>
          </a:p>
          <a:p>
            <a:r>
              <a:rPr lang="en-GB" dirty="0"/>
              <a:t>Measured in </a:t>
            </a:r>
            <a:r>
              <a:rPr lang="en-GB" dirty="0" err="1"/>
              <a:t>milliamperes</a:t>
            </a:r>
            <a:r>
              <a:rPr lang="en-GB" dirty="0"/>
              <a:t> (mA)</a:t>
            </a:r>
          </a:p>
          <a:p>
            <a:r>
              <a:rPr lang="en-GB" dirty="0"/>
              <a:t>The photons emitted (photon </a:t>
            </a:r>
            <a:r>
              <a:rPr lang="en-GB" dirty="0" err="1"/>
              <a:t>fluence</a:t>
            </a:r>
            <a:r>
              <a:rPr lang="en-GB" dirty="0"/>
              <a:t>) from the focal spot per unit time is proportional to mA</a:t>
            </a:r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굴림" charset="0"/>
                <a:cs typeface="굴림" charset="0"/>
              </a:rPr>
              <a:t>Tube current (mA)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Tube current time product (</a:t>
            </a:r>
            <a:r>
              <a:rPr lang="en-GB" dirty="0" err="1"/>
              <a:t>mAs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Tube current x gantry rotation time in seconds </a:t>
            </a:r>
          </a:p>
          <a:p>
            <a:pPr lvl="1"/>
            <a:r>
              <a:rPr lang="en-GB" dirty="0"/>
              <a:t>Effective </a:t>
            </a:r>
            <a:r>
              <a:rPr lang="en-GB" dirty="0" err="1"/>
              <a:t>mAs</a:t>
            </a:r>
            <a:r>
              <a:rPr lang="en-GB" dirty="0"/>
              <a:t> or </a:t>
            </a:r>
            <a:r>
              <a:rPr lang="en-GB" dirty="0" err="1"/>
              <a:t>mAs</a:t>
            </a:r>
            <a:r>
              <a:rPr lang="en-GB" dirty="0"/>
              <a:t>/slice = </a:t>
            </a:r>
            <a:r>
              <a:rPr lang="en-GB" dirty="0" err="1"/>
              <a:t>mAs</a:t>
            </a:r>
            <a:r>
              <a:rPr lang="en-GB" dirty="0"/>
              <a:t>/pitch</a:t>
            </a:r>
          </a:p>
          <a:p>
            <a:r>
              <a:rPr lang="en-GB" dirty="0"/>
              <a:t>Most commonly adjusted scan parameter to increase or decrease radiation dose: </a:t>
            </a:r>
          </a:p>
          <a:p>
            <a:pPr lvl="1"/>
            <a:r>
              <a:rPr lang="en-GB" dirty="0"/>
              <a:t>50% mA reduction results in 50% dose reduction</a:t>
            </a:r>
            <a:r>
              <a:rPr lang="en-GB" baseline="30000" dirty="0"/>
              <a:t>#</a:t>
            </a:r>
          </a:p>
          <a:p>
            <a:pPr lvl="1"/>
            <a:r>
              <a:rPr lang="en-GB" dirty="0"/>
              <a:t>50% mA increase results in 50% dose increment</a:t>
            </a:r>
            <a:r>
              <a:rPr lang="en-GB" baseline="30000" dirty="0"/>
              <a:t>#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aseline="30000" dirty="0"/>
              <a:t>		</a:t>
            </a:r>
            <a:r>
              <a:rPr lang="en-GB" sz="2000" baseline="30000" dirty="0"/>
              <a:t>#</a:t>
            </a:r>
            <a:r>
              <a:rPr lang="en-GB" sz="2000" dirty="0"/>
              <a:t> If all other scan parameters are held constant 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938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굴림" charset="0"/>
                <a:cs typeface="굴림" charset="0"/>
              </a:rPr>
              <a:t>Tube current (mA)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Can be fixed over entire scan range (fixed mA)</a:t>
            </a:r>
          </a:p>
          <a:p>
            <a:r>
              <a:rPr lang="en-GB" dirty="0"/>
              <a:t>Can be automatically adjusted over the scan range (automatic exposure control or AEC)</a:t>
            </a:r>
          </a:p>
          <a:p>
            <a:r>
              <a:rPr lang="en-GB" dirty="0"/>
              <a:t>Different CT scanners have different mA limits </a:t>
            </a:r>
          </a:p>
          <a:p>
            <a:pPr lvl="1"/>
            <a:r>
              <a:rPr lang="en-GB" dirty="0"/>
              <a:t>Some can operate at much higher </a:t>
            </a:r>
            <a:r>
              <a:rPr lang="en-GB" dirty="0" err="1"/>
              <a:t>mAs</a:t>
            </a:r>
            <a:r>
              <a:rPr lang="en-GB" dirty="0"/>
              <a:t> than others.</a:t>
            </a:r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5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108795"/>
              </p:ext>
            </p:extLst>
          </p:nvPr>
        </p:nvGraphicFramePr>
        <p:xfrm>
          <a:off x="685800" y="4038600"/>
          <a:ext cx="7696200" cy="1066800"/>
        </p:xfrm>
        <a:graphic>
          <a:graphicData uri="http://schemas.openxmlformats.org/drawingml/2006/table">
            <a:tbl>
              <a:tblPr/>
              <a:tblGrid>
                <a:gridCol w="1465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8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6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mAs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/slice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Effective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mAs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 </a:t>
            </a:r>
            <a:r>
              <a:rPr lang="en-US" altLang="ko-KR" dirty="0">
                <a:ea typeface="굴림" charset="0"/>
                <a:cs typeface="굴림" charset="0"/>
              </a:rPr>
              <a:t>Tube potential (kV) </a:t>
            </a:r>
            <a:endParaRPr lang="en-US" dirty="0">
              <a:ea typeface="굴림" charset="0"/>
              <a:cs typeface="굴림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431" y="1295400"/>
            <a:ext cx="8868569" cy="457200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Represents potential difference between cathode and anode, which drives electrons across X ray tube</a:t>
            </a:r>
          </a:p>
          <a:p>
            <a:r>
              <a:rPr lang="en-GB" dirty="0"/>
              <a:t>Unit is </a:t>
            </a:r>
            <a:r>
              <a:rPr lang="en-GB" dirty="0" err="1"/>
              <a:t>kilovoltage</a:t>
            </a:r>
            <a:r>
              <a:rPr lang="en-GB" dirty="0"/>
              <a:t> (kV)</a:t>
            </a:r>
          </a:p>
          <a:p>
            <a:r>
              <a:rPr lang="en-GB" dirty="0"/>
              <a:t>Affects both the quality &amp; quantity of generated X ray spectra</a:t>
            </a:r>
          </a:p>
          <a:p>
            <a:r>
              <a:rPr lang="en-GB" dirty="0"/>
              <a:t>There is non-linear relationship between KV and dose </a:t>
            </a:r>
          </a:p>
          <a:p>
            <a:r>
              <a:rPr lang="en-GB" dirty="0"/>
              <a:t>Dose changes by the square of kV change</a:t>
            </a:r>
            <a:r>
              <a:rPr lang="en-GB" baseline="30000" dirty="0"/>
              <a:t>#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		</a:t>
            </a:r>
            <a:r>
              <a:rPr lang="en-GB" sz="2000" baseline="30000" dirty="0"/>
              <a:t>#</a:t>
            </a:r>
            <a:r>
              <a:rPr lang="en-GB" sz="2000" dirty="0"/>
              <a:t> If all other scan parameters are held constant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 </a:t>
            </a:r>
            <a:r>
              <a:rPr lang="en-US" altLang="ko-KR" dirty="0">
                <a:ea typeface="굴림" charset="0"/>
                <a:cs typeface="굴림" charset="0"/>
              </a:rPr>
              <a:t>Tube potential (kV) </a:t>
            </a:r>
            <a:endParaRPr lang="en-US" dirty="0">
              <a:ea typeface="굴림" charset="0"/>
              <a:cs typeface="굴림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Most scanners require users to specify a fixed kV for CT protocols </a:t>
            </a:r>
          </a:p>
          <a:p>
            <a:pPr lvl="1"/>
            <a:r>
              <a:rPr lang="en-GB" dirty="0"/>
              <a:t>Generally, smaller patients (particularly children) should be scanned at low kV (70-100 kV) </a:t>
            </a:r>
          </a:p>
          <a:p>
            <a:pPr lvl="1"/>
            <a:r>
              <a:rPr lang="en-GB" dirty="0"/>
              <a:t>Generally, CT angiography or contrast enhanced CT can be scanned at low kV (80-100 kV)</a:t>
            </a:r>
          </a:p>
          <a:p>
            <a:pPr marL="457200" lvl="1" indent="0">
              <a:buNone/>
            </a:pPr>
            <a:endParaRPr lang="en-GB" sz="2000" dirty="0"/>
          </a:p>
          <a:p>
            <a:r>
              <a:rPr lang="en-GB" dirty="0"/>
              <a:t> Some CT have automatic kV selection where CT scanner picks up the right kV:</a:t>
            </a:r>
          </a:p>
          <a:p>
            <a:pPr lvl="1"/>
            <a:r>
              <a:rPr lang="en-GB" dirty="0"/>
              <a:t>Care kV (Siemens)</a:t>
            </a:r>
          </a:p>
          <a:p>
            <a:pPr lvl="1"/>
            <a:r>
              <a:rPr lang="en-GB" dirty="0"/>
              <a:t>KV Assist (GE)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Table Movement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75431" y="1295400"/>
            <a:ext cx="8868569" cy="4572000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dirty="0"/>
              <a:t>Table Increment (mm)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dirty="0"/>
              <a:t>Term used for table travel in axial scanning mode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dirty="0"/>
              <a:t>Represents distance travelled by the table in one 360°rotation of tube </a:t>
            </a:r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r>
              <a:rPr lang="en-US" altLang="en-US" dirty="0"/>
              <a:t>Table Feed (mm/rotation)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dirty="0"/>
              <a:t>Term used for table travel in helical scanning mode.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en-US" dirty="0"/>
              <a:t>Represents distance travelled by the table in one 360° rotation of tube</a:t>
            </a:r>
            <a:endParaRPr lang="en-US" altLang="en-US" sz="2000" dirty="0"/>
          </a:p>
          <a:p>
            <a:endParaRPr lang="en-GB" dirty="0"/>
          </a:p>
        </p:txBody>
      </p:sp>
      <p:graphicFrame>
        <p:nvGraphicFramePr>
          <p:cNvPr id="30776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848571"/>
              </p:ext>
            </p:extLst>
          </p:nvPr>
        </p:nvGraphicFramePr>
        <p:xfrm>
          <a:off x="2133600" y="5521817"/>
          <a:ext cx="5791197" cy="990600"/>
        </p:xfrm>
        <a:graphic>
          <a:graphicData uri="http://schemas.openxmlformats.org/drawingml/2006/table">
            <a:tbl>
              <a:tblPr/>
              <a:tblGrid>
                <a:gridCol w="10341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8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Speed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Table Speed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Table Feed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Couch Speed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772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683351"/>
              </p:ext>
            </p:extLst>
          </p:nvPr>
        </p:nvGraphicFramePr>
        <p:xfrm>
          <a:off x="2133600" y="2819400"/>
          <a:ext cx="5791200" cy="914400"/>
        </p:xfrm>
        <a:graphic>
          <a:graphicData uri="http://schemas.openxmlformats.org/drawingml/2006/table">
            <a:tbl>
              <a:tblPr/>
              <a:tblGrid>
                <a:gridCol w="1056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8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7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Interval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Increment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Feed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Couch Movement</a:t>
                      </a:r>
                    </a:p>
                  </a:txBody>
                  <a:tcPr marT="45668" marB="45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462963" cy="4114800"/>
          </a:xfrm>
        </p:spPr>
        <p:txBody>
          <a:bodyPr>
            <a:normAutofit/>
          </a:bodyPr>
          <a:lstStyle/>
          <a:p>
            <a:r>
              <a:rPr lang="en-GB" dirty="0"/>
              <a:t>Understand CT scan parameters</a:t>
            </a:r>
          </a:p>
          <a:p>
            <a:r>
              <a:rPr lang="en-GB" dirty="0"/>
              <a:t>Know differences in nomenclature of scan parameters </a:t>
            </a:r>
          </a:p>
        </p:txBody>
      </p:sp>
    </p:spTree>
    <p:extLst>
      <p:ext uri="{BB962C8B-B14F-4D97-AF65-F5344CB8AC3E}">
        <p14:creationId xmlns:p14="http://schemas.microsoft.com/office/powerpoint/2010/main" val="1835852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Pitch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19" y="1143000"/>
            <a:ext cx="8411369" cy="4572000"/>
          </a:xfrm>
        </p:spPr>
        <p:txBody>
          <a:bodyPr/>
          <a:lstStyle/>
          <a:p>
            <a:r>
              <a:rPr lang="en-GB" dirty="0"/>
              <a:t>Beam Pitch</a:t>
            </a:r>
          </a:p>
          <a:p>
            <a:pPr lvl="1"/>
            <a:r>
              <a:rPr lang="en-GB" dirty="0"/>
              <a:t>Table feed (mm) divided by the width of collimated beam (mm) </a:t>
            </a:r>
          </a:p>
          <a:p>
            <a:endParaRPr lang="en-GB" dirty="0"/>
          </a:p>
          <a:p>
            <a:r>
              <a:rPr lang="en-GB" dirty="0"/>
              <a:t>Slice Pitch </a:t>
            </a:r>
          </a:p>
          <a:p>
            <a:pPr lvl="1"/>
            <a:r>
              <a:rPr lang="en-GB" dirty="0"/>
              <a:t>Table feed (mm) divided by selected detector collimation (mm)</a:t>
            </a:r>
          </a:p>
          <a:p>
            <a:pPr marL="457200" lvl="1" indent="0">
              <a:buNone/>
            </a:pPr>
            <a:r>
              <a:rPr lang="en-GB" dirty="0"/>
              <a:t>	Detector collimation = width of each effective data 	channels x number of detector rows)</a:t>
            </a:r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4066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654299"/>
              </p:ext>
            </p:extLst>
          </p:nvPr>
        </p:nvGraphicFramePr>
        <p:xfrm>
          <a:off x="1676400" y="5295900"/>
          <a:ext cx="6096001" cy="838200"/>
        </p:xfrm>
        <a:graphic>
          <a:graphicData uri="http://schemas.openxmlformats.org/drawingml/2006/table">
            <a:tbl>
              <a:tblPr/>
              <a:tblGrid>
                <a:gridCol w="1368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4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05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Pitch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Pitch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Pitch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CT Pitch factor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Pitch: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31" y="1295400"/>
            <a:ext cx="8868569" cy="45720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Pitch is now a small factor in dose for modern MDCT</a:t>
            </a:r>
          </a:p>
          <a:p>
            <a:r>
              <a:rPr lang="en-GB" dirty="0"/>
              <a:t>Scanners are dose efficient</a:t>
            </a:r>
          </a:p>
          <a:p>
            <a:r>
              <a:rPr lang="en-GB" dirty="0"/>
              <a:t>Some CT change mA to compensate for pitch change</a:t>
            </a:r>
          </a:p>
          <a:p>
            <a:pPr lvl="1"/>
            <a:r>
              <a:rPr lang="en-GB" dirty="0"/>
              <a:t>Higher pitch: higher mA → similar dose →  faster scanning</a:t>
            </a:r>
            <a:r>
              <a:rPr lang="en-GB" baseline="30000" dirty="0"/>
              <a:t>#</a:t>
            </a:r>
          </a:p>
          <a:p>
            <a:pPr lvl="1"/>
            <a:r>
              <a:rPr lang="en-GB" dirty="0"/>
              <a:t>Lower pitch: lower mA →  similar dose → slower scanning</a:t>
            </a:r>
            <a:r>
              <a:rPr lang="en-GB" baseline="30000" dirty="0"/>
              <a:t>#</a:t>
            </a:r>
          </a:p>
          <a:p>
            <a:pPr lvl="1"/>
            <a:r>
              <a:rPr lang="en-GB" dirty="0"/>
              <a:t>Example: Siemens and Philips </a:t>
            </a:r>
          </a:p>
          <a:p>
            <a:r>
              <a:rPr lang="en-GB" dirty="0"/>
              <a:t>Other CT partially change mA to compensate for pitch change</a:t>
            </a:r>
          </a:p>
          <a:p>
            <a:pPr lvl="1"/>
            <a:r>
              <a:rPr lang="en-GB" dirty="0"/>
              <a:t>Higher pitch: lower dose → faster scanning</a:t>
            </a:r>
            <a:r>
              <a:rPr lang="en-GB" baseline="30000" dirty="0"/>
              <a:t>#</a:t>
            </a:r>
          </a:p>
          <a:p>
            <a:pPr lvl="1"/>
            <a:r>
              <a:rPr lang="en-GB" dirty="0"/>
              <a:t>Lower pitch: Higher dose →  slower scanning</a:t>
            </a:r>
            <a:r>
              <a:rPr lang="en-GB" baseline="30000" dirty="0"/>
              <a:t>#</a:t>
            </a:r>
          </a:p>
          <a:p>
            <a:pPr lvl="1"/>
            <a:r>
              <a:rPr lang="en-GB" dirty="0"/>
              <a:t>Example: GE and Toshiba</a:t>
            </a:r>
          </a:p>
          <a:p>
            <a:endParaRPr lang="en-GB" dirty="0"/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2286000" y="5951239"/>
            <a:ext cx="5487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aseline="30000" dirty="0">
                <a:solidFill>
                  <a:schemeClr val="bg2">
                    <a:lumMod val="10000"/>
                  </a:schemeClr>
                </a:solidFill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#</a:t>
            </a:r>
            <a:r>
              <a:rPr lang="en-US" altLang="en-US" sz="2000" dirty="0">
                <a:solidFill>
                  <a:schemeClr val="bg2">
                    <a:lumMod val="10000"/>
                  </a:schemeClr>
                </a:solidFill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If all other scan parameters are held constant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Detector Arrays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Detector arrays can be fixed or variable in configuration. </a:t>
            </a:r>
          </a:p>
          <a:p>
            <a:r>
              <a:rPr lang="en-GB" dirty="0"/>
              <a:t>Fixed detector array: Each detector row has same width </a:t>
            </a:r>
          </a:p>
          <a:p>
            <a:pPr lvl="1"/>
            <a:r>
              <a:rPr lang="en-GB" dirty="0"/>
              <a:t>Example: GE 64 slice CT</a:t>
            </a:r>
          </a:p>
          <a:p>
            <a:pPr marL="712788" lvl="1" indent="95250">
              <a:buNone/>
            </a:pPr>
            <a:r>
              <a:rPr lang="en-GB" dirty="0"/>
              <a:t>64 detector rows each 0.625 mm thick</a:t>
            </a:r>
          </a:p>
          <a:p>
            <a:r>
              <a:rPr lang="en-GB" dirty="0"/>
              <a:t>Variable detector array: Central rows are thinner than outer.</a:t>
            </a:r>
          </a:p>
          <a:p>
            <a:pPr lvl="1"/>
            <a:r>
              <a:rPr lang="en-GB" dirty="0"/>
              <a:t>Example: Siemens 16 slice CT</a:t>
            </a:r>
          </a:p>
          <a:p>
            <a:pPr marL="457200" lvl="1" indent="350838">
              <a:buNone/>
            </a:pPr>
            <a:r>
              <a:rPr lang="en-GB" dirty="0"/>
              <a:t>16x0.75mm (central) with 4x1.5 mm on outer sides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449109"/>
              </p:ext>
            </p:extLst>
          </p:nvPr>
        </p:nvGraphicFramePr>
        <p:xfrm>
          <a:off x="950912" y="4419600"/>
          <a:ext cx="7391401" cy="1295400"/>
        </p:xfrm>
        <a:graphic>
          <a:graphicData uri="http://schemas.openxmlformats.org/drawingml/2006/table">
            <a:tbl>
              <a:tblPr/>
              <a:tblGrid>
                <a:gridCol w="1659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9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9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3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84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Detector configuration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Collimation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N x T (mm)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Detector configuration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Detector configuration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6645" name="Group 59"/>
          <p:cNvGrpSpPr>
            <a:grpSpLocks/>
          </p:cNvGrpSpPr>
          <p:nvPr/>
        </p:nvGrpSpPr>
        <p:grpSpPr bwMode="auto">
          <a:xfrm>
            <a:off x="381000" y="2810494"/>
            <a:ext cx="8153400" cy="1219200"/>
            <a:chOff x="304800" y="3429000"/>
            <a:chExt cx="8153400" cy="1219708"/>
          </a:xfrm>
        </p:grpSpPr>
        <p:grpSp>
          <p:nvGrpSpPr>
            <p:cNvPr id="26646" name="Group 42"/>
            <p:cNvGrpSpPr>
              <a:grpSpLocks/>
            </p:cNvGrpSpPr>
            <p:nvPr/>
          </p:nvGrpSpPr>
          <p:grpSpPr bwMode="auto">
            <a:xfrm>
              <a:off x="304800" y="3429000"/>
              <a:ext cx="8001000" cy="686086"/>
              <a:chOff x="304800" y="3810000"/>
              <a:chExt cx="8001000" cy="686086"/>
            </a:xfrm>
          </p:grpSpPr>
          <p:sp>
            <p:nvSpPr>
              <p:cNvPr id="52" name="Cube 51"/>
              <p:cNvSpPr>
                <a:spLocks noChangeArrowheads="1"/>
              </p:cNvSpPr>
              <p:nvPr/>
            </p:nvSpPr>
            <p:spPr bwMode="auto">
              <a:xfrm>
                <a:off x="304800" y="3810000"/>
                <a:ext cx="8001000" cy="609854"/>
              </a:xfrm>
              <a:prstGeom prst="cube">
                <a:avLst>
                  <a:gd name="adj" fmla="val 25000"/>
                </a:avLst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tx2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53" name="Straight Connector 52"/>
              <p:cNvCxnSpPr>
                <a:cxnSpLocks noChangeShapeType="1"/>
              </p:cNvCxnSpPr>
              <p:nvPr/>
            </p:nvCxnSpPr>
            <p:spPr bwMode="auto">
              <a:xfrm rot="5400000">
                <a:off x="3695590" y="4227687"/>
                <a:ext cx="533622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Straight Connector 53"/>
              <p:cNvCxnSpPr>
                <a:cxnSpLocks noChangeShapeType="1"/>
              </p:cNvCxnSpPr>
              <p:nvPr/>
            </p:nvCxnSpPr>
            <p:spPr bwMode="auto">
              <a:xfrm rot="5400000">
                <a:off x="3847990" y="4227687"/>
                <a:ext cx="533622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Straight Connector 54"/>
              <p:cNvCxnSpPr>
                <a:cxnSpLocks noChangeShapeType="1"/>
              </p:cNvCxnSpPr>
              <p:nvPr/>
            </p:nvCxnSpPr>
            <p:spPr bwMode="auto">
              <a:xfrm rot="5400000">
                <a:off x="4000390" y="4227687"/>
                <a:ext cx="533622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Straight Connector 55"/>
              <p:cNvCxnSpPr>
                <a:cxnSpLocks noChangeShapeType="1"/>
              </p:cNvCxnSpPr>
              <p:nvPr/>
            </p:nvCxnSpPr>
            <p:spPr bwMode="auto">
              <a:xfrm rot="5400000">
                <a:off x="4152790" y="4227687"/>
                <a:ext cx="533622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Straight Connector 56"/>
              <p:cNvCxnSpPr>
                <a:cxnSpLocks noChangeShapeType="1"/>
              </p:cNvCxnSpPr>
              <p:nvPr/>
            </p:nvCxnSpPr>
            <p:spPr bwMode="auto">
              <a:xfrm rot="5400000">
                <a:off x="3435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" name="Straight Connector 57"/>
              <p:cNvCxnSpPr>
                <a:cxnSpLocks noChangeShapeType="1"/>
              </p:cNvCxnSpPr>
              <p:nvPr/>
            </p:nvCxnSpPr>
            <p:spPr bwMode="auto">
              <a:xfrm rot="5400000">
                <a:off x="7991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Straight Connector 58"/>
              <p:cNvCxnSpPr>
                <a:cxnSpLocks noChangeShapeType="1"/>
              </p:cNvCxnSpPr>
              <p:nvPr/>
            </p:nvCxnSpPr>
            <p:spPr bwMode="auto">
              <a:xfrm rot="5400000">
                <a:off x="12563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0" name="Straight Connector 59"/>
              <p:cNvCxnSpPr>
                <a:cxnSpLocks noChangeShapeType="1"/>
              </p:cNvCxnSpPr>
              <p:nvPr/>
            </p:nvCxnSpPr>
            <p:spPr bwMode="auto">
              <a:xfrm rot="5400000">
                <a:off x="17151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Straight Connector 60"/>
              <p:cNvCxnSpPr>
                <a:cxnSpLocks noChangeShapeType="1"/>
              </p:cNvCxnSpPr>
              <p:nvPr/>
            </p:nvCxnSpPr>
            <p:spPr bwMode="auto">
              <a:xfrm rot="5400000">
                <a:off x="61331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Connector 61"/>
              <p:cNvCxnSpPr>
                <a:cxnSpLocks noChangeShapeType="1"/>
              </p:cNvCxnSpPr>
              <p:nvPr/>
            </p:nvCxnSpPr>
            <p:spPr bwMode="auto">
              <a:xfrm rot="5400000">
                <a:off x="65141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3" name="Straight Connector 62"/>
              <p:cNvCxnSpPr>
                <a:cxnSpLocks noChangeShapeType="1"/>
              </p:cNvCxnSpPr>
              <p:nvPr/>
            </p:nvCxnSpPr>
            <p:spPr bwMode="auto">
              <a:xfrm rot="5400000">
                <a:off x="68951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" name="Straight Connector 63"/>
              <p:cNvCxnSpPr>
                <a:cxnSpLocks noChangeShapeType="1"/>
              </p:cNvCxnSpPr>
              <p:nvPr/>
            </p:nvCxnSpPr>
            <p:spPr bwMode="auto">
              <a:xfrm rot="5400000">
                <a:off x="73523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" name="Straight Connector 64"/>
              <p:cNvCxnSpPr>
                <a:cxnSpLocks noChangeShapeType="1"/>
              </p:cNvCxnSpPr>
              <p:nvPr/>
            </p:nvCxnSpPr>
            <p:spPr bwMode="auto">
              <a:xfrm rot="5400000">
                <a:off x="43043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Straight Connector 65"/>
              <p:cNvCxnSpPr>
                <a:cxnSpLocks noChangeShapeType="1"/>
              </p:cNvCxnSpPr>
              <p:nvPr/>
            </p:nvCxnSpPr>
            <p:spPr bwMode="auto">
              <a:xfrm rot="5400000">
                <a:off x="44567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Straight Connector 66"/>
              <p:cNvCxnSpPr>
                <a:cxnSpLocks noChangeShapeType="1"/>
              </p:cNvCxnSpPr>
              <p:nvPr/>
            </p:nvCxnSpPr>
            <p:spPr bwMode="auto">
              <a:xfrm rot="5400000">
                <a:off x="46091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" name="Straight Connector 67"/>
              <p:cNvCxnSpPr>
                <a:cxnSpLocks noChangeShapeType="1"/>
              </p:cNvCxnSpPr>
              <p:nvPr/>
            </p:nvCxnSpPr>
            <p:spPr bwMode="auto">
              <a:xfrm rot="5400000">
                <a:off x="47615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" name="Straight Connector 68"/>
              <p:cNvCxnSpPr>
                <a:cxnSpLocks noChangeShapeType="1"/>
              </p:cNvCxnSpPr>
              <p:nvPr/>
            </p:nvCxnSpPr>
            <p:spPr bwMode="auto">
              <a:xfrm rot="5400000">
                <a:off x="49139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Straight Connector 69"/>
              <p:cNvCxnSpPr>
                <a:cxnSpLocks noChangeShapeType="1"/>
              </p:cNvCxnSpPr>
              <p:nvPr/>
            </p:nvCxnSpPr>
            <p:spPr bwMode="auto">
              <a:xfrm rot="5400000">
                <a:off x="50663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" name="Straight Connector 70"/>
              <p:cNvCxnSpPr>
                <a:cxnSpLocks noChangeShapeType="1"/>
              </p:cNvCxnSpPr>
              <p:nvPr/>
            </p:nvCxnSpPr>
            <p:spPr bwMode="auto">
              <a:xfrm rot="5400000">
                <a:off x="52187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" name="Straight Connector 71"/>
              <p:cNvCxnSpPr>
                <a:cxnSpLocks noChangeShapeType="1"/>
              </p:cNvCxnSpPr>
              <p:nvPr/>
            </p:nvCxnSpPr>
            <p:spPr bwMode="auto">
              <a:xfrm rot="5400000">
                <a:off x="53711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Straight Connector 72"/>
              <p:cNvCxnSpPr>
                <a:cxnSpLocks noChangeShapeType="1"/>
              </p:cNvCxnSpPr>
              <p:nvPr/>
            </p:nvCxnSpPr>
            <p:spPr bwMode="auto">
              <a:xfrm rot="5400000">
                <a:off x="30867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Straight Connector 73"/>
              <p:cNvCxnSpPr>
                <a:cxnSpLocks noChangeShapeType="1"/>
              </p:cNvCxnSpPr>
              <p:nvPr/>
            </p:nvCxnSpPr>
            <p:spPr bwMode="auto">
              <a:xfrm rot="5400000">
                <a:off x="32391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5" name="Straight Connector 74"/>
              <p:cNvCxnSpPr>
                <a:cxnSpLocks noChangeShapeType="1"/>
              </p:cNvCxnSpPr>
              <p:nvPr/>
            </p:nvCxnSpPr>
            <p:spPr bwMode="auto">
              <a:xfrm rot="5400000">
                <a:off x="33915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6" name="Straight Connector 75"/>
              <p:cNvCxnSpPr>
                <a:cxnSpLocks noChangeShapeType="1"/>
              </p:cNvCxnSpPr>
              <p:nvPr/>
            </p:nvCxnSpPr>
            <p:spPr bwMode="auto">
              <a:xfrm rot="5400000">
                <a:off x="35439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7" name="Straight Connector 76"/>
              <p:cNvCxnSpPr>
                <a:cxnSpLocks noChangeShapeType="1"/>
              </p:cNvCxnSpPr>
              <p:nvPr/>
            </p:nvCxnSpPr>
            <p:spPr bwMode="auto">
              <a:xfrm rot="5400000">
                <a:off x="24771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" name="Straight Connector 77"/>
              <p:cNvCxnSpPr>
                <a:cxnSpLocks noChangeShapeType="1"/>
              </p:cNvCxnSpPr>
              <p:nvPr/>
            </p:nvCxnSpPr>
            <p:spPr bwMode="auto">
              <a:xfrm rot="5400000">
                <a:off x="26295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9" name="Straight Connector 78"/>
              <p:cNvCxnSpPr>
                <a:cxnSpLocks noChangeShapeType="1"/>
              </p:cNvCxnSpPr>
              <p:nvPr/>
            </p:nvCxnSpPr>
            <p:spPr bwMode="auto">
              <a:xfrm rot="5400000">
                <a:off x="27819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Straight Connector 79"/>
              <p:cNvCxnSpPr>
                <a:cxnSpLocks noChangeShapeType="1"/>
              </p:cNvCxnSpPr>
              <p:nvPr/>
            </p:nvCxnSpPr>
            <p:spPr bwMode="auto">
              <a:xfrm rot="5400000">
                <a:off x="29343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Straight Connector 80"/>
              <p:cNvCxnSpPr>
                <a:cxnSpLocks noChangeShapeType="1"/>
              </p:cNvCxnSpPr>
              <p:nvPr/>
            </p:nvCxnSpPr>
            <p:spPr bwMode="auto">
              <a:xfrm rot="5400000">
                <a:off x="18675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" name="Straight Connector 81"/>
              <p:cNvCxnSpPr>
                <a:cxnSpLocks noChangeShapeType="1"/>
              </p:cNvCxnSpPr>
              <p:nvPr/>
            </p:nvCxnSpPr>
            <p:spPr bwMode="auto">
              <a:xfrm rot="5400000">
                <a:off x="20199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Straight Connector 82"/>
              <p:cNvCxnSpPr>
                <a:cxnSpLocks noChangeShapeType="1"/>
              </p:cNvCxnSpPr>
              <p:nvPr/>
            </p:nvCxnSpPr>
            <p:spPr bwMode="auto">
              <a:xfrm rot="5400000">
                <a:off x="21723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Straight Connector 83"/>
              <p:cNvCxnSpPr>
                <a:cxnSpLocks noChangeShapeType="1"/>
              </p:cNvCxnSpPr>
              <p:nvPr/>
            </p:nvCxnSpPr>
            <p:spPr bwMode="auto">
              <a:xfrm rot="5400000">
                <a:off x="2324783" y="4228481"/>
                <a:ext cx="5336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" name="Straight Connector 84"/>
              <p:cNvCxnSpPr>
                <a:cxnSpLocks noChangeShapeType="1"/>
              </p:cNvCxnSpPr>
              <p:nvPr/>
            </p:nvCxnSpPr>
            <p:spPr bwMode="auto">
              <a:xfrm rot="5400000">
                <a:off x="5523596" y="4228481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Straight Connector 85"/>
              <p:cNvCxnSpPr>
                <a:cxnSpLocks noChangeShapeType="1"/>
              </p:cNvCxnSpPr>
              <p:nvPr/>
            </p:nvCxnSpPr>
            <p:spPr bwMode="auto">
              <a:xfrm rot="5400000">
                <a:off x="5675996" y="4226893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7" name="Straight Connector 86"/>
              <p:cNvCxnSpPr>
                <a:cxnSpLocks noChangeShapeType="1"/>
              </p:cNvCxnSpPr>
              <p:nvPr/>
            </p:nvCxnSpPr>
            <p:spPr bwMode="auto">
              <a:xfrm rot="5400000">
                <a:off x="5828396" y="4226893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8" name="Straight Connector 87"/>
              <p:cNvCxnSpPr>
                <a:cxnSpLocks noChangeShapeType="1"/>
              </p:cNvCxnSpPr>
              <p:nvPr/>
            </p:nvCxnSpPr>
            <p:spPr bwMode="auto">
              <a:xfrm rot="5400000">
                <a:off x="5980796" y="4226893"/>
                <a:ext cx="533622" cy="15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81000" y="4038854"/>
              <a:ext cx="8077200" cy="609854"/>
            </a:xfrm>
            <a:prstGeom prst="rect">
              <a:avLst/>
            </a:prstGeom>
            <a:no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2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4 x 1.5                                16 x 0.75                                   4 x 1.5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Detector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31" y="1295400"/>
            <a:ext cx="8593137" cy="129540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Represents number of data channels along patient length (or z-axis) multiplied by the effective detector row thickness of individual data channel.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Gantry Rotation Time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Time needed for x-ray tube and detector array to complete one 360° rotation</a:t>
            </a:r>
          </a:p>
          <a:p>
            <a:r>
              <a:rPr lang="en-GB" dirty="0"/>
              <a:t>Different scanners have different minimum rotation times: 0.25 seconds is the lowest at the time of publishing this presentation</a:t>
            </a:r>
          </a:p>
          <a:p>
            <a:r>
              <a:rPr lang="en-GB" dirty="0"/>
              <a:t>Faster gantry rotation: faster scanning </a:t>
            </a:r>
          </a:p>
          <a:p>
            <a:pPr lvl="1"/>
            <a:r>
              <a:rPr lang="en-GB" dirty="0"/>
              <a:t>Children </a:t>
            </a:r>
          </a:p>
          <a:p>
            <a:pPr lvl="1"/>
            <a:r>
              <a:rPr lang="en-GB" dirty="0"/>
              <a:t>Moving patients (uncooperative)</a:t>
            </a:r>
          </a:p>
          <a:p>
            <a:pPr lvl="1"/>
            <a:r>
              <a:rPr lang="en-GB" dirty="0"/>
              <a:t>Moving organs (heart)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02287"/>
            <a:ext cx="9144000" cy="3821953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 Length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Dose increases with increase in scan length </a:t>
            </a:r>
          </a:p>
          <a:p>
            <a:r>
              <a:rPr lang="en-GB" dirty="0"/>
              <a:t>Scanning must be restricted to what is essential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							</a:t>
            </a:r>
          </a:p>
          <a:p>
            <a:endParaRPr lang="en-GB" dirty="0"/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838220"/>
              </p:ext>
            </p:extLst>
          </p:nvPr>
        </p:nvGraphicFramePr>
        <p:xfrm>
          <a:off x="7467600" y="2674602"/>
          <a:ext cx="1524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7" name="Photo Editor Photo" r:id="rId4" imgW="2742857" imgH="4114286" progId="MSPhotoEd.3">
                  <p:embed/>
                </p:oleObj>
              </mc:Choice>
              <mc:Fallback>
                <p:oleObj name="Photo Editor Photo" r:id="rId4" imgW="2742857" imgH="4114286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9954" t="4333" r="16071" b="-1500"/>
                      <a:stretch>
                        <a:fillRect/>
                      </a:stretch>
                    </p:blipFill>
                    <p:spPr bwMode="auto">
                      <a:xfrm>
                        <a:off x="7467600" y="2674602"/>
                        <a:ext cx="1524000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6613" name="Rectangle 5"/>
          <p:cNvSpPr>
            <a:spLocks noChangeArrowheads="1"/>
          </p:cNvSpPr>
          <p:nvPr/>
        </p:nvSpPr>
        <p:spPr bwMode="auto">
          <a:xfrm>
            <a:off x="7239000" y="3360402"/>
            <a:ext cx="1828800" cy="22860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28678" name="Picture 6" descr=" 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438400"/>
            <a:ext cx="3124200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 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93802"/>
            <a:ext cx="3086100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616" name="AutoShape 8"/>
          <p:cNvSpPr>
            <a:spLocks noChangeArrowheads="1"/>
          </p:cNvSpPr>
          <p:nvPr/>
        </p:nvSpPr>
        <p:spPr bwMode="auto">
          <a:xfrm>
            <a:off x="6172200" y="3208002"/>
            <a:ext cx="990600" cy="304800"/>
          </a:xfrm>
          <a:prstGeom prst="leftArrow">
            <a:avLst>
              <a:gd name="adj1" fmla="val 50000"/>
              <a:gd name="adj2" fmla="val 81250"/>
            </a:avLst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                     </a:t>
            </a:r>
          </a:p>
        </p:txBody>
      </p:sp>
      <p:sp>
        <p:nvSpPr>
          <p:cNvPr id="196617" name="AutoShape 9"/>
          <p:cNvSpPr>
            <a:spLocks noChangeArrowheads="1"/>
          </p:cNvSpPr>
          <p:nvPr/>
        </p:nvSpPr>
        <p:spPr bwMode="auto">
          <a:xfrm>
            <a:off x="2743200" y="5406957"/>
            <a:ext cx="4495800" cy="304800"/>
          </a:xfrm>
          <a:prstGeom prst="leftArrow">
            <a:avLst>
              <a:gd name="adj1" fmla="val 50000"/>
              <a:gd name="adj2" fmla="val 252678"/>
            </a:avLst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96618" name="Text Box 10"/>
          <p:cNvSpPr txBox="1">
            <a:spLocks noChangeArrowheads="1"/>
          </p:cNvSpPr>
          <p:nvPr/>
        </p:nvSpPr>
        <p:spPr bwMode="auto">
          <a:xfrm>
            <a:off x="344137" y="2898737"/>
            <a:ext cx="270262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Extending scan range beyond region of interest increases dose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4648200" y="4767262"/>
            <a:ext cx="2514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Localizer radiograph for CT abdomen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07961" y="6096000"/>
            <a:ext cx="1990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MGH Boston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 length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31" y="1143000"/>
            <a:ext cx="6811170" cy="45720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95% of CT abdomen have extra images acquired beyond the area of interest.</a:t>
            </a:r>
          </a:p>
          <a:p>
            <a:r>
              <a:rPr lang="en-GB" dirty="0"/>
              <a:t>Study showed that 1280 extra images were acquired in 106 patients equivalent to that in 12 -16 CT exams! </a:t>
            </a:r>
          </a:p>
          <a:p>
            <a:r>
              <a:rPr lang="en-GB" dirty="0"/>
              <a:t>Limit scan to intended anatomic area to cut dose by 10%</a:t>
            </a:r>
          </a:p>
          <a:p>
            <a:pPr lvl="1"/>
            <a:r>
              <a:rPr lang="en-GB" dirty="0"/>
              <a:t>Abdomen-pelvis: </a:t>
            </a:r>
          </a:p>
          <a:p>
            <a:pPr lvl="2"/>
            <a:r>
              <a:rPr lang="en-GB" sz="2000" dirty="0"/>
              <a:t>Just above diaphragm: Inferior pubic symphysis</a:t>
            </a:r>
          </a:p>
          <a:p>
            <a:pPr lvl="1"/>
            <a:r>
              <a:rPr lang="en-GB" dirty="0"/>
              <a:t>Chest:</a:t>
            </a:r>
          </a:p>
          <a:p>
            <a:pPr lvl="2"/>
            <a:r>
              <a:rPr lang="en-GB" sz="2000" dirty="0"/>
              <a:t>Routine: Apex to adrenals </a:t>
            </a:r>
          </a:p>
          <a:p>
            <a:pPr lvl="2"/>
            <a:r>
              <a:rPr lang="en-GB" sz="2000" dirty="0"/>
              <a:t>Pulmonary embolism: Apex to lung bases</a:t>
            </a:r>
          </a:p>
          <a:p>
            <a:endParaRPr lang="en-GB" dirty="0"/>
          </a:p>
        </p:txBody>
      </p:sp>
      <p:sp>
        <p:nvSpPr>
          <p:cNvPr id="29708" name="TextBox 1"/>
          <p:cNvSpPr txBox="1">
            <a:spLocks noChangeArrowheads="1"/>
          </p:cNvSpPr>
          <p:nvPr/>
        </p:nvSpPr>
        <p:spPr bwMode="auto">
          <a:xfrm>
            <a:off x="3647705" y="6147603"/>
            <a:ext cx="3430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Kalra MK, et al. Radiology 2004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Campbell J, et al. AJR 2005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1143000"/>
            <a:ext cx="1839884" cy="560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981200"/>
            <a:ext cx="9134990" cy="449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5155" name="Rectangle 3"/>
          <p:cNvSpPr>
            <a:spLocks noChangeArrowheads="1"/>
          </p:cNvSpPr>
          <p:nvPr/>
        </p:nvSpPr>
        <p:spPr bwMode="auto">
          <a:xfrm>
            <a:off x="533400" y="533400"/>
            <a:ext cx="8001000" cy="5638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noFill/>
              <a:latin typeface="Arial" charset="0"/>
              <a:ea typeface="ＭＳ Ｐゴシック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Length of Overlap Scanning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1327" y="1028979"/>
            <a:ext cx="8983663" cy="4495800"/>
          </a:xfrm>
        </p:spPr>
        <p:txBody>
          <a:bodyPr/>
          <a:lstStyle/>
          <a:p>
            <a:r>
              <a:rPr lang="en-GB" dirty="0"/>
              <a:t>Minimize overlap when scanning two contiguous body regions</a:t>
            </a:r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577033"/>
              </p:ext>
            </p:extLst>
          </p:nvPr>
        </p:nvGraphicFramePr>
        <p:xfrm>
          <a:off x="1525073" y="2108042"/>
          <a:ext cx="5042863" cy="312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2" name="Chart" r:id="rId4" imgW="4749800" imgH="2946400" progId="Excel.Chart.8">
                  <p:embed/>
                </p:oleObj>
              </mc:Choice>
              <mc:Fallback>
                <p:oleObj name="Chart" r:id="rId4" imgW="4749800" imgH="2946400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889" t="11270" r="4475" b="6226"/>
                      <a:stretch>
                        <a:fillRect/>
                      </a:stretch>
                    </p:blipFill>
                    <p:spPr bwMode="auto">
                      <a:xfrm>
                        <a:off x="1525073" y="2108042"/>
                        <a:ext cx="5042863" cy="312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58" name="Text Box 6"/>
          <p:cNvSpPr txBox="1">
            <a:spLocks noChangeArrowheads="1"/>
          </p:cNvSpPr>
          <p:nvPr/>
        </p:nvSpPr>
        <p:spPr bwMode="auto">
          <a:xfrm>
            <a:off x="2134673" y="5286374"/>
            <a:ext cx="5791200" cy="11906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Overlap scanning    100% (100/100)        100% (49/49)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Overlap scan range    7-18.5 cm              6-15.5 cm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Mean overlap scan      13.2 cm                  9.7 cm</a:t>
            </a: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Total overlap scan     1 317 cm                476.5 cm</a:t>
            </a:r>
          </a:p>
        </p:txBody>
      </p:sp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5509698" y="6454703"/>
            <a:ext cx="3482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Namasivayam</a:t>
            </a:r>
            <a:r>
              <a:rPr lang="en-US" altLang="en-US" sz="1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et al. ARRS 2006</a:t>
            </a:r>
          </a:p>
        </p:txBody>
      </p:sp>
      <p:pic>
        <p:nvPicPr>
          <p:cNvPr id="30746" name="Picture 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73" y="2108042"/>
            <a:ext cx="2057400" cy="310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Slice Thickness and Interval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31" y="1295400"/>
            <a:ext cx="8868569" cy="3581400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Slice Thickness (mm)</a:t>
            </a:r>
          </a:p>
          <a:p>
            <a:pPr lvl="1"/>
            <a:r>
              <a:rPr lang="en-GB" dirty="0"/>
              <a:t>Represents nominal width of reconstructed image in the longitudinal axis</a:t>
            </a:r>
          </a:p>
          <a:p>
            <a:endParaRPr lang="en-GB" dirty="0"/>
          </a:p>
          <a:p>
            <a:endParaRPr lang="en-GB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r>
              <a:rPr lang="en-GB" dirty="0"/>
              <a:t>Slice interval (mm) </a:t>
            </a:r>
          </a:p>
          <a:p>
            <a:pPr lvl="1"/>
            <a:r>
              <a:rPr lang="en-US" altLang="en-US" dirty="0"/>
              <a:t>Represents distance between two consecutive reconstructed images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34840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449087"/>
              </p:ext>
            </p:extLst>
          </p:nvPr>
        </p:nvGraphicFramePr>
        <p:xfrm>
          <a:off x="1066800" y="2444839"/>
          <a:ext cx="6781800" cy="792560"/>
        </p:xfrm>
        <a:graphic>
          <a:graphicData uri="http://schemas.openxmlformats.org/drawingml/2006/table">
            <a:tbl>
              <a:tblPr/>
              <a:tblGrid>
                <a:gridCol w="1636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0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1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Thickness 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Thickness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Slice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Image thickness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765" name="Rectangle 2"/>
          <p:cNvSpPr>
            <a:spLocks noChangeArrowheads="1"/>
          </p:cNvSpPr>
          <p:nvPr/>
        </p:nvSpPr>
        <p:spPr bwMode="auto">
          <a:xfrm>
            <a:off x="304800" y="3429000"/>
            <a:ext cx="609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FFFF00"/>
              </a:solidFill>
              <a:latin typeface="Trebuchet MS" pitchFamily="34" charset="0"/>
            </a:endParaRPr>
          </a:p>
        </p:txBody>
      </p:sp>
      <p:graphicFrame>
        <p:nvGraphicFramePr>
          <p:cNvPr id="34865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991234"/>
              </p:ext>
            </p:extLst>
          </p:nvPr>
        </p:nvGraphicFramePr>
        <p:xfrm>
          <a:off x="1037823" y="4942134"/>
          <a:ext cx="7924800" cy="792184"/>
        </p:xfrm>
        <a:graphic>
          <a:graphicData uri="http://schemas.openxmlformats.org/drawingml/2006/table">
            <a:tbl>
              <a:tblPr/>
              <a:tblGrid>
                <a:gridCol w="1238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2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47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Interval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Increment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Position increment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Reconstruction interval</a:t>
                      </a:r>
                    </a:p>
                  </a:txBody>
                  <a:tcPr marT="45646" marB="456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Slice Thickness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cs typeface="+mn-cs"/>
              </a:rPr>
              <a:t>Choice of slice thickness depends on the clinical indication and body region being scanned.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Thin slice → higher noise → higher contrast → less partial volume artifact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Suitable for high contrast and subtle abnormalities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Thicker slice →less noise → more artifacts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/>
              <a:t>Suitable for low contrast and large patients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Indication for CT scan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524000"/>
            <a:ext cx="4830761" cy="4572000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sz="2800" dirty="0">
                <a:cs typeface="+mn-cs"/>
              </a:rPr>
              <a:t>From radiation dose perspective, no scan parameter or image reconstruction detail is as important as a justified clinical indication for CT scan</a:t>
            </a:r>
          </a:p>
        </p:txBody>
      </p:sp>
      <p:pic>
        <p:nvPicPr>
          <p:cNvPr id="614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19200"/>
            <a:ext cx="3733800" cy="523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641098"/>
            <a:ext cx="9144000" cy="520602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33794" name="Picture 21" descr="Imag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9" y="1777871"/>
            <a:ext cx="2425480" cy="245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22" descr="Imag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1777871"/>
            <a:ext cx="2483400" cy="245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23" descr="Image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183" y="1776421"/>
            <a:ext cx="2478078" cy="238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4" descr="Image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9" y="4389255"/>
            <a:ext cx="2425480" cy="2360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25" descr="Image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145" y="4389255"/>
            <a:ext cx="2488854" cy="2360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26" descr="Image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"/>
          <a:stretch>
            <a:fillRect/>
          </a:stretch>
        </p:blipFill>
        <p:spPr bwMode="auto">
          <a:xfrm>
            <a:off x="6216237" y="4403544"/>
            <a:ext cx="2473790" cy="234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TextBox 4"/>
          <p:cNvSpPr txBox="1">
            <a:spLocks noChangeArrowheads="1"/>
          </p:cNvSpPr>
          <p:nvPr/>
        </p:nvSpPr>
        <p:spPr bwMode="auto">
          <a:xfrm>
            <a:off x="6197132" y="4473591"/>
            <a:ext cx="891804" cy="3693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5 mm</a:t>
            </a:r>
          </a:p>
        </p:txBody>
      </p:sp>
      <p:sp>
        <p:nvSpPr>
          <p:cNvPr id="33802" name="TextBox 4"/>
          <p:cNvSpPr txBox="1">
            <a:spLocks noChangeArrowheads="1"/>
          </p:cNvSpPr>
          <p:nvPr/>
        </p:nvSpPr>
        <p:spPr bwMode="auto">
          <a:xfrm>
            <a:off x="3271145" y="4389255"/>
            <a:ext cx="996054" cy="3693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3 mm</a:t>
            </a:r>
          </a:p>
        </p:txBody>
      </p:sp>
      <p:sp>
        <p:nvSpPr>
          <p:cNvPr id="33803" name="TextBox 4"/>
          <p:cNvSpPr txBox="1">
            <a:spLocks noChangeArrowheads="1"/>
          </p:cNvSpPr>
          <p:nvPr/>
        </p:nvSpPr>
        <p:spPr bwMode="auto">
          <a:xfrm>
            <a:off x="458954" y="1776421"/>
            <a:ext cx="1091427" cy="3693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0.75 mm</a:t>
            </a:r>
          </a:p>
        </p:txBody>
      </p:sp>
      <p:sp>
        <p:nvSpPr>
          <p:cNvPr id="33804" name="TextBox 4"/>
          <p:cNvSpPr txBox="1">
            <a:spLocks noChangeArrowheads="1"/>
          </p:cNvSpPr>
          <p:nvPr/>
        </p:nvSpPr>
        <p:spPr bwMode="auto">
          <a:xfrm>
            <a:off x="3276599" y="1777871"/>
            <a:ext cx="977680" cy="3693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3 mm</a:t>
            </a:r>
          </a:p>
        </p:txBody>
      </p:sp>
      <p:sp>
        <p:nvSpPr>
          <p:cNvPr id="33805" name="TextBox 4"/>
          <p:cNvSpPr txBox="1">
            <a:spLocks noChangeArrowheads="1"/>
          </p:cNvSpPr>
          <p:nvPr/>
        </p:nvSpPr>
        <p:spPr bwMode="auto">
          <a:xfrm>
            <a:off x="6187456" y="1776421"/>
            <a:ext cx="901480" cy="3693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5 mm</a:t>
            </a:r>
          </a:p>
        </p:txBody>
      </p:sp>
      <p:sp>
        <p:nvSpPr>
          <p:cNvPr id="33807" name="Rectangle 20"/>
          <p:cNvSpPr>
            <a:spLocks noChangeArrowheads="1"/>
          </p:cNvSpPr>
          <p:nvPr/>
        </p:nvSpPr>
        <p:spPr bwMode="auto">
          <a:xfrm>
            <a:off x="4952999" y="3852323"/>
            <a:ext cx="4038600" cy="64633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Thinner sections: Details &amp; sharpness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FFFF"/>
                </a:solidFill>
              </a:rPr>
              <a:t>Thicker sections: Lower noise</a:t>
            </a:r>
          </a:p>
        </p:txBody>
      </p:sp>
      <p:sp>
        <p:nvSpPr>
          <p:cNvPr id="33808" name="TextBox 4"/>
          <p:cNvSpPr txBox="1">
            <a:spLocks noChangeArrowheads="1"/>
          </p:cNvSpPr>
          <p:nvPr/>
        </p:nvSpPr>
        <p:spPr bwMode="auto">
          <a:xfrm>
            <a:off x="470119" y="3891623"/>
            <a:ext cx="1815880" cy="307777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FFFFFF"/>
                </a:solidFill>
              </a:rPr>
              <a:t>150 </a:t>
            </a:r>
            <a:r>
              <a:rPr lang="en-US" altLang="en-US" sz="1400" dirty="0" err="1">
                <a:solidFill>
                  <a:srgbClr val="FFFFFF"/>
                </a:solidFill>
              </a:rPr>
              <a:t>mAs</a:t>
            </a:r>
            <a:r>
              <a:rPr lang="en-US" altLang="en-US" sz="1400" dirty="0">
                <a:solidFill>
                  <a:srgbClr val="FFFFFF"/>
                </a:solidFill>
              </a:rPr>
              <a:t>,  10 </a:t>
            </a:r>
            <a:r>
              <a:rPr lang="en-US" altLang="en-US" sz="1400" dirty="0" err="1">
                <a:solidFill>
                  <a:srgbClr val="FFFFFF"/>
                </a:solidFill>
              </a:rPr>
              <a:t>mGy</a:t>
            </a:r>
            <a:endParaRPr lang="en-US" altLang="en-US" sz="1400" dirty="0">
              <a:solidFill>
                <a:srgbClr val="FFFFFF"/>
              </a:solidFill>
            </a:endParaRPr>
          </a:p>
        </p:txBody>
      </p:sp>
      <p:sp>
        <p:nvSpPr>
          <p:cNvPr id="33809" name="TextBox 4"/>
          <p:cNvSpPr txBox="1">
            <a:spLocks noChangeArrowheads="1"/>
          </p:cNvSpPr>
          <p:nvPr/>
        </p:nvSpPr>
        <p:spPr bwMode="auto">
          <a:xfrm>
            <a:off x="470118" y="6474023"/>
            <a:ext cx="1815881" cy="307777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FF"/>
                </a:solidFill>
              </a:rPr>
              <a:t>40 mAs     2.7 mGy</a:t>
            </a:r>
          </a:p>
        </p:txBody>
      </p:sp>
      <p:sp>
        <p:nvSpPr>
          <p:cNvPr id="33810" name="TextBox 4"/>
          <p:cNvSpPr txBox="1">
            <a:spLocks noChangeArrowheads="1"/>
          </p:cNvSpPr>
          <p:nvPr/>
        </p:nvSpPr>
        <p:spPr bwMode="auto">
          <a:xfrm>
            <a:off x="470118" y="4403544"/>
            <a:ext cx="1129527" cy="3693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0.75 mm</a:t>
            </a:r>
          </a:p>
        </p:txBody>
      </p:sp>
      <p:sp>
        <p:nvSpPr>
          <p:cNvPr id="2" name="Right Arrow 1"/>
          <p:cNvSpPr/>
          <p:nvPr/>
        </p:nvSpPr>
        <p:spPr>
          <a:xfrm>
            <a:off x="470119" y="2766884"/>
            <a:ext cx="503767" cy="20793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3576857" y="2812922"/>
            <a:ext cx="503767" cy="20658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6547069" y="2812922"/>
            <a:ext cx="503767" cy="20658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495570" y="5403508"/>
            <a:ext cx="503767" cy="206588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3363073" y="5393540"/>
            <a:ext cx="503767" cy="207929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6500447" y="5302122"/>
            <a:ext cx="503767" cy="207929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447" y="98425"/>
            <a:ext cx="9120552" cy="762000"/>
          </a:xfrm>
        </p:spPr>
        <p:txBody>
          <a:bodyPr>
            <a:normAutofit fontScale="90000"/>
          </a:bodyPr>
          <a:lstStyle/>
          <a:p>
            <a:r>
              <a:rPr lang="en-GB" sz="3200" dirty="0"/>
              <a:t>Image Thickness and Lungs: Noise and Details </a:t>
            </a:r>
          </a:p>
        </p:txBody>
      </p:sp>
      <p:sp>
        <p:nvSpPr>
          <p:cNvPr id="26" name="Rectangle 19">
            <a:extLst>
              <a:ext uri="{FF2B5EF4-FFF2-40B4-BE49-F238E27FC236}">
                <a16:creationId xmlns:a16="http://schemas.microsoft.com/office/drawing/2014/main" id="{E380A3A6-ADD1-4717-B196-6B44DF937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94" y="810101"/>
            <a:ext cx="80128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2">
                    <a:lumMod val="1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Acquire thin images but read off the thick images to reduce noise in low dose images.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1125948"/>
            <a:ext cx="9144000" cy="573205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34818" name="Picture 8" descr="1mm150m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1190928"/>
            <a:ext cx="2754951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9" descr="2mm1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90928"/>
            <a:ext cx="275495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10" descr="3mm1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190928"/>
            <a:ext cx="266250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11" descr="4mm15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62400"/>
            <a:ext cx="275495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12" descr="5mm1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187" y="3963007"/>
            <a:ext cx="275495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TextBox 4"/>
          <p:cNvSpPr txBox="1">
            <a:spLocks noChangeArrowheads="1"/>
          </p:cNvSpPr>
          <p:nvPr/>
        </p:nvSpPr>
        <p:spPr bwMode="auto">
          <a:xfrm>
            <a:off x="201613" y="1223744"/>
            <a:ext cx="762000" cy="307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FF"/>
                </a:solidFill>
              </a:rPr>
              <a:t>1 mm</a:t>
            </a:r>
          </a:p>
        </p:txBody>
      </p:sp>
      <p:sp>
        <p:nvSpPr>
          <p:cNvPr id="34825" name="TextBox 4"/>
          <p:cNvSpPr txBox="1">
            <a:spLocks noChangeArrowheads="1"/>
          </p:cNvSpPr>
          <p:nvPr/>
        </p:nvSpPr>
        <p:spPr bwMode="auto">
          <a:xfrm>
            <a:off x="3352800" y="1216223"/>
            <a:ext cx="735013" cy="307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FF"/>
                </a:solidFill>
              </a:rPr>
              <a:t>2 mm</a:t>
            </a:r>
          </a:p>
        </p:txBody>
      </p:sp>
      <p:sp>
        <p:nvSpPr>
          <p:cNvPr id="34826" name="TextBox 4"/>
          <p:cNvSpPr txBox="1">
            <a:spLocks noChangeArrowheads="1"/>
          </p:cNvSpPr>
          <p:nvPr/>
        </p:nvSpPr>
        <p:spPr bwMode="auto">
          <a:xfrm>
            <a:off x="6400800" y="1216223"/>
            <a:ext cx="735013" cy="307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FF"/>
                </a:solidFill>
              </a:rPr>
              <a:t>3 mm</a:t>
            </a:r>
          </a:p>
        </p:txBody>
      </p:sp>
      <p:sp>
        <p:nvSpPr>
          <p:cNvPr id="34827" name="TextBox 4"/>
          <p:cNvSpPr txBox="1">
            <a:spLocks noChangeArrowheads="1"/>
          </p:cNvSpPr>
          <p:nvPr/>
        </p:nvSpPr>
        <p:spPr bwMode="auto">
          <a:xfrm>
            <a:off x="228600" y="3962400"/>
            <a:ext cx="735013" cy="307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FF"/>
                </a:solidFill>
              </a:rPr>
              <a:t>4 mm</a:t>
            </a:r>
          </a:p>
        </p:txBody>
      </p:sp>
      <p:sp>
        <p:nvSpPr>
          <p:cNvPr id="34828" name="TextBox 4"/>
          <p:cNvSpPr txBox="1">
            <a:spLocks noChangeArrowheads="1"/>
          </p:cNvSpPr>
          <p:nvPr/>
        </p:nvSpPr>
        <p:spPr bwMode="auto">
          <a:xfrm>
            <a:off x="3352800" y="3962400"/>
            <a:ext cx="735013" cy="307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FF"/>
                </a:solidFill>
              </a:rPr>
              <a:t>5 mm</a:t>
            </a:r>
          </a:p>
        </p:txBody>
      </p:sp>
      <p:sp>
        <p:nvSpPr>
          <p:cNvPr id="34829" name="Rectangle 1"/>
          <p:cNvSpPr>
            <a:spLocks noChangeArrowheads="1"/>
          </p:cNvSpPr>
          <p:nvPr/>
        </p:nvSpPr>
        <p:spPr bwMode="auto">
          <a:xfrm>
            <a:off x="5792176" y="5889474"/>
            <a:ext cx="3276601" cy="685800"/>
          </a:xfrm>
          <a:prstGeom prst="rect">
            <a:avLst/>
          </a:prstGeom>
          <a:solidFill>
            <a:schemeClr val="tx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Thicker sections = lower noise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Especially in soft tissues </a:t>
            </a:r>
          </a:p>
        </p:txBody>
      </p:sp>
      <p:sp>
        <p:nvSpPr>
          <p:cNvPr id="34830" name="TextBox 4"/>
          <p:cNvSpPr txBox="1">
            <a:spLocks noChangeArrowheads="1"/>
          </p:cNvSpPr>
          <p:nvPr/>
        </p:nvSpPr>
        <p:spPr bwMode="auto">
          <a:xfrm>
            <a:off x="6324600" y="3998200"/>
            <a:ext cx="2211754" cy="646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150 </a:t>
            </a:r>
            <a:r>
              <a:rPr lang="en-US" altLang="en-US" sz="1800" dirty="0" err="1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mAs</a:t>
            </a:r>
            <a:r>
              <a:rPr lang="en-US" altLang="en-US" sz="1800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 120 kV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CTDI</a:t>
            </a:r>
            <a:r>
              <a:rPr lang="en-US" altLang="en-US" sz="1800" baseline="-25000" dirty="0" err="1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vol</a:t>
            </a:r>
            <a:r>
              <a:rPr lang="en-US" altLang="en-US" sz="1800" baseline="-25000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1800" dirty="0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= 10 </a:t>
            </a:r>
            <a:r>
              <a:rPr lang="en-US" altLang="en-US" sz="1800" dirty="0" err="1">
                <a:solidFill>
                  <a:srgbClr val="FFFF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mGy</a:t>
            </a:r>
            <a:endParaRPr lang="en-US" altLang="en-US" sz="1800" dirty="0">
              <a:solidFill>
                <a:srgbClr val="FFFFFF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98425"/>
            <a:ext cx="9143999" cy="762000"/>
          </a:xfrm>
        </p:spPr>
        <p:txBody>
          <a:bodyPr/>
          <a:lstStyle/>
          <a:p>
            <a:r>
              <a:rPr lang="en-GB" sz="3200" dirty="0"/>
              <a:t>Image Thickness and Mediastinum: Noise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Reconstruction kernel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1519" y="1066800"/>
            <a:ext cx="8593137" cy="4572000"/>
          </a:xfrm>
        </p:spPr>
        <p:txBody>
          <a:bodyPr/>
          <a:lstStyle/>
          <a:p>
            <a:r>
              <a:rPr lang="en-GB" dirty="0"/>
              <a:t> Represents a feature on the scanner which influences the smoothness and sharpness of images in transverse plane</a:t>
            </a:r>
          </a:p>
        </p:txBody>
      </p:sp>
      <p:grpSp>
        <p:nvGrpSpPr>
          <p:cNvPr id="35844" name="Group 11"/>
          <p:cNvGrpSpPr>
            <a:grpSpLocks/>
          </p:cNvGrpSpPr>
          <p:nvPr/>
        </p:nvGrpSpPr>
        <p:grpSpPr bwMode="auto">
          <a:xfrm>
            <a:off x="762000" y="2667000"/>
            <a:ext cx="6629400" cy="685800"/>
            <a:chOff x="672" y="3408"/>
            <a:chExt cx="4176" cy="432"/>
          </a:xfrm>
        </p:grpSpPr>
        <p:sp>
          <p:nvSpPr>
            <p:cNvPr id="45060" name="Line 4"/>
            <p:cNvSpPr>
              <a:spLocks noChangeShapeType="1"/>
            </p:cNvSpPr>
            <p:nvPr/>
          </p:nvSpPr>
          <p:spPr bwMode="auto">
            <a:xfrm>
              <a:off x="672" y="3408"/>
              <a:ext cx="4176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oval"/>
              <a:tailEnd type="diamon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45061" name="Rectangle 5"/>
            <p:cNvSpPr>
              <a:spLocks noChangeArrowheads="1"/>
            </p:cNvSpPr>
            <p:nvPr/>
          </p:nvSpPr>
          <p:spPr bwMode="auto">
            <a:xfrm>
              <a:off x="672" y="3504"/>
              <a:ext cx="480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B20</a:t>
              </a:r>
            </a:p>
          </p:txBody>
        </p:sp>
        <p:sp>
          <p:nvSpPr>
            <p:cNvPr id="45062" name="Rectangle 6"/>
            <p:cNvSpPr>
              <a:spLocks noChangeArrowheads="1"/>
            </p:cNvSpPr>
            <p:nvPr/>
          </p:nvSpPr>
          <p:spPr bwMode="auto">
            <a:xfrm>
              <a:off x="1920" y="3504"/>
              <a:ext cx="480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B31</a:t>
              </a:r>
            </a:p>
          </p:txBody>
        </p:sp>
        <p:sp>
          <p:nvSpPr>
            <p:cNvPr id="45063" name="Rectangle 7"/>
            <p:cNvSpPr>
              <a:spLocks noChangeArrowheads="1"/>
            </p:cNvSpPr>
            <p:nvPr/>
          </p:nvSpPr>
          <p:spPr bwMode="auto">
            <a:xfrm>
              <a:off x="3024" y="3504"/>
              <a:ext cx="480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B50</a:t>
              </a:r>
            </a:p>
          </p:txBody>
        </p:sp>
        <p:sp>
          <p:nvSpPr>
            <p:cNvPr id="45064" name="Rectangle 8"/>
            <p:cNvSpPr>
              <a:spLocks noChangeArrowheads="1"/>
            </p:cNvSpPr>
            <p:nvPr/>
          </p:nvSpPr>
          <p:spPr bwMode="auto">
            <a:xfrm>
              <a:off x="4368" y="3504"/>
              <a:ext cx="480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B70</a:t>
              </a:r>
            </a:p>
          </p:txBody>
        </p:sp>
      </p:grp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609600" y="3581400"/>
            <a:ext cx="28956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Lower noise</a:t>
            </a:r>
          </a:p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Poorer edge delineation </a:t>
            </a:r>
          </a:p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Better contrast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5867400" y="3581400"/>
            <a:ext cx="288607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Higher noise level</a:t>
            </a:r>
          </a:p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Better edge delineation</a:t>
            </a:r>
          </a:p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Poor contrast</a:t>
            </a:r>
          </a:p>
        </p:txBody>
      </p:sp>
      <p:grpSp>
        <p:nvGrpSpPr>
          <p:cNvPr id="35847" name="Group 18"/>
          <p:cNvGrpSpPr>
            <a:grpSpLocks/>
          </p:cNvGrpSpPr>
          <p:nvPr/>
        </p:nvGrpSpPr>
        <p:grpSpPr bwMode="auto">
          <a:xfrm>
            <a:off x="762000" y="4953000"/>
            <a:ext cx="6629400" cy="533400"/>
            <a:chOff x="480" y="2640"/>
            <a:chExt cx="4176" cy="336"/>
          </a:xfrm>
        </p:grpSpPr>
        <p:sp>
          <p:nvSpPr>
            <p:cNvPr id="45070" name="Rectangle 14"/>
            <p:cNvSpPr>
              <a:spLocks noChangeArrowheads="1"/>
            </p:cNvSpPr>
            <p:nvPr/>
          </p:nvSpPr>
          <p:spPr bwMode="auto">
            <a:xfrm>
              <a:off x="480" y="2640"/>
              <a:ext cx="960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Standard</a:t>
              </a:r>
            </a:p>
          </p:txBody>
        </p:sp>
        <p:sp>
          <p:nvSpPr>
            <p:cNvPr id="45072" name="Rectangle 16"/>
            <p:cNvSpPr>
              <a:spLocks noChangeArrowheads="1"/>
            </p:cNvSpPr>
            <p:nvPr/>
          </p:nvSpPr>
          <p:spPr bwMode="auto">
            <a:xfrm>
              <a:off x="1920" y="2640"/>
              <a:ext cx="1104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Details</a:t>
              </a:r>
            </a:p>
          </p:txBody>
        </p:sp>
        <p:sp>
          <p:nvSpPr>
            <p:cNvPr id="45073" name="Rectangle 17"/>
            <p:cNvSpPr>
              <a:spLocks noChangeArrowheads="1"/>
            </p:cNvSpPr>
            <p:nvPr/>
          </p:nvSpPr>
          <p:spPr bwMode="auto">
            <a:xfrm>
              <a:off x="3984" y="2640"/>
              <a:ext cx="672" cy="33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Lung</a:t>
              </a:r>
            </a:p>
          </p:txBody>
        </p:sp>
      </p:grpSp>
      <p:graphicFrame>
        <p:nvGraphicFramePr>
          <p:cNvPr id="4510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968396"/>
              </p:ext>
            </p:extLst>
          </p:nvPr>
        </p:nvGraphicFramePr>
        <p:xfrm>
          <a:off x="1731200" y="5791200"/>
          <a:ext cx="7010400" cy="731838"/>
        </p:xfrm>
        <a:graphic>
          <a:graphicData uri="http://schemas.openxmlformats.org/drawingml/2006/table">
            <a:tbl>
              <a:tblPr/>
              <a:tblGrid>
                <a:gridCol w="1224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4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Algorithm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Reconstruction filter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Kernel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Filter Convolution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ight Arrow 1"/>
          <p:cNvSpPr>
            <a:spLocks noChangeArrowheads="1"/>
          </p:cNvSpPr>
          <p:nvPr/>
        </p:nvSpPr>
        <p:spPr bwMode="auto">
          <a:xfrm>
            <a:off x="3657600" y="3810000"/>
            <a:ext cx="1981200" cy="484188"/>
          </a:xfrm>
          <a:prstGeom prst="rightArrow">
            <a:avLst>
              <a:gd name="adj1" fmla="val 50000"/>
              <a:gd name="adj2" fmla="val 49992"/>
            </a:avLst>
          </a:prstGeom>
          <a:solidFill>
            <a:schemeClr val="tx2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838200" y="4724400"/>
            <a:ext cx="6629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/>
            <a:tailEnd type="diamon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1125948"/>
            <a:ext cx="9144000" cy="57320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>
                  <a:solidFill>
                    <a:sysClr val="windowText" lastClr="000000"/>
                  </a:solidFill>
                </a:ln>
              </a:rPr>
              <a:t>                 </a:t>
            </a:r>
          </a:p>
        </p:txBody>
      </p:sp>
      <p:pic>
        <p:nvPicPr>
          <p:cNvPr id="36866" name="Picture 2" descr="Imag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26" y="1535294"/>
            <a:ext cx="1544638" cy="24271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67" name="Picture 3" descr="Imag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820" y="1535295"/>
            <a:ext cx="1489881" cy="24271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68" name="Picture 4" descr="Image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432" y="1535294"/>
            <a:ext cx="1599394" cy="24271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69" name="Picture 5" descr="Image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439" y="1535294"/>
            <a:ext cx="1599394" cy="24271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70" name="Picture 6" descr="Image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26" y="4216340"/>
            <a:ext cx="1544638" cy="2261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71" name="Picture 7" descr="Image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612" y="4216339"/>
            <a:ext cx="1489881" cy="2261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72" name="Picture 8" descr="Image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677" y="4198390"/>
            <a:ext cx="1599394" cy="2261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6873" name="Picture 9" descr="Image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406" y="4189484"/>
            <a:ext cx="1599394" cy="2261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6874" name="Line 18"/>
          <p:cNvSpPr>
            <a:spLocks noChangeShapeType="1"/>
          </p:cNvSpPr>
          <p:nvPr/>
        </p:nvSpPr>
        <p:spPr bwMode="auto">
          <a:xfrm flipV="1">
            <a:off x="726616" y="3048000"/>
            <a:ext cx="626310" cy="29745"/>
          </a:xfrm>
          <a:prstGeom prst="line">
            <a:avLst/>
          </a:prstGeom>
          <a:noFill/>
          <a:ln w="793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5" name="Line 19"/>
          <p:cNvSpPr>
            <a:spLocks noChangeShapeType="1"/>
          </p:cNvSpPr>
          <p:nvPr/>
        </p:nvSpPr>
        <p:spPr bwMode="auto">
          <a:xfrm flipV="1">
            <a:off x="7439463" y="3018255"/>
            <a:ext cx="601313" cy="29745"/>
          </a:xfrm>
          <a:prstGeom prst="line">
            <a:avLst/>
          </a:prstGeom>
          <a:noFill/>
          <a:ln w="793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76" name="TextBox 4"/>
          <p:cNvSpPr txBox="1">
            <a:spLocks noChangeArrowheads="1"/>
          </p:cNvSpPr>
          <p:nvPr/>
        </p:nvSpPr>
        <p:spPr bwMode="auto">
          <a:xfrm>
            <a:off x="745290" y="3897868"/>
            <a:ext cx="93111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Soft </a:t>
            </a:r>
          </a:p>
        </p:txBody>
      </p:sp>
      <p:sp>
        <p:nvSpPr>
          <p:cNvPr id="36877" name="TextBox 4"/>
          <p:cNvSpPr txBox="1">
            <a:spLocks noChangeArrowheads="1"/>
          </p:cNvSpPr>
          <p:nvPr/>
        </p:nvSpPr>
        <p:spPr bwMode="auto">
          <a:xfrm>
            <a:off x="2707292" y="3897868"/>
            <a:ext cx="134493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Smooth </a:t>
            </a:r>
          </a:p>
        </p:txBody>
      </p:sp>
      <p:sp>
        <p:nvSpPr>
          <p:cNvPr id="36878" name="TextBox 4"/>
          <p:cNvSpPr txBox="1">
            <a:spLocks noChangeArrowheads="1"/>
          </p:cNvSpPr>
          <p:nvPr/>
        </p:nvSpPr>
        <p:spPr bwMode="auto">
          <a:xfrm>
            <a:off x="5026117" y="3897868"/>
            <a:ext cx="1138024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Detail</a:t>
            </a:r>
          </a:p>
        </p:txBody>
      </p:sp>
      <p:sp>
        <p:nvSpPr>
          <p:cNvPr id="36879" name="TextBox 4"/>
          <p:cNvSpPr txBox="1">
            <a:spLocks noChangeArrowheads="1"/>
          </p:cNvSpPr>
          <p:nvPr/>
        </p:nvSpPr>
        <p:spPr bwMode="auto">
          <a:xfrm>
            <a:off x="7275853" y="3897868"/>
            <a:ext cx="103456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Bone </a:t>
            </a:r>
          </a:p>
        </p:txBody>
      </p:sp>
      <p:sp>
        <p:nvSpPr>
          <p:cNvPr id="36880" name="TextBox 4"/>
          <p:cNvSpPr txBox="1">
            <a:spLocks noChangeArrowheads="1"/>
          </p:cNvSpPr>
          <p:nvPr/>
        </p:nvSpPr>
        <p:spPr bwMode="auto">
          <a:xfrm>
            <a:off x="438526" y="1143000"/>
            <a:ext cx="527629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2.5 mm; 10 Noise Index; 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CTDI</a:t>
            </a:r>
            <a:r>
              <a:rPr lang="en-US" altLang="en-US" sz="1800" baseline="-250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vol</a:t>
            </a: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= 10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mGy</a:t>
            </a:r>
            <a:endParaRPr lang="en-US" alt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6881" name="TextBox 4"/>
          <p:cNvSpPr txBox="1">
            <a:spLocks noChangeArrowheads="1"/>
          </p:cNvSpPr>
          <p:nvPr/>
        </p:nvSpPr>
        <p:spPr bwMode="auto">
          <a:xfrm>
            <a:off x="438526" y="6488668"/>
            <a:ext cx="527629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2.5 mm; 40 Noise Index;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CTDI</a:t>
            </a:r>
            <a:r>
              <a:rPr lang="en-US" altLang="en-US" sz="1800" baseline="-250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vol</a:t>
            </a:r>
            <a:r>
              <a:rPr lang="en-US" altLang="en-US" sz="1800" baseline="-25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= 2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mGy</a:t>
            </a:r>
            <a:endParaRPr lang="en-US" alt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200" dirty="0"/>
              <a:t>Reconstruction kernel and Lungs: </a:t>
            </a:r>
            <a:br>
              <a:rPr lang="en-GB" sz="3200" dirty="0"/>
            </a:br>
            <a:r>
              <a:rPr lang="en-GB" sz="3200" dirty="0"/>
              <a:t>Noise and Details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125948"/>
            <a:ext cx="9144000" cy="57320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>
                  <a:solidFill>
                    <a:sysClr val="windowText" lastClr="000000"/>
                  </a:solidFill>
                </a:ln>
              </a:rPr>
              <a:t>                 </a:t>
            </a:r>
          </a:p>
        </p:txBody>
      </p:sp>
      <p:pic>
        <p:nvPicPr>
          <p:cNvPr id="37890" name="Picture 20" descr="Imag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0987"/>
            <a:ext cx="2201863" cy="24114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7891" name="Picture 21" descr="Imag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50987"/>
            <a:ext cx="2270125" cy="24114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7892" name="Picture 22" descr="Image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50987"/>
            <a:ext cx="2279650" cy="24114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7893" name="Picture 23" descr="Image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1550987"/>
            <a:ext cx="2287588" cy="24114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37894" name="TextBox 4"/>
          <p:cNvSpPr txBox="1">
            <a:spLocks noChangeArrowheads="1"/>
          </p:cNvSpPr>
          <p:nvPr/>
        </p:nvSpPr>
        <p:spPr bwMode="auto">
          <a:xfrm>
            <a:off x="609600" y="3975100"/>
            <a:ext cx="6858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Soft </a:t>
            </a:r>
          </a:p>
        </p:txBody>
      </p:sp>
      <p:sp>
        <p:nvSpPr>
          <p:cNvPr id="37895" name="TextBox 4"/>
          <p:cNvSpPr txBox="1">
            <a:spLocks noChangeArrowheads="1"/>
          </p:cNvSpPr>
          <p:nvPr/>
        </p:nvSpPr>
        <p:spPr bwMode="auto">
          <a:xfrm>
            <a:off x="3124200" y="3975100"/>
            <a:ext cx="9906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Smooth </a:t>
            </a:r>
          </a:p>
        </p:txBody>
      </p:sp>
      <p:sp>
        <p:nvSpPr>
          <p:cNvPr id="37896" name="TextBox 4"/>
          <p:cNvSpPr txBox="1">
            <a:spLocks noChangeArrowheads="1"/>
          </p:cNvSpPr>
          <p:nvPr/>
        </p:nvSpPr>
        <p:spPr bwMode="auto">
          <a:xfrm>
            <a:off x="5257800" y="3975100"/>
            <a:ext cx="8382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Detail</a:t>
            </a:r>
          </a:p>
        </p:txBody>
      </p:sp>
      <p:sp>
        <p:nvSpPr>
          <p:cNvPr id="37897" name="TextBox 4"/>
          <p:cNvSpPr txBox="1">
            <a:spLocks noChangeArrowheads="1"/>
          </p:cNvSpPr>
          <p:nvPr/>
        </p:nvSpPr>
        <p:spPr bwMode="auto">
          <a:xfrm>
            <a:off x="7543800" y="3975100"/>
            <a:ext cx="7620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Bone </a:t>
            </a:r>
          </a:p>
        </p:txBody>
      </p:sp>
      <p:sp>
        <p:nvSpPr>
          <p:cNvPr id="37898" name="TextBox 4"/>
          <p:cNvSpPr txBox="1">
            <a:spLocks noChangeArrowheads="1"/>
          </p:cNvSpPr>
          <p:nvPr/>
        </p:nvSpPr>
        <p:spPr bwMode="auto">
          <a:xfrm>
            <a:off x="457200" y="1154668"/>
            <a:ext cx="594360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 5 mm; 10 Noise Index 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CTDIvol</a:t>
            </a: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14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mGy</a:t>
            </a:r>
            <a:endParaRPr lang="en-US" alt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7899" name="Picture 24" descr="Image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338638"/>
            <a:ext cx="2209800" cy="21383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7900" name="Picture 25" descr="Image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338638"/>
            <a:ext cx="2279650" cy="21383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7901" name="Picture 26" descr="Image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338638"/>
            <a:ext cx="2279650" cy="21383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7902" name="Picture 27" descr="Image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413" y="4338638"/>
            <a:ext cx="2287587" cy="21383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37903" name="TextBox 4"/>
          <p:cNvSpPr txBox="1">
            <a:spLocks noChangeArrowheads="1"/>
          </p:cNvSpPr>
          <p:nvPr/>
        </p:nvSpPr>
        <p:spPr bwMode="auto">
          <a:xfrm>
            <a:off x="472044" y="6505431"/>
            <a:ext cx="470955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 5 mm; 40 Noise Index 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CTDIvol</a:t>
            </a: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2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mGy</a:t>
            </a:r>
            <a:endParaRPr lang="en-US" altLang="en-US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200" dirty="0"/>
              <a:t>Reconstruction kernel and Mediastinum: Noise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Reconstruction techniques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75431" y="1219200"/>
            <a:ext cx="8593137" cy="5181600"/>
          </a:xfrm>
        </p:spPr>
        <p:txBody>
          <a:bodyPr>
            <a:normAutofit fontScale="92500"/>
          </a:bodyPr>
          <a:lstStyle/>
          <a:p>
            <a:r>
              <a:rPr lang="en-GB" dirty="0"/>
              <a:t>Analytical image reconstruction (filtered back projection): </a:t>
            </a:r>
          </a:p>
          <a:p>
            <a:pPr lvl="1"/>
            <a:r>
              <a:rPr lang="en-GB" dirty="0"/>
              <a:t>Image reconstruction algorithm which back projects the </a:t>
            </a:r>
            <a:r>
              <a:rPr lang="en-GB" dirty="0" err="1"/>
              <a:t>sinogram</a:t>
            </a:r>
            <a:r>
              <a:rPr lang="en-GB" dirty="0"/>
              <a:t> to the 2D image domain, keeping few workable assumptions  </a:t>
            </a:r>
          </a:p>
          <a:p>
            <a:pPr lvl="1"/>
            <a:r>
              <a:rPr lang="en-GB" dirty="0"/>
              <a:t>More prone to increased noise and </a:t>
            </a:r>
            <a:r>
              <a:rPr lang="en-GB" dirty="0" err="1"/>
              <a:t>artifacts</a:t>
            </a:r>
            <a:r>
              <a:rPr lang="en-GB" dirty="0"/>
              <a:t> at low dose. </a:t>
            </a:r>
          </a:p>
          <a:p>
            <a:pPr lvl="1"/>
            <a:r>
              <a:rPr lang="en-GB" dirty="0"/>
              <a:t>Fast way to reconstruct CT images</a:t>
            </a:r>
          </a:p>
          <a:p>
            <a:pPr marL="457200" lvl="1" indent="0">
              <a:buNone/>
            </a:pPr>
            <a:endParaRPr lang="en-GB" sz="1100" dirty="0"/>
          </a:p>
          <a:p>
            <a:r>
              <a:rPr lang="en-GB" dirty="0"/>
              <a:t>Iterative image reconstructions are newer techniques</a:t>
            </a:r>
          </a:p>
          <a:p>
            <a:pPr lvl="1"/>
            <a:r>
              <a:rPr lang="en-GB" dirty="0"/>
              <a:t>Incorporates better mathematical CT model and iterates to reduce inconsistencies in the image reconstruction</a:t>
            </a:r>
          </a:p>
          <a:p>
            <a:pPr lvl="1"/>
            <a:r>
              <a:rPr lang="en-GB" dirty="0"/>
              <a:t>Lower noise and </a:t>
            </a:r>
            <a:r>
              <a:rPr lang="en-GB" dirty="0" err="1"/>
              <a:t>artifacts</a:t>
            </a:r>
            <a:r>
              <a:rPr lang="en-GB" dirty="0"/>
              <a:t> at low dose. </a:t>
            </a:r>
          </a:p>
          <a:p>
            <a:pPr lvl="1"/>
            <a:r>
              <a:rPr lang="en-GB" dirty="0"/>
              <a:t>Generally slower than FBP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AutoShape 4"/>
          <p:cNvSpPr>
            <a:spLocks noChangeArrowheads="1"/>
          </p:cNvSpPr>
          <p:nvPr/>
        </p:nvSpPr>
        <p:spPr bwMode="auto">
          <a:xfrm>
            <a:off x="3429000" y="1489869"/>
            <a:ext cx="5562600" cy="707887"/>
          </a:xfrm>
          <a:prstGeom prst="flowChartPreparation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Different angles-set of scan projections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(Raw or </a:t>
            </a:r>
            <a:r>
              <a:rPr lang="en-US" altLang="en-US" sz="1800" dirty="0" err="1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sinogram</a:t>
            </a:r>
            <a:r>
              <a:rPr lang="en-US" altLang="en-US" sz="18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data)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Image reconstruction </a:t>
            </a:r>
          </a:p>
        </p:txBody>
      </p:sp>
      <p:sp>
        <p:nvSpPr>
          <p:cNvPr id="65540" name="AutoShape 5"/>
          <p:cNvSpPr>
            <a:spLocks noChangeArrowheads="1"/>
          </p:cNvSpPr>
          <p:nvPr/>
        </p:nvSpPr>
        <p:spPr bwMode="auto">
          <a:xfrm>
            <a:off x="3276600" y="3276600"/>
            <a:ext cx="3048000" cy="533400"/>
          </a:xfrm>
          <a:prstGeom prst="flowChartPreparation">
            <a:avLst/>
          </a:prstGeom>
          <a:solidFill>
            <a:schemeClr val="accent5">
              <a:lumMod val="2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Filtered back projection </a:t>
            </a:r>
          </a:p>
        </p:txBody>
      </p:sp>
      <p:sp>
        <p:nvSpPr>
          <p:cNvPr id="65541" name="AutoShape 6"/>
          <p:cNvSpPr>
            <a:spLocks noChangeArrowheads="1"/>
          </p:cNvSpPr>
          <p:nvPr/>
        </p:nvSpPr>
        <p:spPr bwMode="auto">
          <a:xfrm>
            <a:off x="6400800" y="3276600"/>
            <a:ext cx="2667000" cy="533400"/>
          </a:xfrm>
          <a:prstGeom prst="flowChartPreparation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Iterative </a:t>
            </a:r>
          </a:p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reconstruction</a:t>
            </a:r>
          </a:p>
        </p:txBody>
      </p:sp>
      <p:sp>
        <p:nvSpPr>
          <p:cNvPr id="65542" name="AutoShape 7"/>
          <p:cNvSpPr>
            <a:spLocks noChangeArrowheads="1"/>
          </p:cNvSpPr>
          <p:nvPr/>
        </p:nvSpPr>
        <p:spPr bwMode="auto">
          <a:xfrm>
            <a:off x="3276600" y="5228048"/>
            <a:ext cx="2895600" cy="563151"/>
          </a:xfrm>
          <a:prstGeom prst="flowChartPreparation">
            <a:avLst/>
          </a:prstGeom>
          <a:solidFill>
            <a:schemeClr val="accent5">
              <a:lumMod val="2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Back projection</a:t>
            </a:r>
          </a:p>
        </p:txBody>
      </p:sp>
      <p:sp>
        <p:nvSpPr>
          <p:cNvPr id="65543" name="AutoShape 8"/>
          <p:cNvSpPr>
            <a:spLocks noChangeArrowheads="1"/>
          </p:cNvSpPr>
          <p:nvPr/>
        </p:nvSpPr>
        <p:spPr bwMode="auto">
          <a:xfrm>
            <a:off x="3290662" y="4267200"/>
            <a:ext cx="2971800" cy="542925"/>
          </a:xfrm>
          <a:prstGeom prst="flowChartPreparation">
            <a:avLst/>
          </a:prstGeom>
          <a:solidFill>
            <a:schemeClr val="accent5">
              <a:lumMod val="2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Filtration: Approximations</a:t>
            </a:r>
          </a:p>
        </p:txBody>
      </p:sp>
      <p:sp>
        <p:nvSpPr>
          <p:cNvPr id="65544" name="AutoShape 9"/>
          <p:cNvSpPr>
            <a:spLocks noChangeArrowheads="1"/>
          </p:cNvSpPr>
          <p:nvPr/>
        </p:nvSpPr>
        <p:spPr bwMode="auto">
          <a:xfrm>
            <a:off x="3276600" y="6172200"/>
            <a:ext cx="2895600" cy="533400"/>
          </a:xfrm>
          <a:prstGeom prst="flowChartPreparation">
            <a:avLst/>
          </a:prstGeom>
          <a:solidFill>
            <a:schemeClr val="accent5">
              <a:lumMod val="2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Reconstructed image</a:t>
            </a:r>
          </a:p>
        </p:txBody>
      </p:sp>
      <p:sp>
        <p:nvSpPr>
          <p:cNvPr id="65545" name="AutoShape 10"/>
          <p:cNvSpPr>
            <a:spLocks noChangeArrowheads="1"/>
          </p:cNvSpPr>
          <p:nvPr/>
        </p:nvSpPr>
        <p:spPr bwMode="auto">
          <a:xfrm>
            <a:off x="6248400" y="4191000"/>
            <a:ext cx="2819400" cy="619125"/>
          </a:xfrm>
          <a:prstGeom prst="flowChartPreparation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Better defined </a:t>
            </a:r>
          </a:p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mathematical estimates</a:t>
            </a:r>
          </a:p>
        </p:txBody>
      </p:sp>
      <p:sp>
        <p:nvSpPr>
          <p:cNvPr id="65546" name="AutoShape 11"/>
          <p:cNvSpPr>
            <a:spLocks noChangeArrowheads="1"/>
          </p:cNvSpPr>
          <p:nvPr/>
        </p:nvSpPr>
        <p:spPr bwMode="auto">
          <a:xfrm>
            <a:off x="6172200" y="6172200"/>
            <a:ext cx="2895600" cy="533400"/>
          </a:xfrm>
          <a:prstGeom prst="flowChartPreparation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Reconstructed image</a:t>
            </a:r>
          </a:p>
        </p:txBody>
      </p:sp>
      <p:sp>
        <p:nvSpPr>
          <p:cNvPr id="65547" name="AutoShape 12"/>
          <p:cNvSpPr>
            <a:spLocks noChangeArrowheads="1"/>
          </p:cNvSpPr>
          <p:nvPr/>
        </p:nvSpPr>
        <p:spPr bwMode="auto">
          <a:xfrm>
            <a:off x="6096000" y="5181600"/>
            <a:ext cx="2971800" cy="609600"/>
          </a:xfrm>
          <a:prstGeom prst="flowChartPreparation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Multiple iteration </a:t>
            </a:r>
          </a:p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(undefined)</a:t>
            </a:r>
          </a:p>
        </p:txBody>
      </p:sp>
      <p:cxnSp>
        <p:nvCxnSpPr>
          <p:cNvPr id="39948" name="AutoShape 14"/>
          <p:cNvCxnSpPr>
            <a:cxnSpLocks noChangeShapeType="1"/>
          </p:cNvCxnSpPr>
          <p:nvPr/>
        </p:nvCxnSpPr>
        <p:spPr bwMode="auto">
          <a:xfrm>
            <a:off x="7772400" y="3810000"/>
            <a:ext cx="0" cy="3810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9949" name="AutoShape 15"/>
          <p:cNvCxnSpPr>
            <a:cxnSpLocks noChangeShapeType="1"/>
          </p:cNvCxnSpPr>
          <p:nvPr/>
        </p:nvCxnSpPr>
        <p:spPr bwMode="auto">
          <a:xfrm>
            <a:off x="4648200" y="3810000"/>
            <a:ext cx="1587" cy="447675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9950" name="AutoShape 16"/>
          <p:cNvCxnSpPr>
            <a:cxnSpLocks noChangeShapeType="1"/>
          </p:cNvCxnSpPr>
          <p:nvPr/>
        </p:nvCxnSpPr>
        <p:spPr bwMode="auto">
          <a:xfrm flipH="1">
            <a:off x="4651375" y="4810125"/>
            <a:ext cx="1588" cy="43815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9951" name="AutoShape 17"/>
          <p:cNvCxnSpPr>
            <a:cxnSpLocks noChangeShapeType="1"/>
          </p:cNvCxnSpPr>
          <p:nvPr/>
        </p:nvCxnSpPr>
        <p:spPr bwMode="auto">
          <a:xfrm>
            <a:off x="4651375" y="5800725"/>
            <a:ext cx="1588" cy="371475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9952" name="AutoShape 18"/>
          <p:cNvCxnSpPr>
            <a:cxnSpLocks noChangeShapeType="1"/>
          </p:cNvCxnSpPr>
          <p:nvPr/>
        </p:nvCxnSpPr>
        <p:spPr bwMode="auto">
          <a:xfrm>
            <a:off x="7772400" y="4800600"/>
            <a:ext cx="0" cy="3810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9953" name="AutoShape 19"/>
          <p:cNvCxnSpPr>
            <a:cxnSpLocks noChangeShapeType="1"/>
          </p:cNvCxnSpPr>
          <p:nvPr/>
        </p:nvCxnSpPr>
        <p:spPr bwMode="auto">
          <a:xfrm>
            <a:off x="7772400" y="5791200"/>
            <a:ext cx="0" cy="4572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39954" name="Line 20"/>
          <p:cNvSpPr>
            <a:spLocks noChangeShapeType="1"/>
          </p:cNvSpPr>
          <p:nvPr/>
        </p:nvSpPr>
        <p:spPr bwMode="auto">
          <a:xfrm>
            <a:off x="4648200" y="2895600"/>
            <a:ext cx="3124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GB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9955" name="AutoShape 21"/>
          <p:cNvCxnSpPr>
            <a:cxnSpLocks noChangeShapeType="1"/>
          </p:cNvCxnSpPr>
          <p:nvPr/>
        </p:nvCxnSpPr>
        <p:spPr bwMode="auto">
          <a:xfrm>
            <a:off x="4648200" y="2895600"/>
            <a:ext cx="0" cy="396586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39957" name="Line 23"/>
          <p:cNvSpPr>
            <a:spLocks noChangeShapeType="1"/>
          </p:cNvSpPr>
          <p:nvPr/>
        </p:nvSpPr>
        <p:spPr bwMode="auto">
          <a:xfrm flipH="1">
            <a:off x="6265431" y="2209800"/>
            <a:ext cx="0" cy="685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5559" name="Text Box 24"/>
          <p:cNvSpPr txBox="1">
            <a:spLocks noChangeArrowheads="1"/>
          </p:cNvSpPr>
          <p:nvPr/>
        </p:nvSpPr>
        <p:spPr bwMode="auto">
          <a:xfrm>
            <a:off x="327561" y="1489869"/>
            <a:ext cx="264424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Initial step: </a:t>
            </a:r>
          </a:p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Data acquisition</a:t>
            </a:r>
          </a:p>
        </p:txBody>
      </p:sp>
      <p:sp>
        <p:nvSpPr>
          <p:cNvPr id="65560" name="Text Box 25"/>
          <p:cNvSpPr txBox="1">
            <a:spLocks noChangeArrowheads="1"/>
          </p:cNvSpPr>
          <p:nvPr/>
        </p:nvSpPr>
        <p:spPr bwMode="auto">
          <a:xfrm>
            <a:off x="327561" y="3292186"/>
            <a:ext cx="2644240" cy="707886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Later steps: </a:t>
            </a: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Image reconstruction</a:t>
            </a:r>
          </a:p>
        </p:txBody>
      </p:sp>
      <p:sp>
        <p:nvSpPr>
          <p:cNvPr id="39960" name="Line 26"/>
          <p:cNvSpPr>
            <a:spLocks noChangeShapeType="1"/>
          </p:cNvSpPr>
          <p:nvPr/>
        </p:nvSpPr>
        <p:spPr bwMode="auto">
          <a:xfrm>
            <a:off x="304800" y="2895600"/>
            <a:ext cx="29718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sz="20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9" name="AutoShape 21"/>
          <p:cNvCxnSpPr>
            <a:cxnSpLocks noChangeShapeType="1"/>
          </p:cNvCxnSpPr>
          <p:nvPr/>
        </p:nvCxnSpPr>
        <p:spPr bwMode="auto">
          <a:xfrm>
            <a:off x="7749144" y="2895600"/>
            <a:ext cx="0" cy="396586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Iterative reconstruction techniques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Most IRT result in changes in image appearance compared to FBP</a:t>
            </a:r>
          </a:p>
          <a:p>
            <a:r>
              <a:rPr lang="en-GB" dirty="0"/>
              <a:t>Most IRT come in different strength of noise reduction potential</a:t>
            </a:r>
          </a:p>
          <a:p>
            <a:r>
              <a:rPr lang="en-GB" dirty="0"/>
              <a:t>Initial implementation of IRT should generally start at low strength of noise reduction</a:t>
            </a:r>
          </a:p>
          <a:p>
            <a:r>
              <a:rPr lang="en-GB" dirty="0"/>
              <a:t>IRT does not reduce dose by itself but rather allow user to reduce dose compared to FBP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16390"/>
              </p:ext>
            </p:extLst>
          </p:nvPr>
        </p:nvGraphicFramePr>
        <p:xfrm>
          <a:off x="381000" y="1295399"/>
          <a:ext cx="8458201" cy="4724401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408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71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99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Philips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Siemens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Toshiba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48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ASiR</a:t>
                      </a:r>
                      <a:endParaRPr lang="en-US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Veo</a:t>
                      </a:r>
                      <a:endParaRPr lang="en-US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ASiR</a:t>
                      </a: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-V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iDose</a:t>
                      </a: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IMR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IRIS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Safire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Admire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AIDR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AIDR 3D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96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ASiR</a:t>
                      </a:r>
                      <a:r>
                        <a:rPr lang="en-US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level is selected at 10% increment (10-100%) with increasing percentage associated with lower noise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iDose</a:t>
                      </a:r>
                      <a:r>
                        <a:rPr lang="en-US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level can be set on a scale of 1-7 with increasing number suggesting lower noise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These techniques work on a five point scale (1-5) with increasing number associated with lower noise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Three settings (mild, standard, strong) represent increasing strength of noise reduction.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Iterative reconstruction techniques</a:t>
            </a:r>
          </a:p>
        </p:txBody>
      </p:sp>
    </p:spTree>
    <p:extLst>
      <p:ext uri="{BB962C8B-B14F-4D97-AF65-F5344CB8AC3E}">
        <p14:creationId xmlns:p14="http://schemas.microsoft.com/office/powerpoint/2010/main" val="31371423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0" y="1125948"/>
            <a:ext cx="9144000" cy="57320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>
                  <a:solidFill>
                    <a:sysClr val="windowText" lastClr="000000"/>
                  </a:solidFill>
                </a:ln>
              </a:rPr>
              <a:t>                 </a:t>
            </a:r>
          </a:p>
        </p:txBody>
      </p:sp>
      <p:pic>
        <p:nvPicPr>
          <p:cNvPr id="43010" name="Picture 2" descr="AB13STDNIMM5_0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8" y="1516058"/>
            <a:ext cx="2370349" cy="257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AB13STDIRISMM5_00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6" y="4204138"/>
            <a:ext cx="2370351" cy="257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AB13LD1IRISMM5_00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965" y="4204138"/>
            <a:ext cx="2310405" cy="257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5" descr="AB13LD1NIMM5_00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967" y="1516058"/>
            <a:ext cx="2310404" cy="257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AB13LD2NIMM5_00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092" y="1544757"/>
            <a:ext cx="2250458" cy="257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AB13STDIRISMM5_00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092" y="4204137"/>
            <a:ext cx="2250458" cy="257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6" name="Rectangle 3"/>
          <p:cNvSpPr>
            <a:spLocks noChangeArrowheads="1"/>
          </p:cNvSpPr>
          <p:nvPr/>
        </p:nvSpPr>
        <p:spPr bwMode="auto">
          <a:xfrm>
            <a:off x="609600" y="4232044"/>
            <a:ext cx="1898650" cy="3505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FF00"/>
                </a:solidFill>
                <a:latin typeface="Trebuchet MS" pitchFamily="34" charset="0"/>
              </a:rPr>
              <a:t>IRIS </a:t>
            </a:r>
            <a:r>
              <a:rPr lang="en-US" altLang="en-US" sz="1600" b="1" dirty="0">
                <a:solidFill>
                  <a:srgbClr val="FF0000"/>
                </a:solidFill>
                <a:latin typeface="Trebuchet MS" pitchFamily="34" charset="0"/>
              </a:rPr>
              <a:t>200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itchFamily="34" charset="0"/>
              </a:rPr>
              <a:t>mAs</a:t>
            </a:r>
            <a:endParaRPr lang="en-US" altLang="en-US" sz="16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43017" name="Rectangle 3"/>
          <p:cNvSpPr>
            <a:spLocks noChangeArrowheads="1"/>
          </p:cNvSpPr>
          <p:nvPr/>
        </p:nvSpPr>
        <p:spPr bwMode="auto">
          <a:xfrm>
            <a:off x="609598" y="1511109"/>
            <a:ext cx="2264956" cy="38312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3"/>
                </a:solidFill>
                <a:latin typeface="Trebuchet MS" pitchFamily="34" charset="0"/>
              </a:rPr>
              <a:t>FBP</a:t>
            </a:r>
            <a:r>
              <a:rPr lang="en-US" altLang="en-US" sz="16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altLang="en-US" sz="1600" b="1" dirty="0">
                <a:solidFill>
                  <a:srgbClr val="FF0000"/>
                </a:solidFill>
                <a:latin typeface="Trebuchet MS" pitchFamily="34" charset="0"/>
              </a:rPr>
              <a:t>200 </a:t>
            </a:r>
            <a:r>
              <a:rPr lang="en-US" altLang="en-US" sz="1600" b="1" dirty="0" err="1">
                <a:solidFill>
                  <a:srgbClr val="FF0000"/>
                </a:solidFill>
                <a:latin typeface="Trebuchet MS" pitchFamily="34" charset="0"/>
              </a:rPr>
              <a:t>mAs</a:t>
            </a:r>
            <a:endParaRPr lang="en-US" altLang="en-US" sz="16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43018" name="Rectangle 3"/>
          <p:cNvSpPr>
            <a:spLocks noChangeArrowheads="1"/>
          </p:cNvSpPr>
          <p:nvPr/>
        </p:nvSpPr>
        <p:spPr bwMode="auto">
          <a:xfrm>
            <a:off x="3435349" y="1511110"/>
            <a:ext cx="1915381" cy="38312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3"/>
                </a:solidFill>
                <a:latin typeface="Trebuchet MS" pitchFamily="34" charset="0"/>
              </a:rPr>
              <a:t>FBP</a:t>
            </a:r>
            <a:r>
              <a:rPr lang="en-US" altLang="en-US" sz="16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altLang="en-US" sz="1600" b="1" dirty="0">
                <a:solidFill>
                  <a:schemeClr val="accent3"/>
                </a:solidFill>
                <a:latin typeface="Trebuchet MS" pitchFamily="34" charset="0"/>
              </a:rPr>
              <a:t>100 </a:t>
            </a:r>
            <a:r>
              <a:rPr lang="en-US" altLang="en-US" sz="1600" b="1" dirty="0" err="1">
                <a:solidFill>
                  <a:schemeClr val="accent3"/>
                </a:solidFill>
                <a:latin typeface="Trebuchet MS" pitchFamily="34" charset="0"/>
              </a:rPr>
              <a:t>mAs</a:t>
            </a:r>
            <a:endParaRPr lang="en-US" altLang="en-US" sz="1600" b="1" dirty="0">
              <a:solidFill>
                <a:schemeClr val="accent3"/>
              </a:solidFill>
              <a:latin typeface="Trebuchet MS" pitchFamily="34" charset="0"/>
            </a:endParaRPr>
          </a:p>
        </p:txBody>
      </p:sp>
      <p:sp>
        <p:nvSpPr>
          <p:cNvPr id="43019" name="Rectangle 3"/>
          <p:cNvSpPr>
            <a:spLocks noChangeArrowheads="1"/>
          </p:cNvSpPr>
          <p:nvPr/>
        </p:nvSpPr>
        <p:spPr bwMode="auto">
          <a:xfrm>
            <a:off x="3416568" y="4232044"/>
            <a:ext cx="1746250" cy="426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FF00"/>
                </a:solidFill>
                <a:latin typeface="Trebuchet MS" pitchFamily="34" charset="0"/>
              </a:rPr>
              <a:t>IRIS </a:t>
            </a:r>
            <a:r>
              <a:rPr lang="en-US" altLang="en-US" sz="1600" b="1" dirty="0">
                <a:solidFill>
                  <a:schemeClr val="accent3"/>
                </a:solidFill>
                <a:latin typeface="Trebuchet MS" pitchFamily="34" charset="0"/>
              </a:rPr>
              <a:t>100 </a:t>
            </a:r>
            <a:r>
              <a:rPr lang="en-US" altLang="en-US" sz="1600" b="1" dirty="0" err="1">
                <a:solidFill>
                  <a:schemeClr val="accent3"/>
                </a:solidFill>
                <a:latin typeface="Trebuchet MS" pitchFamily="34" charset="0"/>
              </a:rPr>
              <a:t>mAs</a:t>
            </a:r>
            <a:endParaRPr lang="en-US" altLang="en-US" sz="1600" b="1" dirty="0">
              <a:solidFill>
                <a:schemeClr val="accent3"/>
              </a:solidFill>
              <a:latin typeface="Trebuchet MS" pitchFamily="34" charset="0"/>
            </a:endParaRPr>
          </a:p>
        </p:txBody>
      </p:sp>
      <p:sp>
        <p:nvSpPr>
          <p:cNvPr id="43020" name="Rectangle 3"/>
          <p:cNvSpPr>
            <a:spLocks noChangeArrowheads="1"/>
          </p:cNvSpPr>
          <p:nvPr/>
        </p:nvSpPr>
        <p:spPr bwMode="auto">
          <a:xfrm>
            <a:off x="6167912" y="1549210"/>
            <a:ext cx="1915381" cy="34502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3"/>
                </a:solidFill>
                <a:latin typeface="Trebuchet MS" pitchFamily="34" charset="0"/>
              </a:rPr>
              <a:t>FBP</a:t>
            </a:r>
            <a:r>
              <a:rPr lang="en-US" altLang="en-US" sz="16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altLang="en-US" sz="1600" b="1" dirty="0">
                <a:solidFill>
                  <a:srgbClr val="92D050"/>
                </a:solidFill>
                <a:latin typeface="Trebuchet MS" pitchFamily="34" charset="0"/>
              </a:rPr>
              <a:t>50 </a:t>
            </a:r>
            <a:r>
              <a:rPr lang="en-US" altLang="en-US" sz="1600" b="1" dirty="0" err="1">
                <a:solidFill>
                  <a:srgbClr val="92D050"/>
                </a:solidFill>
                <a:latin typeface="Trebuchet MS" pitchFamily="34" charset="0"/>
              </a:rPr>
              <a:t>mAs</a:t>
            </a:r>
            <a:endParaRPr lang="en-US" altLang="en-US" sz="1600" b="1" dirty="0">
              <a:solidFill>
                <a:srgbClr val="92D050"/>
              </a:solidFill>
              <a:latin typeface="Trebuchet MS" pitchFamily="34" charset="0"/>
            </a:endParaRPr>
          </a:p>
        </p:txBody>
      </p:sp>
      <p:sp>
        <p:nvSpPr>
          <p:cNvPr id="43021" name="Rectangle 3"/>
          <p:cNvSpPr>
            <a:spLocks noChangeArrowheads="1"/>
          </p:cNvSpPr>
          <p:nvPr/>
        </p:nvSpPr>
        <p:spPr bwMode="auto">
          <a:xfrm>
            <a:off x="6167912" y="4230065"/>
            <a:ext cx="1746250" cy="35447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FF00"/>
                </a:solidFill>
                <a:latin typeface="Trebuchet MS" pitchFamily="34" charset="0"/>
              </a:rPr>
              <a:t>IRIS </a:t>
            </a:r>
            <a:r>
              <a:rPr lang="en-US" altLang="en-US" sz="1600" b="1" dirty="0">
                <a:solidFill>
                  <a:srgbClr val="92D050"/>
                </a:solidFill>
                <a:latin typeface="Trebuchet MS" pitchFamily="34" charset="0"/>
              </a:rPr>
              <a:t>50 </a:t>
            </a:r>
            <a:r>
              <a:rPr lang="en-US" altLang="en-US" sz="1600" b="1" dirty="0" err="1">
                <a:solidFill>
                  <a:srgbClr val="92D050"/>
                </a:solidFill>
                <a:latin typeface="Trebuchet MS" pitchFamily="34" charset="0"/>
              </a:rPr>
              <a:t>mAs</a:t>
            </a:r>
            <a:endParaRPr lang="en-US" altLang="en-US" sz="1600" b="1" dirty="0">
              <a:solidFill>
                <a:srgbClr val="92D050"/>
              </a:solidFill>
              <a:latin typeface="Trebuchet MS" pitchFamily="34" charset="0"/>
            </a:endParaRPr>
          </a:p>
        </p:txBody>
      </p:sp>
      <p:sp>
        <p:nvSpPr>
          <p:cNvPr id="43022" name="Line 14"/>
          <p:cNvSpPr>
            <a:spLocks noChangeShapeType="1"/>
          </p:cNvSpPr>
          <p:nvPr/>
        </p:nvSpPr>
        <p:spPr bwMode="auto">
          <a:xfrm flipV="1">
            <a:off x="6402864" y="6606092"/>
            <a:ext cx="438540" cy="0"/>
          </a:xfrm>
          <a:prstGeom prst="line">
            <a:avLst/>
          </a:prstGeom>
          <a:noFill/>
          <a:ln w="857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 flipV="1">
            <a:off x="6324600" y="3862892"/>
            <a:ext cx="438540" cy="0"/>
          </a:xfrm>
          <a:prstGeom prst="line">
            <a:avLst/>
          </a:prstGeom>
          <a:noFill/>
          <a:ln w="857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24" name="Line 16"/>
          <p:cNvSpPr>
            <a:spLocks noChangeShapeType="1"/>
          </p:cNvSpPr>
          <p:nvPr/>
        </p:nvSpPr>
        <p:spPr bwMode="auto">
          <a:xfrm flipV="1">
            <a:off x="6192710" y="2936023"/>
            <a:ext cx="420308" cy="12469"/>
          </a:xfrm>
          <a:prstGeom prst="line">
            <a:avLst/>
          </a:prstGeom>
          <a:noFill/>
          <a:ln w="857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 flipV="1">
            <a:off x="6324600" y="5539292"/>
            <a:ext cx="341630" cy="0"/>
          </a:xfrm>
          <a:prstGeom prst="line">
            <a:avLst/>
          </a:prstGeom>
          <a:noFill/>
          <a:ln w="857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43026" name="Group 18"/>
          <p:cNvGrpSpPr>
            <a:grpSpLocks/>
          </p:cNvGrpSpPr>
          <p:nvPr/>
        </p:nvGrpSpPr>
        <p:grpSpPr bwMode="auto">
          <a:xfrm>
            <a:off x="7914162" y="1676414"/>
            <a:ext cx="473931" cy="533400"/>
            <a:chOff x="5520" y="864"/>
            <a:chExt cx="144" cy="144"/>
          </a:xfrm>
        </p:grpSpPr>
        <p:sp>
          <p:nvSpPr>
            <p:cNvPr id="43034" name="Line 19"/>
            <p:cNvSpPr>
              <a:spLocks noChangeShapeType="1"/>
            </p:cNvSpPr>
            <p:nvPr/>
          </p:nvSpPr>
          <p:spPr bwMode="auto">
            <a:xfrm flipV="1">
              <a:off x="5520" y="864"/>
              <a:ext cx="144" cy="14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035" name="Line 20"/>
            <p:cNvSpPr>
              <a:spLocks noChangeShapeType="1"/>
            </p:cNvSpPr>
            <p:nvPr/>
          </p:nvSpPr>
          <p:spPr bwMode="auto">
            <a:xfrm flipH="1" flipV="1">
              <a:off x="5520" y="864"/>
              <a:ext cx="144" cy="14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3027" name="Group 21"/>
          <p:cNvGrpSpPr>
            <a:grpSpLocks/>
          </p:cNvGrpSpPr>
          <p:nvPr/>
        </p:nvGrpSpPr>
        <p:grpSpPr bwMode="auto">
          <a:xfrm>
            <a:off x="5162818" y="1626795"/>
            <a:ext cx="537487" cy="583019"/>
            <a:chOff x="5520" y="864"/>
            <a:chExt cx="144" cy="144"/>
          </a:xfrm>
        </p:grpSpPr>
        <p:sp>
          <p:nvSpPr>
            <p:cNvPr id="43032" name="Line 22"/>
            <p:cNvSpPr>
              <a:spLocks noChangeShapeType="1"/>
            </p:cNvSpPr>
            <p:nvPr/>
          </p:nvSpPr>
          <p:spPr bwMode="auto">
            <a:xfrm flipV="1">
              <a:off x="5520" y="864"/>
              <a:ext cx="144" cy="14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033" name="Line 23"/>
            <p:cNvSpPr>
              <a:spLocks noChangeShapeType="1"/>
            </p:cNvSpPr>
            <p:nvPr/>
          </p:nvSpPr>
          <p:spPr bwMode="auto">
            <a:xfrm flipH="1" flipV="1">
              <a:off x="5520" y="864"/>
              <a:ext cx="144" cy="14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3028" name="Line 24"/>
          <p:cNvSpPr>
            <a:spLocks noChangeShapeType="1"/>
          </p:cNvSpPr>
          <p:nvPr/>
        </p:nvSpPr>
        <p:spPr bwMode="auto">
          <a:xfrm>
            <a:off x="3435349" y="2843591"/>
            <a:ext cx="381831" cy="28701"/>
          </a:xfrm>
          <a:prstGeom prst="line">
            <a:avLst/>
          </a:prstGeom>
          <a:noFill/>
          <a:ln w="857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29" name="Line 25"/>
          <p:cNvSpPr>
            <a:spLocks noChangeShapeType="1"/>
          </p:cNvSpPr>
          <p:nvPr/>
        </p:nvSpPr>
        <p:spPr bwMode="auto">
          <a:xfrm flipV="1">
            <a:off x="3435349" y="5667177"/>
            <a:ext cx="473271" cy="0"/>
          </a:xfrm>
          <a:prstGeom prst="line">
            <a:avLst/>
          </a:prstGeom>
          <a:noFill/>
          <a:ln w="857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76200"/>
            <a:ext cx="8991599" cy="914400"/>
          </a:xfrm>
        </p:spPr>
        <p:txBody>
          <a:bodyPr>
            <a:normAutofit fontScale="90000"/>
          </a:bodyPr>
          <a:lstStyle/>
          <a:p>
            <a:r>
              <a:rPr lang="en-GB" dirty="0"/>
              <a:t>IRT help reduce noise in low dose images</a:t>
            </a:r>
          </a:p>
        </p:txBody>
      </p:sp>
      <p:sp>
        <p:nvSpPr>
          <p:cNvPr id="32" name="TextBox 1"/>
          <p:cNvSpPr txBox="1">
            <a:spLocks noChangeArrowheads="1"/>
          </p:cNvSpPr>
          <p:nvPr/>
        </p:nvSpPr>
        <p:spPr bwMode="auto">
          <a:xfrm>
            <a:off x="350967" y="1146726"/>
            <a:ext cx="853440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FFFF"/>
                </a:solidFill>
              </a:rPr>
              <a:t>IRIS (Siemens) reduces image noise at lower radiation dose as compared to FBP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ChangeArrowheads="1"/>
          </p:cNvSpPr>
          <p:nvPr/>
        </p:nvSpPr>
        <p:spPr bwMode="auto">
          <a:xfrm>
            <a:off x="2611931" y="2042023"/>
            <a:ext cx="788128" cy="338605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KVp </a:t>
            </a:r>
          </a:p>
        </p:txBody>
      </p:sp>
      <p:sp>
        <p:nvSpPr>
          <p:cNvPr id="286724" name="Rectangle 4"/>
          <p:cNvSpPr>
            <a:spLocks noChangeArrowheads="1"/>
          </p:cNvSpPr>
          <p:nvPr/>
        </p:nvSpPr>
        <p:spPr bwMode="auto">
          <a:xfrm>
            <a:off x="4785299" y="2361151"/>
            <a:ext cx="894916" cy="338605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Pitch </a:t>
            </a:r>
          </a:p>
        </p:txBody>
      </p:sp>
      <p:sp>
        <p:nvSpPr>
          <p:cNvPr id="286725" name="Rectangle 5"/>
          <p:cNvSpPr>
            <a:spLocks noChangeArrowheads="1"/>
          </p:cNvSpPr>
          <p:nvPr/>
        </p:nvSpPr>
        <p:spPr bwMode="auto">
          <a:xfrm>
            <a:off x="5907328" y="3408430"/>
            <a:ext cx="3056251" cy="338605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Detector configuration</a:t>
            </a:r>
          </a:p>
        </p:txBody>
      </p:sp>
      <p:sp>
        <p:nvSpPr>
          <p:cNvPr id="286726" name="Rectangle 6"/>
          <p:cNvSpPr>
            <a:spLocks noChangeArrowheads="1"/>
          </p:cNvSpPr>
          <p:nvPr/>
        </p:nvSpPr>
        <p:spPr bwMode="auto">
          <a:xfrm>
            <a:off x="3969346" y="4023462"/>
            <a:ext cx="2526822" cy="338605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Scanner efficiency</a:t>
            </a:r>
          </a:p>
        </p:txBody>
      </p:sp>
      <p:sp>
        <p:nvSpPr>
          <p:cNvPr id="286727" name="Rectangle 7"/>
          <p:cNvSpPr>
            <a:spLocks noChangeArrowheads="1"/>
          </p:cNvSpPr>
          <p:nvPr/>
        </p:nvSpPr>
        <p:spPr bwMode="auto">
          <a:xfrm>
            <a:off x="3553473" y="4631005"/>
            <a:ext cx="5267220" cy="400034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Special reconstruction techniques (IRT)</a:t>
            </a:r>
          </a:p>
        </p:txBody>
      </p:sp>
      <p:sp>
        <p:nvSpPr>
          <p:cNvPr id="286728" name="Rectangle 8"/>
          <p:cNvSpPr>
            <a:spLocks noChangeArrowheads="1"/>
          </p:cNvSpPr>
          <p:nvPr/>
        </p:nvSpPr>
        <p:spPr bwMode="auto">
          <a:xfrm>
            <a:off x="4100951" y="5278250"/>
            <a:ext cx="4831042" cy="1170136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en-US" dirty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Cardiac CT dose reduction                   		</a:t>
            </a:r>
            <a:r>
              <a:rPr lang="en-US" sz="1600" dirty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EKG pulsing</a:t>
            </a:r>
          </a:p>
          <a:p>
            <a:pPr lvl="1" eaLnBrk="0" hangingPunct="0">
              <a:defRPr/>
            </a:pPr>
            <a:r>
              <a:rPr lang="en-US" sz="1600" dirty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       ECG controlled mA modulation</a:t>
            </a:r>
          </a:p>
          <a:p>
            <a:pPr lvl="1" eaLnBrk="0" hangingPunct="0">
              <a:defRPr/>
            </a:pPr>
            <a:r>
              <a:rPr lang="en-US" sz="1600" dirty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       Automatic pitch adaptation</a:t>
            </a:r>
          </a:p>
        </p:txBody>
      </p:sp>
      <p:sp>
        <p:nvSpPr>
          <p:cNvPr id="286729" name="Rectangle 9"/>
          <p:cNvSpPr>
            <a:spLocks noChangeArrowheads="1"/>
          </p:cNvSpPr>
          <p:nvPr/>
        </p:nvSpPr>
        <p:spPr bwMode="auto">
          <a:xfrm>
            <a:off x="1508703" y="5666275"/>
            <a:ext cx="2364383" cy="338605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dirty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Patient centering</a:t>
            </a:r>
          </a:p>
        </p:txBody>
      </p:sp>
      <p:sp>
        <p:nvSpPr>
          <p:cNvPr id="286730" name="Rectangle 10"/>
          <p:cNvSpPr>
            <a:spLocks noChangeArrowheads="1"/>
          </p:cNvSpPr>
          <p:nvPr/>
        </p:nvSpPr>
        <p:spPr bwMode="auto">
          <a:xfrm>
            <a:off x="1010107" y="4990586"/>
            <a:ext cx="1692068" cy="400034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Image filter</a:t>
            </a:r>
          </a:p>
        </p:txBody>
      </p:sp>
      <p:sp>
        <p:nvSpPr>
          <p:cNvPr id="286731" name="Rectangle 11"/>
          <p:cNvSpPr>
            <a:spLocks noChangeArrowheads="1"/>
          </p:cNvSpPr>
          <p:nvPr/>
        </p:nvSpPr>
        <p:spPr bwMode="auto">
          <a:xfrm rot="20351320">
            <a:off x="846164" y="3869892"/>
            <a:ext cx="1516093" cy="645747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  <a:flatTx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Scan length</a:t>
            </a:r>
          </a:p>
        </p:txBody>
      </p:sp>
      <p:sp>
        <p:nvSpPr>
          <p:cNvPr id="286732" name="Rectangle 12"/>
          <p:cNvSpPr>
            <a:spLocks noChangeArrowheads="1"/>
          </p:cNvSpPr>
          <p:nvPr/>
        </p:nvSpPr>
        <p:spPr bwMode="auto">
          <a:xfrm>
            <a:off x="1156001" y="2689268"/>
            <a:ext cx="2823122" cy="370069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Gantry rotation time</a:t>
            </a:r>
          </a:p>
        </p:txBody>
      </p:sp>
      <p:sp>
        <p:nvSpPr>
          <p:cNvPr id="286733" name="Rectangle 13"/>
          <p:cNvSpPr>
            <a:spLocks noChangeArrowheads="1"/>
          </p:cNvSpPr>
          <p:nvPr/>
        </p:nvSpPr>
        <p:spPr bwMode="auto">
          <a:xfrm rot="20757826">
            <a:off x="3072907" y="3233574"/>
            <a:ext cx="2972024" cy="400034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Reconstruction kernel</a:t>
            </a:r>
          </a:p>
        </p:txBody>
      </p:sp>
      <p:sp>
        <p:nvSpPr>
          <p:cNvPr id="286734" name="Rectangle 14"/>
          <p:cNvSpPr>
            <a:spLocks noChangeArrowheads="1"/>
          </p:cNvSpPr>
          <p:nvPr/>
        </p:nvSpPr>
        <p:spPr bwMode="auto">
          <a:xfrm>
            <a:off x="5862206" y="1811291"/>
            <a:ext cx="1698084" cy="400034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Table speed</a:t>
            </a:r>
          </a:p>
        </p:txBody>
      </p:sp>
      <p:sp>
        <p:nvSpPr>
          <p:cNvPr id="286735" name="Rectangle 15"/>
          <p:cNvSpPr>
            <a:spLocks noChangeArrowheads="1"/>
          </p:cNvSpPr>
          <p:nvPr/>
        </p:nvSpPr>
        <p:spPr bwMode="auto">
          <a:xfrm>
            <a:off x="3788110" y="1842006"/>
            <a:ext cx="1010729" cy="400034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  <a:flatTx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mAs </a:t>
            </a:r>
          </a:p>
        </p:txBody>
      </p:sp>
      <p:sp>
        <p:nvSpPr>
          <p:cNvPr id="286736" name="Rectangle 16"/>
          <p:cNvSpPr>
            <a:spLocks noChangeArrowheads="1"/>
          </p:cNvSpPr>
          <p:nvPr/>
        </p:nvSpPr>
        <p:spPr bwMode="auto">
          <a:xfrm>
            <a:off x="2605167" y="1280075"/>
            <a:ext cx="3376616" cy="370069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 eaLnBrk="0" hangingPunct="0">
              <a:defRPr/>
            </a:pPr>
            <a:r>
              <a:rPr lang="en-US" dirty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Automatic exposure control</a:t>
            </a:r>
          </a:p>
        </p:txBody>
      </p:sp>
      <p:sp>
        <p:nvSpPr>
          <p:cNvPr id="286737" name="Rectangle 17"/>
          <p:cNvSpPr>
            <a:spLocks noChangeArrowheads="1"/>
          </p:cNvSpPr>
          <p:nvPr/>
        </p:nvSpPr>
        <p:spPr bwMode="auto">
          <a:xfrm>
            <a:off x="6623261" y="2507980"/>
            <a:ext cx="1905645" cy="400034"/>
          </a:xfrm>
          <a:prstGeom prst="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  <a:flatTx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FFFFF"/>
                </a:solidFill>
                <a:latin typeface="Verdana" charset="0"/>
                <a:ea typeface="ＭＳ Ｐゴシック" charset="0"/>
              </a:rPr>
              <a:t># scan series</a:t>
            </a:r>
          </a:p>
        </p:txBody>
      </p:sp>
      <p:pic>
        <p:nvPicPr>
          <p:cNvPr id="7187" name="Picture 18" descr="j04344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18" y="753547"/>
            <a:ext cx="1188208" cy="1471285"/>
          </a:xfrm>
          <a:prstGeom prst="rect">
            <a:avLst/>
          </a:prstGeom>
          <a:noFill/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There are a lot of scan parameters! 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125948"/>
            <a:ext cx="9144000" cy="57320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>
                  <a:solidFill>
                    <a:sysClr val="windowText" lastClr="000000"/>
                  </a:solidFill>
                </a:ln>
              </a:rPr>
              <a:t>                 </a:t>
            </a:r>
          </a:p>
        </p:txBody>
      </p:sp>
      <p:pic>
        <p:nvPicPr>
          <p:cNvPr id="44034" name="Picture 12" descr="fb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676400"/>
            <a:ext cx="2971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13" descr="fbp 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382" y="1676400"/>
            <a:ext cx="291107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14" descr="asir 7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31" y="4151695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15" descr="mbir 7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997" y="4191000"/>
            <a:ext cx="296584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628900" y="16764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00"/>
                </a:solidFill>
              </a:rPr>
              <a:t>200 mAs FBP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6952648" y="1676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solidFill>
                  <a:srgbClr val="FFFF00"/>
                </a:solidFill>
              </a:rPr>
              <a:t>50 mAs FBP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2781300" y="4191000"/>
            <a:ext cx="1143000" cy="35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FFFF00"/>
                </a:solidFill>
              </a:rPr>
              <a:t>50 </a:t>
            </a:r>
            <a:r>
              <a:rPr lang="en-US" altLang="en-US" sz="1400" dirty="0" err="1">
                <a:solidFill>
                  <a:srgbClr val="FFFF00"/>
                </a:solidFill>
              </a:rPr>
              <a:t>mAs</a:t>
            </a:r>
            <a:r>
              <a:rPr lang="en-US" altLang="en-US" sz="1400" dirty="0">
                <a:solidFill>
                  <a:srgbClr val="FFFF00"/>
                </a:solidFill>
              </a:rPr>
              <a:t> ASIR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7010400" y="4191000"/>
            <a:ext cx="1143000" cy="35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FFFF00"/>
                </a:solidFill>
              </a:rPr>
              <a:t>50 </a:t>
            </a:r>
            <a:r>
              <a:rPr lang="en-US" altLang="en-US" sz="1400" dirty="0" err="1">
                <a:solidFill>
                  <a:srgbClr val="FFFF00"/>
                </a:solidFill>
              </a:rPr>
              <a:t>mAs</a:t>
            </a:r>
            <a:r>
              <a:rPr lang="en-US" altLang="en-US" sz="1400" dirty="0">
                <a:solidFill>
                  <a:srgbClr val="FFFF00"/>
                </a:solidFill>
              </a:rPr>
              <a:t> MBIR</a:t>
            </a:r>
          </a:p>
        </p:txBody>
      </p:sp>
      <p:sp>
        <p:nvSpPr>
          <p:cNvPr id="44042" name="Line 20"/>
          <p:cNvSpPr>
            <a:spLocks noChangeShapeType="1"/>
          </p:cNvSpPr>
          <p:nvPr/>
        </p:nvSpPr>
        <p:spPr bwMode="auto">
          <a:xfrm flipV="1">
            <a:off x="6858000" y="6066426"/>
            <a:ext cx="304800" cy="533400"/>
          </a:xfrm>
          <a:prstGeom prst="line">
            <a:avLst/>
          </a:prstGeom>
          <a:noFill/>
          <a:ln w="60325">
            <a:noFill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043" name="Line 21"/>
          <p:cNvSpPr>
            <a:spLocks noChangeShapeType="1"/>
          </p:cNvSpPr>
          <p:nvPr/>
        </p:nvSpPr>
        <p:spPr bwMode="auto">
          <a:xfrm flipH="1" flipV="1">
            <a:off x="5562600" y="4948826"/>
            <a:ext cx="152400" cy="304800"/>
          </a:xfrm>
          <a:prstGeom prst="line">
            <a:avLst/>
          </a:prstGeom>
          <a:noFill/>
          <a:ln w="57150">
            <a:noFill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044" name="TextBox 11"/>
          <p:cNvSpPr txBox="1">
            <a:spLocks noChangeArrowheads="1"/>
          </p:cNvSpPr>
          <p:nvPr/>
        </p:nvSpPr>
        <p:spPr bwMode="auto">
          <a:xfrm>
            <a:off x="221796" y="1143000"/>
            <a:ext cx="894397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ASIR and </a:t>
            </a:r>
            <a:r>
              <a:rPr lang="en-US" altLang="en-US" sz="18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Veo</a:t>
            </a:r>
            <a:r>
              <a:rPr lang="en-US" altLang="en-US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(GE) reduce image noise at lower radiation dose as compared to FBP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8424"/>
            <a:ext cx="8915399" cy="815975"/>
          </a:xfrm>
        </p:spPr>
        <p:txBody>
          <a:bodyPr>
            <a:normAutofit fontScale="90000"/>
          </a:bodyPr>
          <a:lstStyle/>
          <a:p>
            <a:r>
              <a:rPr lang="en-GB" dirty="0"/>
              <a:t>IRT help reduce noise in low dose images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19168505"/>
              </p:ext>
            </p:extLst>
          </p:nvPr>
        </p:nvGraphicFramePr>
        <p:xfrm>
          <a:off x="228600" y="1219200"/>
          <a:ext cx="8686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010" y="221327"/>
            <a:ext cx="8175812" cy="654460"/>
          </a:xfrm>
        </p:spPr>
        <p:txBody>
          <a:bodyPr>
            <a:normAutofit fontScale="90000"/>
          </a:bodyPr>
          <a:lstStyle/>
          <a:p>
            <a:r>
              <a:rPr lang="en-GB" dirty="0"/>
              <a:t>Creating CT Protocols: Starting points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Summary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1200"/>
              </a:spcAft>
              <a:defRPr/>
            </a:pPr>
            <a:r>
              <a:rPr lang="en-US" dirty="0">
                <a:cs typeface="+mn-cs"/>
              </a:rPr>
              <a:t>Understanding scan parameters helps optimize radiation dose 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dirty="0">
                <a:cs typeface="+mn-cs"/>
              </a:rPr>
              <a:t>There are differences in nomenclature of scan parameters between different CT vendors.  </a:t>
            </a:r>
          </a:p>
          <a:p>
            <a:pPr marL="0" indent="0" eaLnBrk="1" hangingPunct="1">
              <a:spcAft>
                <a:spcPts val="1200"/>
              </a:spcAft>
              <a:buFontTx/>
              <a:buNone/>
              <a:defRPr/>
            </a:pPr>
            <a:endParaRPr lang="en-US" dirty="0"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934341"/>
              </p:ext>
            </p:extLst>
          </p:nvPr>
        </p:nvGraphicFramePr>
        <p:xfrm>
          <a:off x="152400" y="1219200"/>
          <a:ext cx="4865978" cy="4875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Acrobat Document" r:id="rId4" imgW="5511800" imgH="7137400" progId="AcroExch.Document.7">
                  <p:embed/>
                </p:oleObj>
              </mc:Choice>
              <mc:Fallback>
                <p:oleObj name="Acrobat Document" r:id="rId4" imgW="5511800" imgH="7137400" progId="AcroExch.Document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704" t="3572" r="9390" b="32246"/>
                      <a:stretch>
                        <a:fillRect/>
                      </a:stretch>
                    </p:blipFill>
                    <p:spPr bwMode="auto">
                      <a:xfrm>
                        <a:off x="152400" y="1219200"/>
                        <a:ext cx="4865978" cy="48752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 parameters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5181600" y="1219200"/>
            <a:ext cx="3725067" cy="5410200"/>
          </a:xfrm>
          <a:noFill/>
        </p:spPr>
        <p:txBody>
          <a:bodyPr/>
          <a:lstStyle/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Localizer radiograph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Helical/axial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Tube current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Tube voltage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AEC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Rotation time 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Table feed/speed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Pitch 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Scan length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Detector configuration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Reconstruction:</a:t>
            </a:r>
          </a:p>
          <a:p>
            <a:pPr marL="342900" lvl="1" indent="-342900" eaLnBrk="1" hangingPunct="1">
              <a:lnSpc>
                <a:spcPct val="105000"/>
              </a:lnSpc>
              <a:buClr>
                <a:schemeClr val="tx2"/>
              </a:buClr>
              <a:buSzPct val="100000"/>
              <a:defRPr/>
            </a:pPr>
            <a:r>
              <a:rPr lang="en-US" sz="1600" dirty="0">
                <a:ea typeface="ヒラギノ角ゴ Pro W3" charset="0"/>
                <a:cs typeface="ヒラギノ角ゴ Pro W3" charset="0"/>
              </a:rPr>
              <a:t>Thickness</a:t>
            </a:r>
          </a:p>
          <a:p>
            <a:pPr marL="342900" lvl="1" indent="-342900" eaLnBrk="1" hangingPunct="1">
              <a:lnSpc>
                <a:spcPct val="105000"/>
              </a:lnSpc>
              <a:buClr>
                <a:schemeClr val="tx2"/>
              </a:buClr>
              <a:buSzPct val="100000"/>
              <a:defRPr/>
            </a:pPr>
            <a:r>
              <a:rPr lang="en-US" sz="1600" dirty="0">
                <a:ea typeface="ヒラギノ角ゴ Pro W3" charset="0"/>
                <a:cs typeface="ヒラギノ角ゴ Pro W3" charset="0"/>
              </a:rPr>
              <a:t>Kernel/algorithm </a:t>
            </a:r>
          </a:p>
          <a:p>
            <a:pPr marL="342900" lvl="1" indent="-342900" eaLnBrk="1" hangingPunct="1">
              <a:lnSpc>
                <a:spcPct val="105000"/>
              </a:lnSpc>
              <a:buClr>
                <a:schemeClr val="tx2"/>
              </a:buClr>
              <a:buSzPct val="100000"/>
              <a:defRPr/>
            </a:pPr>
            <a:r>
              <a:rPr lang="en-US" sz="1600" dirty="0">
                <a:ea typeface="ヒラギノ角ゴ Pro W3" charset="0"/>
                <a:cs typeface="ヒラギノ角ゴ Pro W3" charset="0"/>
              </a:rPr>
              <a:t>Technique (FBP/IRT)</a:t>
            </a:r>
          </a:p>
          <a:p>
            <a:pPr eaLnBrk="1" hangingPunct="1">
              <a:lnSpc>
                <a:spcPct val="105000"/>
              </a:lnSpc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1800" dirty="0">
                <a:ea typeface="ヒラギノ角ゴ Pro W3" charset="0"/>
                <a:cs typeface="ヒラギノ角ゴ Pro W3" charset="0"/>
              </a:rPr>
              <a:t>Number of phases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CT Localizer Radiograph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19200"/>
            <a:ext cx="8593137" cy="4572000"/>
          </a:xfrm>
        </p:spPr>
        <p:txBody>
          <a:bodyPr/>
          <a:lstStyle/>
          <a:p>
            <a:r>
              <a:rPr lang="en-GB" sz="2400" dirty="0"/>
              <a:t>Localizer radiographs are images obtained by moving CT table through the scan field while the X ray tube is stationary:</a:t>
            </a:r>
          </a:p>
          <a:p>
            <a:pPr lvl="1"/>
            <a:r>
              <a:rPr lang="en-GB" sz="2000" dirty="0"/>
              <a:t>Antero-posterior projection: when X ray tube is positioned above the patient</a:t>
            </a:r>
          </a:p>
          <a:p>
            <a:pPr lvl="1"/>
            <a:r>
              <a:rPr lang="en-GB" sz="2000" dirty="0" err="1"/>
              <a:t>Postero</a:t>
            </a:r>
            <a:r>
              <a:rPr lang="en-GB" sz="2000" dirty="0"/>
              <a:t>-anterior projection: Position of tube is under the patient</a:t>
            </a:r>
          </a:p>
          <a:p>
            <a:pPr lvl="1"/>
            <a:r>
              <a:rPr lang="en-GB" sz="2000" dirty="0"/>
              <a:t>Lateral projection: when the tube is positioned on side of the patient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231771"/>
              </p:ext>
            </p:extLst>
          </p:nvPr>
        </p:nvGraphicFramePr>
        <p:xfrm>
          <a:off x="762000" y="4419600"/>
          <a:ext cx="7315200" cy="1143000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46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33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Scout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Surview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Topogram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Scanogram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CT Localizer Radiograph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19200"/>
            <a:ext cx="8593137" cy="4572000"/>
          </a:xfrm>
        </p:spPr>
        <p:txBody>
          <a:bodyPr/>
          <a:lstStyle/>
          <a:p>
            <a:r>
              <a:rPr lang="en-GB" sz="2400" dirty="0"/>
              <a:t>Used for deciding the start and end location of the scan range</a:t>
            </a:r>
          </a:p>
          <a:p>
            <a:r>
              <a:rPr lang="en-GB" dirty="0"/>
              <a:t>Critical for determining appropriate tube current when using automatic exposure control (AEC) or automatic tube current modulation</a:t>
            </a:r>
          </a:p>
          <a:p>
            <a:r>
              <a:rPr lang="en-GB" sz="2400" dirty="0"/>
              <a:t>When patients are not centred adequately for localizer radiography (too low/ high or too much to the side), incorrect estimation of tube current for AEC can result, which can inadvertently increase or decrease the dose</a:t>
            </a:r>
          </a:p>
        </p:txBody>
      </p:sp>
    </p:spTree>
    <p:extLst>
      <p:ext uri="{BB962C8B-B14F-4D97-AF65-F5344CB8AC3E}">
        <p14:creationId xmlns:p14="http://schemas.microsoft.com/office/powerpoint/2010/main" val="1561044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Mode: Axial vs Helical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Axial mode: comprises of two alternating phases</a:t>
            </a:r>
          </a:p>
          <a:p>
            <a:pPr lvl="1"/>
            <a:r>
              <a:rPr lang="en-GB" dirty="0"/>
              <a:t>Data generation: Tube rotates around the stationary patient to acquire all projections at the specified location  </a:t>
            </a:r>
          </a:p>
          <a:p>
            <a:pPr lvl="1"/>
            <a:r>
              <a:rPr lang="en-GB" dirty="0"/>
              <a:t>Patient positioning: Table moves to the next specified location while X ray tube is off (no data generated)</a:t>
            </a:r>
          </a:p>
          <a:p>
            <a:r>
              <a:rPr lang="en-GB" dirty="0"/>
              <a:t>Also called “step and shoot” scanning</a:t>
            </a:r>
          </a:p>
          <a:p>
            <a:endParaRPr lang="en-GB" dirty="0"/>
          </a:p>
        </p:txBody>
      </p:sp>
      <p:graphicFrame>
        <p:nvGraphicFramePr>
          <p:cNvPr id="22565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093282"/>
              </p:ext>
            </p:extLst>
          </p:nvPr>
        </p:nvGraphicFramePr>
        <p:xfrm>
          <a:off x="990600" y="4267200"/>
          <a:ext cx="6760496" cy="793115"/>
        </p:xfrm>
        <a:graphic>
          <a:graphicData uri="http://schemas.openxmlformats.org/drawingml/2006/table">
            <a:tbl>
              <a:tblPr/>
              <a:tblGrid>
                <a:gridCol w="1335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1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Axial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Axial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Sequence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Scan &amp; View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Mode: Axial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Axial scanning mode is still used commonly for</a:t>
            </a:r>
          </a:p>
          <a:p>
            <a:pPr lvl="1"/>
            <a:r>
              <a:rPr lang="en-GB" dirty="0"/>
              <a:t>Head CT </a:t>
            </a:r>
          </a:p>
          <a:p>
            <a:pPr lvl="1"/>
            <a:r>
              <a:rPr lang="en-GB" dirty="0"/>
              <a:t>Diffuse lung disease (for expiratory/ prone images)</a:t>
            </a:r>
          </a:p>
          <a:p>
            <a:pPr lvl="1"/>
            <a:r>
              <a:rPr lang="en-GB" dirty="0"/>
              <a:t>CT guided procedures to confirm needle position</a:t>
            </a:r>
          </a:p>
          <a:p>
            <a:pPr lvl="1"/>
            <a:r>
              <a:rPr lang="en-GB" dirty="0"/>
              <a:t>ECG gated cardiac CT with prospective triggering</a:t>
            </a:r>
          </a:p>
          <a:p>
            <a:endParaRPr lang="en-GB" dirty="0"/>
          </a:p>
        </p:txBody>
      </p:sp>
      <p:graphicFrame>
        <p:nvGraphicFramePr>
          <p:cNvPr id="6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046173"/>
              </p:ext>
            </p:extLst>
          </p:nvPr>
        </p:nvGraphicFramePr>
        <p:xfrm>
          <a:off x="990600" y="4267200"/>
          <a:ext cx="7010399" cy="793115"/>
        </p:xfrm>
        <a:graphic>
          <a:graphicData uri="http://schemas.openxmlformats.org/drawingml/2006/table">
            <a:tbl>
              <a:tblPr/>
              <a:tblGrid>
                <a:gridCol w="1335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1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Philips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Siemens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Toshiba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Axial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Axial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Sequence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ヒラギノ角ゴ Pro W3" charset="0"/>
                          <a:cs typeface="ヒラギノ角ゴ Pro W3" charset="0"/>
                        </a:rPr>
                        <a:t>Scan &amp; View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3399"/>
      </a:dk1>
      <a:lt1>
        <a:sysClr val="window" lastClr="FFFFFF"/>
      </a:lt1>
      <a:dk2>
        <a:srgbClr val="3366CC"/>
      </a:dk2>
      <a:lt2>
        <a:srgbClr val="DBDBDD"/>
      </a:lt2>
      <a:accent1>
        <a:srgbClr val="6699CC"/>
      </a:accent1>
      <a:accent2>
        <a:srgbClr val="FF9900"/>
      </a:accent2>
      <a:accent3>
        <a:srgbClr val="99CC00"/>
      </a:accent3>
      <a:accent4>
        <a:srgbClr val="8681B8"/>
      </a:accent4>
      <a:accent5>
        <a:srgbClr val="32A14C"/>
      </a:accent5>
      <a:accent6>
        <a:srgbClr val="99CCFF"/>
      </a:accent6>
      <a:hlink>
        <a:srgbClr val="6699CC"/>
      </a:hlink>
      <a:folHlink>
        <a:srgbClr val="8681B8"/>
      </a:folHlink>
    </a:clrScheme>
    <a:fontScheme name="procure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2199</Words>
  <Application>Microsoft Office PowerPoint</Application>
  <PresentationFormat>On-screen Show (4:3)</PresentationFormat>
  <Paragraphs>502</Paragraphs>
  <Slides>42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Arial</vt:lpstr>
      <vt:lpstr>Arial </vt:lpstr>
      <vt:lpstr>Arial Unicode MS</vt:lpstr>
      <vt:lpstr>Calibri Light</vt:lpstr>
      <vt:lpstr>Times New Roman</vt:lpstr>
      <vt:lpstr>Trebuchet MS</vt:lpstr>
      <vt:lpstr>Verdana</vt:lpstr>
      <vt:lpstr>Office Theme</vt:lpstr>
      <vt:lpstr>Acrobat Document</vt:lpstr>
      <vt:lpstr>Photo Editor Photo</vt:lpstr>
      <vt:lpstr>Chart</vt:lpstr>
      <vt:lpstr>Radiation Dose Management in  Computed Tomography</vt:lpstr>
      <vt:lpstr>Objectives  </vt:lpstr>
      <vt:lpstr>Indication for CT scan</vt:lpstr>
      <vt:lpstr>There are a lot of scan parameters! </vt:lpstr>
      <vt:lpstr>Scan parameters </vt:lpstr>
      <vt:lpstr>CT Localizer Radiograph</vt:lpstr>
      <vt:lpstr>CT Localizer Radiograph</vt:lpstr>
      <vt:lpstr>Scanning Mode: Axial vs Helical </vt:lpstr>
      <vt:lpstr>Scanning Mode: Axial</vt:lpstr>
      <vt:lpstr>Dose Reduction with Axial Mode</vt:lpstr>
      <vt:lpstr> Dose Reduction with Axial Mode</vt:lpstr>
      <vt:lpstr>Axial mode over helical                     in HRCT Lungs</vt:lpstr>
      <vt:lpstr>Scanning Mode: Axial vs Helical </vt:lpstr>
      <vt:lpstr>Tube current (mA)</vt:lpstr>
      <vt:lpstr>Tube current (mA)</vt:lpstr>
      <vt:lpstr>Tube current (mA)</vt:lpstr>
      <vt:lpstr> Tube potential (kV) </vt:lpstr>
      <vt:lpstr> Tube potential (kV) </vt:lpstr>
      <vt:lpstr>Table Movement</vt:lpstr>
      <vt:lpstr>Pitch</vt:lpstr>
      <vt:lpstr>Pitch: Considerations</vt:lpstr>
      <vt:lpstr>Detector Arrays </vt:lpstr>
      <vt:lpstr>Detector Configuration</vt:lpstr>
      <vt:lpstr>Gantry Rotation Time</vt:lpstr>
      <vt:lpstr>Scan Length</vt:lpstr>
      <vt:lpstr>Scan length</vt:lpstr>
      <vt:lpstr>Length of Overlap Scanning</vt:lpstr>
      <vt:lpstr>Slice Thickness and Interval</vt:lpstr>
      <vt:lpstr>Slice Thickness</vt:lpstr>
      <vt:lpstr>Image Thickness and Lungs: Noise and Details </vt:lpstr>
      <vt:lpstr>Image Thickness and Mediastinum: Noise </vt:lpstr>
      <vt:lpstr>Reconstruction kernel</vt:lpstr>
      <vt:lpstr>Reconstruction kernel and Lungs:  Noise and Details </vt:lpstr>
      <vt:lpstr>Reconstruction kernel and Mediastinum: Noise </vt:lpstr>
      <vt:lpstr>Reconstruction techniques</vt:lpstr>
      <vt:lpstr>Image reconstruction </vt:lpstr>
      <vt:lpstr>Iterative reconstruction techniques</vt:lpstr>
      <vt:lpstr>Iterative reconstruction techniques</vt:lpstr>
      <vt:lpstr>IRT help reduce noise in low dose images</vt:lpstr>
      <vt:lpstr>IRT help reduce noise in low dose images</vt:lpstr>
      <vt:lpstr>Creating CT Protocols: Starting points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2020-03-26T14:50:04Z</dcterms:created>
  <dcterms:modified xsi:type="dcterms:W3CDTF">2020-03-27T11:37:08Z</dcterms:modified>
</cp:coreProperties>
</file>