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72" r:id="rId1"/>
  </p:sldMasterIdLst>
  <p:notesMasterIdLst>
    <p:notesMasterId r:id="rId22"/>
  </p:notesMasterIdLst>
  <p:sldIdLst>
    <p:sldId id="395" r:id="rId2"/>
    <p:sldId id="384" r:id="rId3"/>
    <p:sldId id="380" r:id="rId4"/>
    <p:sldId id="382" r:id="rId5"/>
    <p:sldId id="383" r:id="rId6"/>
    <p:sldId id="386" r:id="rId7"/>
    <p:sldId id="381" r:id="rId8"/>
    <p:sldId id="388" r:id="rId9"/>
    <p:sldId id="392" r:id="rId10"/>
    <p:sldId id="389" r:id="rId11"/>
    <p:sldId id="365" r:id="rId12"/>
    <p:sldId id="368" r:id="rId13"/>
    <p:sldId id="390" r:id="rId14"/>
    <p:sldId id="369" r:id="rId15"/>
    <p:sldId id="393" r:id="rId16"/>
    <p:sldId id="370" r:id="rId17"/>
    <p:sldId id="391" r:id="rId18"/>
    <p:sldId id="394" r:id="rId19"/>
    <p:sldId id="375" r:id="rId20"/>
    <p:sldId id="364" r:id="rId21"/>
  </p:sldIdLst>
  <p:sldSz cx="9144000" cy="6858000" type="screen4x3"/>
  <p:notesSz cx="6858000" cy="9144000"/>
  <p:custDataLst>
    <p:tags r:id="rId2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BDEFF"/>
    <a:srgbClr val="FFFFFF"/>
    <a:srgbClr val="FFA81E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66" autoAdjust="0"/>
  </p:normalViewPr>
  <p:slideViewPr>
    <p:cSldViewPr>
      <p:cViewPr varScale="1">
        <p:scale>
          <a:sx n="76" d="100"/>
          <a:sy n="76" d="100"/>
        </p:scale>
        <p:origin x="102" y="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8C1CA528-5582-4D52-A1FA-7FB971E61A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42331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FACB600B-8972-4CB1-9AF8-8A68CE485E9C}" type="slidenum">
              <a:rPr lang="en-GB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50AAA1F-CE04-44AD-B9D6-A9541BD5542A}" type="slidenum">
              <a:rPr lang="en-US" altLang="en-US" smtClean="0"/>
              <a:pPr eaLnBrk="1" hangingPunct="1">
                <a:spcBef>
                  <a:spcPct val="0"/>
                </a:spcBef>
              </a:pPr>
              <a:t>10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EBBF3785-6842-4AFA-9EDE-58ED47322330}" type="slidenum">
              <a:rPr lang="en-US" altLang="en-US" smtClean="0"/>
              <a:pPr eaLnBrk="1" hangingPunct="1">
                <a:spcBef>
                  <a:spcPct val="0"/>
                </a:spcBef>
              </a:pPr>
              <a:t>11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9C9B6E7-BD5C-4FA4-9CD5-D4A430854CB7}" type="slidenum">
              <a:rPr lang="en-US" altLang="en-US" smtClean="0"/>
              <a:pPr eaLnBrk="1" hangingPunct="1">
                <a:spcBef>
                  <a:spcPct val="0"/>
                </a:spcBef>
              </a:pPr>
              <a:t>12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8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5BFB703-3063-4FE3-A454-B5CE01E81DF4}" type="slidenum">
              <a:rPr lang="en-US" altLang="en-US" smtClean="0"/>
              <a:pPr eaLnBrk="1" hangingPunct="1">
                <a:spcBef>
                  <a:spcPct val="0"/>
                </a:spcBef>
              </a:pPr>
              <a:t>13</a:t>
            </a:fld>
            <a:endParaRPr lang="en-US" altLang="en-US"/>
          </a:p>
        </p:txBody>
      </p:sp>
      <p:sp>
        <p:nvSpPr>
          <p:cNvPr id="3789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solidFill>
            <a:srgbClr val="FFFFFF"/>
          </a:solidFill>
          <a:ln/>
        </p:spPr>
      </p:sp>
      <p:sp>
        <p:nvSpPr>
          <p:cNvPr id="3789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7613" cy="4113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11A051D-0035-41AE-B61B-C2522B63DA9F}" type="slidenum">
              <a:rPr lang="en-US" altLang="en-US" smtClean="0"/>
              <a:pPr eaLnBrk="1" hangingPunct="1">
                <a:spcBef>
                  <a:spcPct val="0"/>
                </a:spcBef>
              </a:pPr>
              <a:t>14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5682754-8B1F-41D4-A101-0DD539C4FE09}" type="slidenum">
              <a:rPr lang="en-US" altLang="en-US" smtClean="0"/>
              <a:pPr eaLnBrk="1" hangingPunct="1">
                <a:spcBef>
                  <a:spcPct val="0"/>
                </a:spcBef>
              </a:pPr>
              <a:t>15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C9E2516D-4D76-425D-83EB-7E7559D66CBF}" type="slidenum">
              <a:rPr lang="en-US" altLang="en-US" smtClean="0"/>
              <a:pPr eaLnBrk="1" hangingPunct="1">
                <a:spcBef>
                  <a:spcPct val="0"/>
                </a:spcBef>
              </a:pPr>
              <a:t>16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1AD1E81-AFD3-45DD-AB13-51F1A23A4C18}" type="slidenum">
              <a:rPr lang="en-US" altLang="en-US" smtClean="0"/>
              <a:pPr eaLnBrk="1" hangingPunct="1">
                <a:spcBef>
                  <a:spcPct val="0"/>
                </a:spcBef>
              </a:pPr>
              <a:t>17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DF22212-E110-4B4A-9295-F12756C661DC}" type="slidenum">
              <a:rPr lang="en-US" altLang="en-US" smtClean="0"/>
              <a:pPr eaLnBrk="1" hangingPunct="1">
                <a:spcBef>
                  <a:spcPct val="0"/>
                </a:spcBef>
              </a:pPr>
              <a:t>18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403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FA0D197-6921-47AF-85E7-493BEBFACA7C}" type="slidenum">
              <a:rPr lang="en-US" altLang="en-US"/>
              <a:pPr algn="r" eaLnBrk="1" hangingPunct="1">
                <a:spcBef>
                  <a:spcPct val="0"/>
                </a:spcBef>
              </a:pPr>
              <a:t>19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A31A6B80-AE1B-4BAE-8505-FBE487E5CC40}" type="slidenum">
              <a:rPr lang="en-US" alt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462276B-F7A4-4F0E-9169-221C94A74A0B}" type="slidenum">
              <a:rPr lang="en-US" altLang="en-US" smtClean="0"/>
              <a:pPr eaLnBrk="1" hangingPunct="1">
                <a:spcBef>
                  <a:spcPct val="0"/>
                </a:spcBef>
              </a:pPr>
              <a:t>20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120000"/>
              </a:lnSpc>
            </a:pPr>
            <a:endParaRPr lang="en-US" altLang="en-US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72717F5-0DBA-44DB-BDB2-DFF198F89F38}" type="slidenum">
              <a:rPr lang="en-US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1D08150-7DFC-4CDB-9548-B870D5A2A470}" type="slidenum">
              <a:rPr lang="en-US" altLang="en-US" smtClean="0"/>
              <a:pPr eaLnBrk="1" hangingPunct="1">
                <a:spcBef>
                  <a:spcPct val="0"/>
                </a:spcBef>
              </a:pPr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2820D97-E11F-4B01-9424-FC60CB66A004}" type="slidenum">
              <a:rPr lang="en-US" altLang="en-US" smtClean="0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148F4BF1-E6A4-4CB2-9D7C-32788A8B4A31}" type="slidenum">
              <a:rPr lang="en-US" altLang="en-US" smtClean="0"/>
              <a:pPr eaLnBrk="1" hangingPunct="1">
                <a:spcBef>
                  <a:spcPct val="0"/>
                </a:spcBef>
              </a:pPr>
              <a:t>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1DD2F2BB-B968-45FE-9C1A-87C3BCAC7D1D}" type="slidenum">
              <a:rPr lang="en-US" altLang="en-US" smtClean="0"/>
              <a:pPr eaLnBrk="1" hangingPunct="1">
                <a:spcBef>
                  <a:spcPct val="0"/>
                </a:spcBef>
              </a:pPr>
              <a:t>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CFFA283-8F1C-47ED-9146-5D062209F90D}" type="slidenum">
              <a:rPr lang="en-US" altLang="en-US" smtClean="0"/>
              <a:pPr eaLnBrk="1" hangingPunct="1">
                <a:spcBef>
                  <a:spcPct val="0"/>
                </a:spcBef>
              </a:pPr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23527" y="1772816"/>
            <a:ext cx="8568953" cy="1080120"/>
          </a:xfrm>
        </p:spPr>
        <p:txBody>
          <a:bodyPr/>
          <a:lstStyle>
            <a:lvl1pPr algn="ctr"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23527" y="3573016"/>
            <a:ext cx="8568953" cy="1608584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3074" name="Picture 2" descr="\\iaea.org\Secretariat\MTCD\PublishingCurrent\2017\IAEA\17-42841_LOGO_IAEA_update\Design\Presentation_IAEA\IAEA_Logo_E_horizontal_Blue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69" y="247450"/>
            <a:ext cx="2520280" cy="55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30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393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0" y="1000125"/>
            <a:ext cx="9144000" cy="17716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2797175"/>
            <a:ext cx="9144000" cy="1727200"/>
          </a:xfrm>
        </p:spPr>
        <p:txBody>
          <a:bodyPr anchor="ctr" anchorCtr="1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83342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49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275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503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641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696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651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605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24743"/>
            <a:ext cx="5486400" cy="360283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68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 flipH="1" flipV="1">
            <a:off x="0" y="5301208"/>
            <a:ext cx="6372200" cy="1556792"/>
          </a:xfrm>
          <a:prstGeom prst="rect">
            <a:avLst/>
          </a:prstGeom>
          <a:gradFill flip="none" rotWithShape="1">
            <a:gsLst>
              <a:gs pos="48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3999" cy="2132856"/>
          </a:xfrm>
          <a:prstGeom prst="rect">
            <a:avLst/>
          </a:prstGeom>
          <a:gradFill flip="none" rotWithShape="1">
            <a:gsLst>
              <a:gs pos="56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7524328" y="6482725"/>
            <a:ext cx="935460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5868144" y="6482725"/>
            <a:ext cx="1616025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472488" y="6482725"/>
            <a:ext cx="509587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19" y="116632"/>
            <a:ext cx="8060511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160782"/>
            <a:ext cx="8712968" cy="5321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26" name="Picture 2" descr="\\iaea.org\Secretariat\MTCD\PublishingCurrent\2017\IAEA\17-42841_LOGO_IAEA_update\Design\Presentation_IAEA\IAEA_Logo_SHORT_vertical_white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031" y="180054"/>
            <a:ext cx="592928" cy="72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D19C68B-1D44-42DE-B834-346A16229DB3}"/>
              </a:ext>
            </a:extLst>
          </p:cNvPr>
          <p:cNvSpPr/>
          <p:nvPr userDrawn="1"/>
        </p:nvSpPr>
        <p:spPr>
          <a:xfrm>
            <a:off x="258411" y="6540207"/>
            <a:ext cx="79959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L04 Tube Potential in CT </a:t>
            </a:r>
          </a:p>
        </p:txBody>
      </p:sp>
    </p:spTree>
    <p:extLst>
      <p:ext uri="{BB962C8B-B14F-4D97-AF65-F5344CB8AC3E}">
        <p14:creationId xmlns:p14="http://schemas.microsoft.com/office/powerpoint/2010/main" val="774699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rgbClr val="0070C0"/>
          </a:solidFill>
          <a:latin typeface="Arial 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Arial 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000000"/>
          </a:solidFill>
          <a:latin typeface="Arial 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rgbClr val="000000"/>
          </a:solidFill>
          <a:latin typeface="Arial 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000000"/>
          </a:solidFill>
          <a:latin typeface="Arial 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rgbClr val="000000"/>
          </a:solidFill>
          <a:latin typeface="Arial 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altLang="en-US" dirty="0"/>
              <a:t>Radiation Dose Management in </a:t>
            </a:r>
            <a:br>
              <a:rPr lang="en-GB" altLang="en-US" dirty="0"/>
            </a:br>
            <a:r>
              <a:rPr lang="en-GB" altLang="en-US" dirty="0"/>
              <a:t>Computed Tomography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altLang="en-US" sz="3200" dirty="0">
                <a:ea typeface="Arial Unicode MS" pitchFamily="34" charset="-128"/>
              </a:rPr>
              <a:t>L04</a:t>
            </a:r>
          </a:p>
          <a:p>
            <a:r>
              <a:rPr lang="en-GB" altLang="en-US" sz="3200" dirty="0">
                <a:ea typeface="Arial Unicode MS" pitchFamily="34" charset="-128"/>
              </a:rPr>
              <a:t>Tube Potential in CT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AC0156-FCCD-4D76-84EC-6D078C82E39A}"/>
              </a:ext>
            </a:extLst>
          </p:cNvPr>
          <p:cNvSpPr txBox="1"/>
          <p:nvPr/>
        </p:nvSpPr>
        <p:spPr>
          <a:xfrm>
            <a:off x="2300140" y="6042581"/>
            <a:ext cx="4892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Material of the e-learning program</a:t>
            </a:r>
          </a:p>
          <a:p>
            <a:pPr algn="ctr"/>
            <a:r>
              <a:rPr lang="en-US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IAEA, 2017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kV Adjustments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633094"/>
              </p:ext>
            </p:extLst>
          </p:nvPr>
        </p:nvGraphicFramePr>
        <p:xfrm>
          <a:off x="457200" y="1100137"/>
          <a:ext cx="8540750" cy="4507329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25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33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Lower KV (≤100 kV)</a:t>
                      </a:r>
                      <a:endParaRPr kumimoji="0" lang="en-US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9668" marR="89668" marT="45708" marB="45708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Higher kV (&gt;100kV)</a:t>
                      </a:r>
                      <a:endParaRPr kumimoji="0" lang="en-US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9668" marR="89668" marT="45708" marB="45708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188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Most body CT in children (&lt; about 80 kg)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Most CTA of neck and chest (80-100 kg)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Post-contrast chest CT (&lt; 100 kg)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Arterial phase CT of abdomen and abdominal CTA (up to 80 kg)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Extremities CTA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Very low dose CT: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  Lung nodule follow up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  Lung cancer screening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  CT </a:t>
                      </a:r>
                      <a:r>
                        <a:rPr kumimoji="0" lang="en-US" altLang="en-US" sz="160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colonography</a:t>
                      </a: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(80 kg)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9668" marR="89668" marT="45708" marB="45708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bg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Very large children ( &gt; about 100 kg)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Large shoulders - CTA of neck (&gt;100 kg)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Large patients (&gt; 100 kg) for chest CTA angiography or post-contrast chest 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Portal venous phase CT of abdomen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Abdominal CTA or arterial phase CT (&gt;80 kg)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Subtle lesions of the abdomen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   Low attenuation liver lesions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   Pancreatic cancer staging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   Solid renal tumor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9668" marR="89668" marT="45708" marB="45708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326" name="TextBox 5"/>
          <p:cNvSpPr txBox="1">
            <a:spLocks noChangeArrowheads="1"/>
          </p:cNvSpPr>
          <p:nvPr/>
        </p:nvSpPr>
        <p:spPr bwMode="auto">
          <a:xfrm>
            <a:off x="146050" y="5756276"/>
            <a:ext cx="88519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Newer CT systems and iterative reconstruction techniques can enable use of lower kV.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More frequently and in larger patients compared to older scanners with FBP. </a:t>
            </a:r>
          </a:p>
        </p:txBody>
      </p:sp>
      <p:sp>
        <p:nvSpPr>
          <p:cNvPr id="13327" name="TextBox 2"/>
          <p:cNvSpPr txBox="1">
            <a:spLocks noChangeArrowheads="1"/>
          </p:cNvSpPr>
          <p:nvPr/>
        </p:nvSpPr>
        <p:spPr bwMode="auto">
          <a:xfrm>
            <a:off x="6624638" y="6488113"/>
            <a:ext cx="2519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1"/>
                </a:solidFill>
                <a:latin typeface="Arial" charset="0"/>
              </a:rPr>
              <a:t>CTA = CT angiography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kV and Head CT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251520" y="1160782"/>
            <a:ext cx="8892480" cy="532194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Most often routine head CT in adults are performed at 120 kV</a:t>
            </a:r>
          </a:p>
          <a:p>
            <a:pPr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Most children can be scanned at ≤100 kV</a:t>
            </a:r>
          </a:p>
          <a:p>
            <a:pPr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CT angiography of head and neck should be performed at </a:t>
            </a: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≤ </a:t>
            </a:r>
            <a:r>
              <a:rPr lang="en-GB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100 kV</a:t>
            </a: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(&lt; 80 - 100 kg)</a:t>
            </a:r>
            <a:endParaRPr lang="en-US" alt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CT for ventricular shunt patency and craniosynostosis should be performed at lower kV</a:t>
            </a:r>
          </a:p>
          <a:p>
            <a:pPr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Avoid low kV in patients with large shoulders undergoing neck CT or CT angiography</a:t>
            </a:r>
          </a:p>
          <a:p>
            <a:pPr>
              <a:spcAft>
                <a:spcPts val="600"/>
              </a:spcAft>
            </a:pPr>
            <a:endParaRPr lang="en-US" altLang="en-US" sz="2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kV and Chest CT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Most chest CT can be scanned at ≤ 100 kV 		           (in patients 80 – 100 kg)</a:t>
            </a:r>
            <a:endParaRPr lang="en-GB" altLang="en-US" sz="24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Aft>
                <a:spcPts val="12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Pulmonary embolism CT can be at 80 or 100 kV 		           (in patients 80 – 100 kg)</a:t>
            </a:r>
            <a:endParaRPr lang="en-GB" altLang="en-US" sz="24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Aft>
                <a:spcPts val="12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Lung nodule follow up CT and lung cancer screening CT can also be performed at ≤100 kV</a:t>
            </a:r>
            <a:endParaRPr lang="en-GB" altLang="en-US" sz="24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Aft>
                <a:spcPts val="12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All pediatric chest CT can be performed at 80/100 kV (less than 80 kg)</a:t>
            </a:r>
            <a:endParaRPr lang="en-GB" altLang="en-US" sz="24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Aft>
                <a:spcPts val="12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When available 70 kV should be used for chest CT in infants </a:t>
            </a:r>
            <a:endParaRPr lang="en-GB" altLang="en-US" sz="24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Aft>
                <a:spcPts val="12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70 kV should be used for chest CT in infants </a:t>
            </a:r>
            <a:endParaRPr lang="en-GB" altLang="en-US" sz="24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7A3E337-0EF2-4BD0-881F-CF07CCF3E2F2}"/>
              </a:ext>
            </a:extLst>
          </p:cNvPr>
          <p:cNvSpPr/>
          <p:nvPr/>
        </p:nvSpPr>
        <p:spPr>
          <a:xfrm>
            <a:off x="0" y="1371600"/>
            <a:ext cx="9144000" cy="3960812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386" name="Rectangle 9"/>
          <p:cNvSpPr>
            <a:spLocks noChangeArrowheads="1"/>
          </p:cNvSpPr>
          <p:nvPr/>
        </p:nvSpPr>
        <p:spPr bwMode="auto">
          <a:xfrm>
            <a:off x="838200" y="5404842"/>
            <a:ext cx="7467600" cy="931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-4572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14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With reduction in </a:t>
            </a:r>
            <a:r>
              <a:rPr lang="en-US" altLang="en-US" sz="2000" dirty="0" err="1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kVp</a:t>
            </a:r>
            <a:r>
              <a:rPr lang="en-US" altLang="en-US" sz="2000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radiation dose decreases while HU number &amp; image contras increase</a:t>
            </a:r>
          </a:p>
        </p:txBody>
      </p:sp>
      <p:grpSp>
        <p:nvGrpSpPr>
          <p:cNvPr id="16387" name="Group 1"/>
          <p:cNvGrpSpPr>
            <a:grpSpLocks/>
          </p:cNvGrpSpPr>
          <p:nvPr/>
        </p:nvGrpSpPr>
        <p:grpSpPr bwMode="auto">
          <a:xfrm>
            <a:off x="1577975" y="1600200"/>
            <a:ext cx="2646363" cy="3425825"/>
            <a:chOff x="1295400" y="1371600"/>
            <a:chExt cx="2636838" cy="3657600"/>
          </a:xfrm>
        </p:grpSpPr>
        <p:pic>
          <p:nvPicPr>
            <p:cNvPr id="16396" name="Picture 4" descr="O:\Dual energy\vc rt lower lobar 140.t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400" y="1371600"/>
              <a:ext cx="2636838" cy="365760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397" name="Oval 13"/>
            <p:cNvSpPr>
              <a:spLocks noChangeArrowheads="1"/>
            </p:cNvSpPr>
            <p:nvPr/>
          </p:nvSpPr>
          <p:spPr bwMode="auto">
            <a:xfrm>
              <a:off x="2895600" y="2057400"/>
              <a:ext cx="228600" cy="304800"/>
            </a:xfrm>
            <a:prstGeom prst="ellipse">
              <a:avLst/>
            </a:prstGeom>
            <a:noFill/>
            <a:ln w="57150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110000"/>
                <a:buChar char="•"/>
                <a:defRPr sz="32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110000"/>
                <a:buChar char="•"/>
                <a:defRPr sz="28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110000"/>
                <a:buChar char="•"/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110000"/>
                <a:buChar char="•"/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110000"/>
                <a:buChar char="•"/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10000"/>
                <a:buChar char="•"/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10000"/>
                <a:buChar char="•"/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10000"/>
                <a:buChar char="•"/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10000"/>
                <a:buChar char="•"/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grpSp>
        <p:nvGrpSpPr>
          <p:cNvPr id="16388" name="Group 2"/>
          <p:cNvGrpSpPr>
            <a:grpSpLocks/>
          </p:cNvGrpSpPr>
          <p:nvPr/>
        </p:nvGrpSpPr>
        <p:grpSpPr bwMode="auto">
          <a:xfrm>
            <a:off x="5010150" y="1600200"/>
            <a:ext cx="2851150" cy="3425825"/>
            <a:chOff x="5480050" y="1371600"/>
            <a:chExt cx="2901950" cy="3657600"/>
          </a:xfrm>
        </p:grpSpPr>
        <p:pic>
          <p:nvPicPr>
            <p:cNvPr id="16394" name="Picture 3" descr="O:\Dual energy\vc rt lower lobar 80.t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0050" y="1371600"/>
              <a:ext cx="2901950" cy="365760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395" name="Oval 14"/>
            <p:cNvSpPr>
              <a:spLocks noChangeArrowheads="1"/>
            </p:cNvSpPr>
            <p:nvPr/>
          </p:nvSpPr>
          <p:spPr bwMode="auto">
            <a:xfrm>
              <a:off x="7162800" y="1981200"/>
              <a:ext cx="228600" cy="304800"/>
            </a:xfrm>
            <a:prstGeom prst="ellipse">
              <a:avLst/>
            </a:prstGeom>
            <a:noFill/>
            <a:ln w="57150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110000"/>
                <a:buChar char="•"/>
                <a:defRPr sz="3200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110000"/>
                <a:buChar char="•"/>
                <a:defRPr sz="28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110000"/>
                <a:buChar char="•"/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110000"/>
                <a:buChar char="•"/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110000"/>
                <a:buChar char="•"/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10000"/>
                <a:buChar char="•"/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10000"/>
                <a:buChar char="•"/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10000"/>
                <a:buChar char="•"/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10000"/>
                <a:buChar char="•"/>
                <a:defRPr sz="2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16389" name="Rectangle 15"/>
          <p:cNvSpPr>
            <a:spLocks noChangeArrowheads="1"/>
          </p:cNvSpPr>
          <p:nvPr/>
        </p:nvSpPr>
        <p:spPr bwMode="auto">
          <a:xfrm>
            <a:off x="7045325" y="1524000"/>
            <a:ext cx="879475" cy="338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558 HU</a:t>
            </a:r>
          </a:p>
        </p:txBody>
      </p:sp>
      <p:sp>
        <p:nvSpPr>
          <p:cNvPr id="16390" name="Rectangle 16"/>
          <p:cNvSpPr>
            <a:spLocks noChangeArrowheads="1"/>
          </p:cNvSpPr>
          <p:nvPr/>
        </p:nvSpPr>
        <p:spPr bwMode="auto">
          <a:xfrm>
            <a:off x="3387725" y="1524000"/>
            <a:ext cx="879475" cy="339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278 HU</a:t>
            </a:r>
          </a:p>
        </p:txBody>
      </p:sp>
      <p:sp>
        <p:nvSpPr>
          <p:cNvPr id="16392" name="TextBox 4"/>
          <p:cNvSpPr txBox="1">
            <a:spLocks noChangeArrowheads="1"/>
          </p:cNvSpPr>
          <p:nvPr/>
        </p:nvSpPr>
        <p:spPr bwMode="auto">
          <a:xfrm>
            <a:off x="1158875" y="1524000"/>
            <a:ext cx="822325" cy="338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140 kV</a:t>
            </a:r>
          </a:p>
        </p:txBody>
      </p:sp>
      <p:sp>
        <p:nvSpPr>
          <p:cNvPr id="16393" name="TextBox 4"/>
          <p:cNvSpPr txBox="1">
            <a:spLocks noChangeArrowheads="1"/>
          </p:cNvSpPr>
          <p:nvPr/>
        </p:nvSpPr>
        <p:spPr bwMode="auto">
          <a:xfrm>
            <a:off x="4648200" y="1525588"/>
            <a:ext cx="709613" cy="3381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80 kV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862AFE-A5CF-4013-8B0E-28A593926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19" y="116632"/>
            <a:ext cx="8740081" cy="864096"/>
          </a:xfrm>
        </p:spPr>
        <p:txBody>
          <a:bodyPr>
            <a:normAutofit/>
          </a:bodyPr>
          <a:lstStyle/>
          <a:p>
            <a:r>
              <a:rPr lang="en-GB" dirty="0"/>
              <a:t>CT pulmonary angiography at low kV 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kV and Cardiac CT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Contrast enhanced coronary arteries allow lower kV use</a:t>
            </a:r>
          </a:p>
          <a:p>
            <a:pPr>
              <a:spcAft>
                <a:spcPts val="12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Most coronary CT angiography in patients less than </a:t>
            </a:r>
            <a:b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30 kg/m</a:t>
            </a:r>
            <a:r>
              <a:rPr lang="en-US" altLang="en-US" sz="2400" baseline="30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can be and should be performed at 80-100 kV</a:t>
            </a:r>
          </a:p>
          <a:p>
            <a:pPr>
              <a:spcAft>
                <a:spcPts val="12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Most children should also be scanned at 80 kV for coronary CT angiography, since major concern is anomalous coronary arteries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5E702FF-D4C4-41C2-A311-65E334CDA856}"/>
              </a:ext>
            </a:extLst>
          </p:cNvPr>
          <p:cNvSpPr/>
          <p:nvPr/>
        </p:nvSpPr>
        <p:spPr>
          <a:xfrm>
            <a:off x="0" y="980728"/>
            <a:ext cx="9144000" cy="5420072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409575" y="1165225"/>
            <a:ext cx="2409825" cy="4953000"/>
            <a:chOff x="76200" y="1143000"/>
            <a:chExt cx="2743199" cy="5637634"/>
          </a:xfrm>
        </p:grpSpPr>
        <p:pic>
          <p:nvPicPr>
            <p:cNvPr id="18450" name="Picture 7" descr="MGH-13573661-0001AGFAJPG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" y="1143000"/>
              <a:ext cx="2743199" cy="351082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51" name="Picture 11" descr="MGH-13573661-0005AGFAJPG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" y="4638808"/>
              <a:ext cx="2743199" cy="214182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435" name="Group 1"/>
          <p:cNvGrpSpPr>
            <a:grpSpLocks/>
          </p:cNvGrpSpPr>
          <p:nvPr/>
        </p:nvGrpSpPr>
        <p:grpSpPr bwMode="auto">
          <a:xfrm>
            <a:off x="6934200" y="1155700"/>
            <a:ext cx="1789113" cy="4887913"/>
            <a:chOff x="6477001" y="263312"/>
            <a:chExt cx="2021731" cy="5522548"/>
          </a:xfrm>
        </p:grpSpPr>
        <p:pic>
          <p:nvPicPr>
            <p:cNvPr id="18447" name="Picture 1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2" y="4056731"/>
              <a:ext cx="2019999" cy="172912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48" name="Picture 1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1" y="263312"/>
              <a:ext cx="2021730" cy="190499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49" name="Picture 1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2" y="2141538"/>
              <a:ext cx="2021730" cy="191519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436" name="Text Box 15"/>
          <p:cNvSpPr txBox="1">
            <a:spLocks noChangeArrowheads="1"/>
          </p:cNvSpPr>
          <p:nvPr/>
        </p:nvSpPr>
        <p:spPr bwMode="auto">
          <a:xfrm>
            <a:off x="7813675" y="1143000"/>
            <a:ext cx="949325" cy="307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0.75 mm </a:t>
            </a:r>
          </a:p>
        </p:txBody>
      </p:sp>
      <p:sp>
        <p:nvSpPr>
          <p:cNvPr id="18437" name="Text Box 16"/>
          <p:cNvSpPr txBox="1">
            <a:spLocks noChangeArrowheads="1"/>
          </p:cNvSpPr>
          <p:nvPr/>
        </p:nvSpPr>
        <p:spPr bwMode="auto">
          <a:xfrm>
            <a:off x="8113713" y="4191000"/>
            <a:ext cx="649287" cy="307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 mm </a:t>
            </a:r>
          </a:p>
        </p:txBody>
      </p:sp>
      <p:sp>
        <p:nvSpPr>
          <p:cNvPr id="184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Cardiac CT and low kV</a:t>
            </a:r>
            <a:endParaRPr lang="en-GB" altLang="en-US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162858" name="Group 4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5749315"/>
              </p:ext>
            </p:extLst>
          </p:nvPr>
        </p:nvGraphicFramePr>
        <p:xfrm>
          <a:off x="2895600" y="2819400"/>
          <a:ext cx="3998912" cy="2323948"/>
        </p:xfrm>
        <a:graphic>
          <a:graphicData uri="http://schemas.openxmlformats.org/drawingml/2006/table">
            <a:tbl>
              <a:tblPr/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3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71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Age 14 years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Weight 60 kg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EKG gated CCTA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Pitch 3.4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80 kV</a:t>
                      </a:r>
                    </a:p>
                  </a:txBody>
                  <a:tcPr marL="154423" marR="154423" marT="40310" marB="40310" horzOverflow="overflow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Age 65 years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Weight 140 kg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Non gated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Pulm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 veins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Pitch 3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100 kV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</a:p>
                  </a:txBody>
                  <a:tcPr marL="154423" marR="154423" marT="40310" marB="403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kV and Abdominal CT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Most abdominal CT are performed at 120 kV</a:t>
            </a:r>
          </a:p>
          <a:p>
            <a:pPr>
              <a:spcAft>
                <a:spcPts val="12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With iterative reconstruction techniques, many abdominal CT in non-obese patients are being performed at 100 kV</a:t>
            </a:r>
          </a:p>
          <a:p>
            <a:pPr>
              <a:spcAft>
                <a:spcPts val="12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CT angiography and arterial phase abdominal CT with high iodine presence should be scanned at lower kV (≤100 kV) in most non-obese patients</a:t>
            </a:r>
          </a:p>
          <a:p>
            <a:pPr>
              <a:spcAft>
                <a:spcPts val="1200"/>
              </a:spcAft>
            </a:pPr>
            <a:r>
              <a:rPr lang="en-US" alt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Newer CT with higher mAs limit (800 - 1300 mAs) are expected to increase use of lower kV in abdomen</a:t>
            </a:r>
          </a:p>
          <a:p>
            <a:pPr>
              <a:spcAft>
                <a:spcPts val="1200"/>
              </a:spcAft>
            </a:pPr>
            <a:endParaRPr lang="en-US" altLang="en-US" sz="24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845C11F-1A5D-483A-B6E7-AC025D453716}"/>
              </a:ext>
            </a:extLst>
          </p:cNvPr>
          <p:cNvSpPr/>
          <p:nvPr/>
        </p:nvSpPr>
        <p:spPr>
          <a:xfrm>
            <a:off x="0" y="1447800"/>
            <a:ext cx="9144000" cy="4419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13419" y="25400"/>
            <a:ext cx="8249544" cy="1178768"/>
          </a:xfrm>
        </p:spPr>
        <p:txBody>
          <a:bodyPr>
            <a:normAutofit/>
          </a:bodyPr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Multiphase Liver CT: Dose Reduction  </a:t>
            </a:r>
          </a:p>
        </p:txBody>
      </p:sp>
      <p:pic>
        <p:nvPicPr>
          <p:cNvPr id="20483" name="Content Placeholder 3" descr="liver multiphase PV extended length 120kv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29113" y="1905000"/>
            <a:ext cx="4171950" cy="3505200"/>
          </a:xfrm>
          <a:ln w="12700">
            <a:noFill/>
            <a:miter lim="800000"/>
            <a:headEnd/>
            <a:tailEnd/>
          </a:ln>
        </p:spPr>
      </p:pic>
      <p:pic>
        <p:nvPicPr>
          <p:cNvPr id="20484" name="Picture 4" descr="liver multiphase art limi length 100kv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1905000"/>
            <a:ext cx="3597275" cy="2663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1838" y="4114800"/>
            <a:ext cx="2209800" cy="954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Arterial phase:</a:t>
            </a:r>
          </a:p>
          <a:p>
            <a:pPr>
              <a:defRPr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Lower kV (100 kV)</a:t>
            </a:r>
          </a:p>
          <a:p>
            <a:pPr>
              <a:defRPr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Liver only coverage</a:t>
            </a:r>
          </a:p>
          <a:p>
            <a:pPr>
              <a:defRPr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AEC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77000" y="4267200"/>
            <a:ext cx="2016125" cy="738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Portal venous phase:</a:t>
            </a:r>
          </a:p>
          <a:p>
            <a:pPr>
              <a:defRPr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Longer coverage</a:t>
            </a:r>
          </a:p>
          <a:p>
            <a:pPr>
              <a:defRPr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AEC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1295400"/>
            <a:ext cx="9143999" cy="4572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kV, Dose and HU</a:t>
            </a:r>
          </a:p>
        </p:txBody>
      </p:sp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422275" y="4800600"/>
            <a:ext cx="8188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kV:     140		120 (-35% dose)	      100 (-50% dose) </a:t>
            </a:r>
          </a:p>
        </p:txBody>
      </p:sp>
      <p:sp>
        <p:nvSpPr>
          <p:cNvPr id="195591" name="Text Box 7"/>
          <p:cNvSpPr txBox="1">
            <a:spLocks noChangeArrowheads="1"/>
          </p:cNvSpPr>
          <p:nvPr/>
        </p:nvSpPr>
        <p:spPr bwMode="auto">
          <a:xfrm>
            <a:off x="422275" y="5324475"/>
            <a:ext cx="8070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HU:    300		           357			             470</a:t>
            </a:r>
          </a:p>
        </p:txBody>
      </p:sp>
      <p:grpSp>
        <p:nvGrpSpPr>
          <p:cNvPr id="21510" name="Group 3"/>
          <p:cNvGrpSpPr>
            <a:grpSpLocks/>
          </p:cNvGrpSpPr>
          <p:nvPr/>
        </p:nvGrpSpPr>
        <p:grpSpPr bwMode="auto">
          <a:xfrm>
            <a:off x="481013" y="1676400"/>
            <a:ext cx="8129587" cy="2921000"/>
            <a:chOff x="0" y="1676400"/>
            <a:chExt cx="9144000" cy="3286125"/>
          </a:xfrm>
        </p:grpSpPr>
        <p:grpSp>
          <p:nvGrpSpPr>
            <p:cNvPr id="21511" name="Group 2"/>
            <p:cNvGrpSpPr>
              <a:grpSpLocks/>
            </p:cNvGrpSpPr>
            <p:nvPr/>
          </p:nvGrpSpPr>
          <p:grpSpPr bwMode="auto">
            <a:xfrm>
              <a:off x="0" y="1676400"/>
              <a:ext cx="9144000" cy="3286125"/>
              <a:chOff x="0" y="1676400"/>
              <a:chExt cx="9144000" cy="3286125"/>
            </a:xfrm>
          </p:grpSpPr>
          <p:pic>
            <p:nvPicPr>
              <p:cNvPr id="21515" name="Picture 3" descr="G140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1676400"/>
                <a:ext cx="3338513" cy="3286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516" name="Picture 4" descr="G12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95600" y="1681163"/>
                <a:ext cx="3432175" cy="32718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517" name="Picture 5" descr="G100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19800" y="1681163"/>
                <a:ext cx="3124200" cy="32718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" name="Oval 1"/>
            <p:cNvSpPr>
              <a:spLocks noChangeArrowheads="1"/>
            </p:cNvSpPr>
            <p:nvPr/>
          </p:nvSpPr>
          <p:spPr bwMode="auto">
            <a:xfrm>
              <a:off x="1448112" y="3124796"/>
              <a:ext cx="228555" cy="22860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4267557" y="3124796"/>
              <a:ext cx="228555" cy="22860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7315557" y="3124796"/>
              <a:ext cx="228555" cy="22860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489450"/>
            <a:ext cx="7315200" cy="17589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Automatic kV Selection</a:t>
            </a:r>
          </a:p>
        </p:txBody>
      </p:sp>
      <p:sp>
        <p:nvSpPr>
          <p:cNvPr id="22532" name="Content Placeholder 2"/>
          <p:cNvSpPr>
            <a:spLocks noGrp="1"/>
          </p:cNvSpPr>
          <p:nvPr>
            <p:ph idx="1"/>
          </p:nvPr>
        </p:nvSpPr>
        <p:spPr>
          <a:xfrm>
            <a:off x="251519" y="1276350"/>
            <a:ext cx="8593137" cy="3200400"/>
          </a:xfrm>
        </p:spPr>
        <p:txBody>
          <a:bodyPr/>
          <a:lstStyle/>
          <a:p>
            <a:pPr marL="341313" lvl="3" indent="-341313">
              <a:spcAft>
                <a:spcPts val="600"/>
              </a:spcAft>
            </a:pPr>
            <a:r>
              <a:rPr lang="en-US" altLang="en-US" sz="20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System automatically identifies optimum kV setting (Care kV, Siemens)</a:t>
            </a:r>
          </a:p>
          <a:p>
            <a:pPr marL="341313" lvl="4" indent="-341313">
              <a:spcAft>
                <a:spcPts val="600"/>
              </a:spcAft>
            </a:pPr>
            <a:r>
              <a:rPr lang="en-US" altLang="en-US" sz="20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Body habitus (from planning radiograph)</a:t>
            </a:r>
          </a:p>
          <a:p>
            <a:pPr marL="341313" lvl="4" indent="-341313">
              <a:spcAft>
                <a:spcPts val="600"/>
              </a:spcAft>
            </a:pPr>
            <a:r>
              <a:rPr lang="en-US" altLang="en-US" sz="20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Exam type (non-contrast, bone, standard contrast, vascular)</a:t>
            </a:r>
          </a:p>
          <a:p>
            <a:pPr marL="341313" lvl="4" indent="-341313">
              <a:spcAft>
                <a:spcPts val="600"/>
              </a:spcAft>
            </a:pPr>
            <a:r>
              <a:rPr lang="en-US" altLang="en-US" sz="20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System limits (tube current)</a:t>
            </a:r>
          </a:p>
          <a:p>
            <a:pPr marL="341313" lvl="3" indent="-341313">
              <a:spcAft>
                <a:spcPts val="600"/>
              </a:spcAft>
            </a:pPr>
            <a:r>
              <a:rPr lang="en-US" altLang="en-US" sz="20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System automatically proposes kV and corresponding mAs values to maintain constant contrast to noise ratio. </a:t>
            </a:r>
          </a:p>
          <a:p>
            <a:pPr marL="341313" lvl="3" indent="-341313">
              <a:spcAft>
                <a:spcPts val="600"/>
              </a:spcAft>
            </a:pPr>
            <a:r>
              <a:rPr lang="en-US" altLang="en-US" sz="20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kV Assist (GE) also works on similar principles for selecting optimal kV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Objectives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Understand basics of KV in CT</a:t>
            </a:r>
          </a:p>
          <a:p>
            <a:pPr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Understand effect  of KV on dose and quality </a:t>
            </a:r>
          </a:p>
          <a:p>
            <a:pPr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Importance of KV in modern MDCT</a:t>
            </a:r>
          </a:p>
          <a:p>
            <a:pPr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Selection of appropriate kV </a:t>
            </a:r>
          </a:p>
          <a:p>
            <a:pPr>
              <a:spcAft>
                <a:spcPts val="1200"/>
              </a:spcAft>
            </a:pPr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Automatic kV selection technique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ko-KR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Summary </a:t>
            </a:r>
            <a:endParaRPr lang="en-US" altLang="en-US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altLang="ko-KR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kV is a unique scan parameter that affects HU and radiation dose. </a:t>
            </a:r>
          </a:p>
          <a:p>
            <a:pPr>
              <a:spcAft>
                <a:spcPts val="1200"/>
              </a:spcAft>
            </a:pPr>
            <a:r>
              <a:rPr lang="en-US" altLang="ko-KR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Use of lower kV scanning is increasing on newer generation CT systems and with iterative reconstruction enabled image noise reduction. </a:t>
            </a:r>
          </a:p>
          <a:p>
            <a:pPr>
              <a:spcAft>
                <a:spcPts val="1200"/>
              </a:spcAft>
            </a:pPr>
            <a:r>
              <a:rPr lang="en-US" altLang="ko-KR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Lower kV should be used to reduce radiation dose in most children and CT angiography studies</a:t>
            </a:r>
            <a:r>
              <a:rPr lang="en-US" altLang="ko-KR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 lvl="1">
              <a:spcAft>
                <a:spcPts val="1200"/>
              </a:spcAft>
            </a:pPr>
            <a:endParaRPr lang="en-US" altLang="ko-KR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ko-KR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Tube potential (kV) </a:t>
            </a:r>
            <a:endParaRPr lang="en-US" altLang="en-US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altLang="ko-KR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Represents potential difference between cathode and anode, which drives electrons across x-ray tube</a:t>
            </a:r>
          </a:p>
          <a:p>
            <a:pPr>
              <a:spcAft>
                <a:spcPts val="1200"/>
              </a:spcAft>
            </a:pPr>
            <a:r>
              <a:rPr lang="en-US" altLang="ko-KR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Unit is kilovoltage (kV)</a:t>
            </a:r>
          </a:p>
          <a:p>
            <a:pPr>
              <a:spcAft>
                <a:spcPts val="1200"/>
              </a:spcAft>
            </a:pPr>
            <a:r>
              <a:rPr lang="en-US" altLang="ko-KR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KV change has a profound effect on radiation dose and noise </a:t>
            </a:r>
          </a:p>
          <a:p>
            <a:pPr>
              <a:spcAft>
                <a:spcPts val="1200"/>
              </a:spcAft>
            </a:pPr>
            <a:r>
              <a:rPr lang="en-US" altLang="ko-KR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Radiation dose </a:t>
            </a: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∝ Tube current</a:t>
            </a:r>
            <a:endParaRPr lang="en-US" altLang="ko-KR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Aft>
                <a:spcPts val="1200"/>
              </a:spcAft>
            </a:pPr>
            <a:r>
              <a:rPr lang="en-US" altLang="ko-KR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Radiation dose </a:t>
            </a: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∝</a:t>
            </a:r>
            <a:r>
              <a:rPr lang="en-US" altLang="ko-KR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(kV)</a:t>
            </a:r>
            <a:r>
              <a:rPr lang="en-US" altLang="ko-KR" sz="2400" baseline="30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</a:t>
            </a:r>
          </a:p>
          <a:p>
            <a:pPr>
              <a:spcAft>
                <a:spcPts val="1200"/>
              </a:spcAft>
            </a:pPr>
            <a:endParaRPr lang="en-US" altLang="ko-KR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kV and Radiation 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altLang="en-US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Compared to 80 kV, </a:t>
            </a:r>
          </a:p>
          <a:p>
            <a:pPr lvl="1"/>
            <a:r>
              <a:rPr lang="en-US" altLang="en-US" sz="2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X-ray output at 100 kV is 1.5 times higher </a:t>
            </a:r>
          </a:p>
          <a:p>
            <a:pPr lvl="1"/>
            <a:r>
              <a:rPr lang="en-US" altLang="en-US" sz="2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X-ray output at 120 kV is 2.5 times higher </a:t>
            </a:r>
          </a:p>
          <a:p>
            <a:pPr lvl="1"/>
            <a:r>
              <a:rPr lang="en-US" altLang="en-US" sz="2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X-ray output at 140 kV is 3.4 times higher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134845"/>
              </p:ext>
            </p:extLst>
          </p:nvPr>
        </p:nvGraphicFramePr>
        <p:xfrm>
          <a:off x="914400" y="3378200"/>
          <a:ext cx="4419600" cy="2530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4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5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313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kV</a:t>
                      </a:r>
                    </a:p>
                  </a:txBody>
                  <a:tcPr marT="45726" marB="45726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Relative</a:t>
                      </a:r>
                      <a:r>
                        <a:rPr lang="en-US" sz="22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CTDI </a:t>
                      </a:r>
                      <a:r>
                        <a:rPr lang="en-US" sz="2200" baseline="0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vol</a:t>
                      </a:r>
                      <a:endParaRPr lang="en-US" sz="22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29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80 kV</a:t>
                      </a:r>
                    </a:p>
                  </a:txBody>
                  <a:tcPr marT="45726" marB="45726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0.4 </a:t>
                      </a:r>
                    </a:p>
                  </a:txBody>
                  <a:tcPr marT="45726" marB="45726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29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100 kV</a:t>
                      </a:r>
                    </a:p>
                  </a:txBody>
                  <a:tcPr marT="45726" marB="45726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0.7</a:t>
                      </a:r>
                    </a:p>
                  </a:txBody>
                  <a:tcPr marT="45726" marB="45726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29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120 kV</a:t>
                      </a:r>
                    </a:p>
                  </a:txBody>
                  <a:tcPr marT="45726" marB="45726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1.0 </a:t>
                      </a:r>
                    </a:p>
                  </a:txBody>
                  <a:tcPr marT="45726" marB="45726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29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140 kV</a:t>
                      </a:r>
                    </a:p>
                  </a:txBody>
                  <a:tcPr marT="45726" marB="45726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1.4</a:t>
                      </a:r>
                    </a:p>
                  </a:txBody>
                  <a:tcPr marT="45726" marB="45726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192" name="TextBox 4"/>
          <p:cNvSpPr txBox="1">
            <a:spLocks noChangeArrowheads="1"/>
          </p:cNvSpPr>
          <p:nvPr/>
        </p:nvSpPr>
        <p:spPr bwMode="auto">
          <a:xfrm>
            <a:off x="6400800" y="5632448"/>
            <a:ext cx="20335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Huda et al. Radiology 2000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0DCF81D-9863-48B3-B35A-1257AC137054}"/>
              </a:ext>
            </a:extLst>
          </p:cNvPr>
          <p:cNvSpPr/>
          <p:nvPr/>
        </p:nvSpPr>
        <p:spPr>
          <a:xfrm>
            <a:off x="0" y="2982342"/>
            <a:ext cx="9144000" cy="2133600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kV and Quality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8726374"/>
              </p:ext>
            </p:extLst>
          </p:nvPr>
        </p:nvGraphicFramePr>
        <p:xfrm>
          <a:off x="787400" y="5180806"/>
          <a:ext cx="7397749" cy="1381125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8030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4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49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49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938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kV</a:t>
                      </a:r>
                    </a:p>
                  </a:txBody>
                  <a:tcPr marL="95479" marR="95479" marT="45670" marB="4567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CT numbers (iodine)</a:t>
                      </a:r>
                    </a:p>
                  </a:txBody>
                  <a:tcPr marL="95479" marR="95479" marT="45670" marB="4567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Image</a:t>
                      </a:r>
                      <a:r>
                        <a:rPr lang="en-US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noise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479" marR="95479" marT="45670" marB="4567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Radiation dose</a:t>
                      </a:r>
                    </a:p>
                  </a:txBody>
                  <a:tcPr marL="95479" marR="95479" marT="45670" marB="4567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872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kV decrease</a:t>
                      </a:r>
                    </a:p>
                  </a:txBody>
                  <a:tcPr marL="95479" marR="95479" marT="45670" marB="4567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Increase </a:t>
                      </a:r>
                    </a:p>
                  </a:txBody>
                  <a:tcPr marL="95479" marR="95479" marT="45670" marB="4567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Increase</a:t>
                      </a:r>
                      <a:r>
                        <a:rPr lang="en-US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5479" marR="95479" marT="45670" marB="4567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Decrease</a:t>
                      </a:r>
                    </a:p>
                  </a:txBody>
                  <a:tcPr marL="95479" marR="95479" marT="45670" marB="4567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5872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kV increase</a:t>
                      </a:r>
                    </a:p>
                  </a:txBody>
                  <a:tcPr marL="95479" marR="95479" marT="45670" marB="4567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Decrease</a:t>
                      </a:r>
                    </a:p>
                  </a:txBody>
                  <a:tcPr marL="95479" marR="95479" marT="45670" marB="4567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Decrease</a:t>
                      </a:r>
                    </a:p>
                  </a:txBody>
                  <a:tcPr marL="95479" marR="95479" marT="45670" marB="4567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Increase</a:t>
                      </a:r>
                    </a:p>
                  </a:txBody>
                  <a:tcPr marL="95479" marR="95479" marT="45670" marB="4567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8218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3061717"/>
            <a:ext cx="7200900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19" name="TextBox 7"/>
          <p:cNvSpPr txBox="1">
            <a:spLocks noChangeArrowheads="1"/>
          </p:cNvSpPr>
          <p:nvPr/>
        </p:nvSpPr>
        <p:spPr bwMode="auto">
          <a:xfrm>
            <a:off x="55562" y="3244056"/>
            <a:ext cx="774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80 kV</a:t>
            </a:r>
          </a:p>
        </p:txBody>
      </p:sp>
      <p:sp>
        <p:nvSpPr>
          <p:cNvPr id="8220" name="TextBox 8"/>
          <p:cNvSpPr txBox="1">
            <a:spLocks noChangeArrowheads="1"/>
          </p:cNvSpPr>
          <p:nvPr/>
        </p:nvSpPr>
        <p:spPr bwMode="auto">
          <a:xfrm>
            <a:off x="8185149" y="3244056"/>
            <a:ext cx="903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140 kV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A491073-31C6-4430-A8AC-46CBE991FC48}"/>
              </a:ext>
            </a:extLst>
          </p:cNvPr>
          <p:cNvSpPr txBox="1">
            <a:spLocks/>
          </p:cNvSpPr>
          <p:nvPr/>
        </p:nvSpPr>
        <p:spPr bwMode="auto">
          <a:xfrm>
            <a:off x="185538" y="942628"/>
            <a:ext cx="8958462" cy="197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>
              <a:buClrTx/>
              <a:buSzTx/>
            </a:pPr>
            <a:r>
              <a:rPr lang="en-US" altLang="en-US" sz="2400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Decrease in kV brings x-ray energy closer to the k-edge of iodine, which results in its increased x-ray attenuation and higher HU</a:t>
            </a:r>
          </a:p>
          <a:p>
            <a:pPr>
              <a:buClrTx/>
              <a:buSzTx/>
            </a:pPr>
            <a:r>
              <a:rPr lang="en-US" altLang="en-US" sz="2400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For contrast enhanced CT: kV reduction improves image contrast while reducing dose </a:t>
            </a:r>
          </a:p>
          <a:p>
            <a:pPr>
              <a:buClrTx/>
              <a:buSzTx/>
            </a:pPr>
            <a:endParaRPr lang="en-US" altLang="en-US" sz="2400" dirty="0">
              <a:solidFill>
                <a:schemeClr val="bg2">
                  <a:lumMod val="1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Selecting the right KV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75431" y="980728"/>
            <a:ext cx="8716169" cy="5572472"/>
          </a:xfrm>
          <a:ln>
            <a:miter lim="800000"/>
            <a:headEnd/>
            <a:tailEnd/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kV can be selected or specified manually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Most common and widely available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kV can be automatically selected by CT</a:t>
            </a:r>
          </a:p>
          <a:p>
            <a:pPr lvl="1">
              <a:spcBef>
                <a:spcPts val="0"/>
              </a:spcBef>
              <a:defRPr/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Available from some vendors (Siemens &amp; GE)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Unlike AEC which varies mA, automatic kV selection technique does not modulate kV but only picks a best kV for the entire CT exam.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Most scanners allow 4 choices of kV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80, 100, 120, 140 (some have 135 instead of 140)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Some scanners only have 3 available kV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80, 120 and 140 kV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Some scanners have 5 available kV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70, 80, 100, 120, 140 kV (some Siemens CT)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Some scanners have even more!!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alt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70, 80, 90, 100, 110, 120, 130, 140, 150 (Force)</a:t>
            </a:r>
          </a:p>
          <a:p>
            <a:pPr marL="0" indent="0">
              <a:buFontTx/>
              <a:buNone/>
              <a:defRPr/>
            </a:pPr>
            <a:endParaRPr lang="en-US" alt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ko-KR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Tube potential (kV) </a:t>
            </a:r>
            <a:endParaRPr lang="en-US" altLang="en-US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altLang="ko-KR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Most scanners require users to specify a fixed kV for CT protocols </a:t>
            </a:r>
          </a:p>
          <a:p>
            <a:pPr lvl="1">
              <a:spcAft>
                <a:spcPts val="600"/>
              </a:spcAft>
            </a:pPr>
            <a:r>
              <a:rPr lang="en-US" altLang="ko-KR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Generally, smaller patients (particularly children) should be scanned at low kV (70-100 kV) </a:t>
            </a:r>
          </a:p>
          <a:p>
            <a:pPr lvl="1">
              <a:spcAft>
                <a:spcPts val="1200"/>
              </a:spcAft>
            </a:pPr>
            <a:r>
              <a:rPr lang="en-US" altLang="ko-KR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Generally, CT angiography or contrast enhanced CT can be scanned at low kV (80-100 kV)</a:t>
            </a:r>
          </a:p>
          <a:p>
            <a:pPr>
              <a:spcAft>
                <a:spcPts val="600"/>
              </a:spcAft>
            </a:pPr>
            <a:r>
              <a:rPr lang="en-US" altLang="ko-KR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Some CT have automatic kV selection where CT scanner picks up the right kV</a:t>
            </a:r>
          </a:p>
          <a:p>
            <a:pPr lvl="1">
              <a:spcAft>
                <a:spcPts val="600"/>
              </a:spcAft>
            </a:pPr>
            <a:r>
              <a:rPr lang="en-US" altLang="ko-KR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Care kV (Siemens)</a:t>
            </a:r>
          </a:p>
          <a:p>
            <a:pPr lvl="1">
              <a:spcAft>
                <a:spcPts val="1200"/>
              </a:spcAft>
            </a:pPr>
            <a:r>
              <a:rPr lang="en-US" altLang="ko-KR" sz="2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KV Assist (GE)</a:t>
            </a:r>
          </a:p>
          <a:p>
            <a:endParaRPr lang="en-US" altLang="ko-KR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kV effects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9320635"/>
              </p:ext>
            </p:extLst>
          </p:nvPr>
        </p:nvGraphicFramePr>
        <p:xfrm>
          <a:off x="251519" y="1219200"/>
          <a:ext cx="8740081" cy="517953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2442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9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6906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kV decrease</a:t>
                      </a:r>
                      <a:r>
                        <a:rPr lang="en-US" sz="2000" baseline="30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</a:t>
                      </a:r>
                    </a:p>
                  </a:txBody>
                  <a:tcPr marL="89668" marR="89668" marT="45722" marB="45722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kV increase</a:t>
                      </a:r>
                      <a:r>
                        <a:rPr lang="en-US" sz="2000" baseline="30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#</a:t>
                      </a:r>
                    </a:p>
                  </a:txBody>
                  <a:tcPr marL="89668" marR="89668" marT="45722" marB="45722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588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Noise</a:t>
                      </a:r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increases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    </a:t>
                      </a: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May need mA increase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    Newer CT have high mA limit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    Iterative reconstruction reduce noise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12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      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Photon starvation and beam hardening artifacts possible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     </a:t>
                      </a: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if kV is too low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     if patient is too large 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endParaRPr lang="en-US" sz="1200" baseline="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Image iodine contrast improves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Contrast volume may be reduced 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endParaRPr lang="en-US" sz="2000" baseline="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Radiation dose is reduced</a:t>
                      </a:r>
                    </a:p>
                  </a:txBody>
                  <a:tcPr marL="89668" marR="89668" marT="45722" marB="45722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Noise</a:t>
                      </a:r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decreases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    </a:t>
                      </a: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Can use lower mA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    Older scanners have low mA limit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    FBP may need higher kV for some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12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      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Photon starvation and beam hardening artifacts may decrease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     if kV is high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     if patient is small 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endParaRPr lang="en-US" sz="1400" baseline="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Image iodine contrast deteriorates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Larger contrast volume may be needed 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endParaRPr lang="en-US" sz="100" baseline="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Radiation dose is increased 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endParaRPr lang="en-US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89668" marR="89668" marT="45722" marB="45722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278" name="TextBox 4"/>
          <p:cNvSpPr txBox="1">
            <a:spLocks noChangeArrowheads="1"/>
          </p:cNvSpPr>
          <p:nvPr/>
        </p:nvSpPr>
        <p:spPr bwMode="auto">
          <a:xfrm>
            <a:off x="4572000" y="6387356"/>
            <a:ext cx="4475163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700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# If other scan parameters are held constant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1219200"/>
            <a:ext cx="9144000" cy="5257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2291" name="Picture 15" descr="Image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1498600"/>
            <a:ext cx="2635250" cy="225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16" descr="Image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838" y="1498600"/>
            <a:ext cx="2697162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17" descr="Image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838" y="4032250"/>
            <a:ext cx="2697162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18" descr="Image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3971925"/>
            <a:ext cx="2635250" cy="230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5" name="TextBox 4"/>
          <p:cNvSpPr txBox="1">
            <a:spLocks noChangeArrowheads="1"/>
          </p:cNvSpPr>
          <p:nvPr/>
        </p:nvSpPr>
        <p:spPr bwMode="auto">
          <a:xfrm>
            <a:off x="1266825" y="1497013"/>
            <a:ext cx="1438275" cy="461962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u="sng">
                <a:solidFill>
                  <a:srgbClr val="00005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140 kV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5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CTDI vol: 29 mGy</a:t>
            </a:r>
          </a:p>
        </p:txBody>
      </p:sp>
      <p:sp>
        <p:nvSpPr>
          <p:cNvPr id="12296" name="TextBox 4"/>
          <p:cNvSpPr txBox="1">
            <a:spLocks noChangeArrowheads="1"/>
          </p:cNvSpPr>
          <p:nvPr/>
        </p:nvSpPr>
        <p:spPr bwMode="auto">
          <a:xfrm>
            <a:off x="6843713" y="1498600"/>
            <a:ext cx="776287" cy="46037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u="sng">
                <a:solidFill>
                  <a:srgbClr val="00005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120 kV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5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24 mGy</a:t>
            </a:r>
          </a:p>
        </p:txBody>
      </p:sp>
      <p:sp>
        <p:nvSpPr>
          <p:cNvPr id="12297" name="TextBox 4"/>
          <p:cNvSpPr txBox="1">
            <a:spLocks noChangeArrowheads="1"/>
          </p:cNvSpPr>
          <p:nvPr/>
        </p:nvSpPr>
        <p:spPr bwMode="auto">
          <a:xfrm>
            <a:off x="6875463" y="3992563"/>
            <a:ext cx="762000" cy="461962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u="sng">
                <a:solidFill>
                  <a:srgbClr val="00005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100 kV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5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16 </a:t>
            </a:r>
            <a:r>
              <a:rPr lang="en-US" altLang="en-US" sz="1200" u="sng">
                <a:solidFill>
                  <a:srgbClr val="00005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mGy</a:t>
            </a:r>
          </a:p>
        </p:txBody>
      </p:sp>
      <p:sp>
        <p:nvSpPr>
          <p:cNvPr id="12298" name="TextBox 4"/>
          <p:cNvSpPr txBox="1">
            <a:spLocks noChangeArrowheads="1"/>
          </p:cNvSpPr>
          <p:nvPr/>
        </p:nvSpPr>
        <p:spPr bwMode="auto">
          <a:xfrm>
            <a:off x="3244850" y="3962400"/>
            <a:ext cx="703263" cy="461963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u="sng">
                <a:solidFill>
                  <a:srgbClr val="00005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80 kV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5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8 mGy</a:t>
            </a:r>
          </a:p>
        </p:txBody>
      </p:sp>
      <p:sp>
        <p:nvSpPr>
          <p:cNvPr id="12299" name="TextBox 4"/>
          <p:cNvSpPr txBox="1">
            <a:spLocks noChangeArrowheads="1"/>
          </p:cNvSpPr>
          <p:nvPr/>
        </p:nvSpPr>
        <p:spPr bwMode="auto">
          <a:xfrm>
            <a:off x="2776538" y="3292475"/>
            <a:ext cx="1143000" cy="461963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5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Mean HU 120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5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SD: 13</a:t>
            </a:r>
          </a:p>
        </p:txBody>
      </p:sp>
      <p:sp>
        <p:nvSpPr>
          <p:cNvPr id="12300" name="TextBox 4"/>
          <p:cNvSpPr txBox="1">
            <a:spLocks noChangeArrowheads="1"/>
          </p:cNvSpPr>
          <p:nvPr/>
        </p:nvSpPr>
        <p:spPr bwMode="auto">
          <a:xfrm>
            <a:off x="6486525" y="3294063"/>
            <a:ext cx="1150938" cy="461962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5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Mean HU 138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5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SD: 14</a:t>
            </a:r>
          </a:p>
        </p:txBody>
      </p:sp>
      <p:sp>
        <p:nvSpPr>
          <p:cNvPr id="12301" name="TextBox 4"/>
          <p:cNvSpPr txBox="1">
            <a:spLocks noChangeArrowheads="1"/>
          </p:cNvSpPr>
          <p:nvPr/>
        </p:nvSpPr>
        <p:spPr bwMode="auto">
          <a:xfrm>
            <a:off x="6448425" y="5862638"/>
            <a:ext cx="1198563" cy="461962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5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Mean HU 162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5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SD: 31</a:t>
            </a:r>
          </a:p>
        </p:txBody>
      </p:sp>
      <p:sp>
        <p:nvSpPr>
          <p:cNvPr id="12302" name="TextBox 4"/>
          <p:cNvSpPr txBox="1">
            <a:spLocks noChangeArrowheads="1"/>
          </p:cNvSpPr>
          <p:nvPr/>
        </p:nvSpPr>
        <p:spPr bwMode="auto">
          <a:xfrm>
            <a:off x="2749550" y="5853113"/>
            <a:ext cx="1198563" cy="461962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5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Mean HU 210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5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SD: 43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449FA0-BE05-4B96-A6DF-6A857EF68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19" y="116632"/>
            <a:ext cx="7825681" cy="1066056"/>
          </a:xfrm>
        </p:spPr>
        <p:txBody>
          <a:bodyPr>
            <a:noAutofit/>
          </a:bodyPr>
          <a:lstStyle/>
          <a:p>
            <a:r>
              <a:rPr lang="en-GB" dirty="0"/>
              <a:t>KV and its effect on HU, Noise (SD) and Dose</a:t>
            </a:r>
            <a:endParaRPr 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Custom 2">
      <a:dk1>
        <a:srgbClr val="003399"/>
      </a:dk1>
      <a:lt1>
        <a:sysClr val="window" lastClr="FFFFFF"/>
      </a:lt1>
      <a:dk2>
        <a:srgbClr val="3366CC"/>
      </a:dk2>
      <a:lt2>
        <a:srgbClr val="DBDBDD"/>
      </a:lt2>
      <a:accent1>
        <a:srgbClr val="6699CC"/>
      </a:accent1>
      <a:accent2>
        <a:srgbClr val="FF9900"/>
      </a:accent2>
      <a:accent3>
        <a:srgbClr val="99CC00"/>
      </a:accent3>
      <a:accent4>
        <a:srgbClr val="8681B8"/>
      </a:accent4>
      <a:accent5>
        <a:srgbClr val="32A14C"/>
      </a:accent5>
      <a:accent6>
        <a:srgbClr val="99CCFF"/>
      </a:accent6>
      <a:hlink>
        <a:srgbClr val="6699CC"/>
      </a:hlink>
      <a:folHlink>
        <a:srgbClr val="8681B8"/>
      </a:folHlink>
    </a:clrScheme>
    <a:fontScheme name="procureme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1183</Words>
  <Application>Microsoft Office PowerPoint</Application>
  <PresentationFormat>On-screen Show (4:3)</PresentationFormat>
  <Paragraphs>237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Arial </vt:lpstr>
      <vt:lpstr>Arial Unicode MS</vt:lpstr>
      <vt:lpstr>Calibri Light</vt:lpstr>
      <vt:lpstr>Office Theme</vt:lpstr>
      <vt:lpstr>Radiation Dose Management in  Computed Tomography</vt:lpstr>
      <vt:lpstr>Objectives</vt:lpstr>
      <vt:lpstr> Tube potential (kV) </vt:lpstr>
      <vt:lpstr>kV and Radiation </vt:lpstr>
      <vt:lpstr>kV and Quality </vt:lpstr>
      <vt:lpstr>Selecting the right KV</vt:lpstr>
      <vt:lpstr> Tube potential (kV) </vt:lpstr>
      <vt:lpstr>kV effects</vt:lpstr>
      <vt:lpstr>KV and its effect on HU, Noise (SD) and Dose</vt:lpstr>
      <vt:lpstr>kV Adjustments</vt:lpstr>
      <vt:lpstr>kV and Head CT</vt:lpstr>
      <vt:lpstr>kV and Chest CT</vt:lpstr>
      <vt:lpstr>CT pulmonary angiography at low kV </vt:lpstr>
      <vt:lpstr>kV and Cardiac CT</vt:lpstr>
      <vt:lpstr>Cardiac CT and low kV</vt:lpstr>
      <vt:lpstr>kV and Abdominal CT</vt:lpstr>
      <vt:lpstr>Multiphase Liver CT: Dose Reduction  </vt:lpstr>
      <vt:lpstr>kV, Dose and HU</vt:lpstr>
      <vt:lpstr>Automatic kV Selection</vt:lpstr>
      <vt:lpstr> Summary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2020-03-26T15:37:54Z</dcterms:created>
  <dcterms:modified xsi:type="dcterms:W3CDTF">2020-03-27T11:58:55Z</dcterms:modified>
  <cp:contentStatus/>
</cp:coreProperties>
</file>