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897" r:id="rId1"/>
  </p:sldMasterIdLst>
  <p:notesMasterIdLst>
    <p:notesMasterId r:id="rId42"/>
  </p:notesMasterIdLst>
  <p:handoutMasterIdLst>
    <p:handoutMasterId r:id="rId43"/>
  </p:handoutMasterIdLst>
  <p:sldIdLst>
    <p:sldId id="368" r:id="rId2"/>
    <p:sldId id="337" r:id="rId3"/>
    <p:sldId id="330" r:id="rId4"/>
    <p:sldId id="338" r:id="rId5"/>
    <p:sldId id="339" r:id="rId6"/>
    <p:sldId id="341" r:id="rId7"/>
    <p:sldId id="342" r:id="rId8"/>
    <p:sldId id="317" r:id="rId9"/>
    <p:sldId id="347" r:id="rId10"/>
    <p:sldId id="348" r:id="rId11"/>
    <p:sldId id="352" r:id="rId12"/>
    <p:sldId id="351" r:id="rId13"/>
    <p:sldId id="354" r:id="rId14"/>
    <p:sldId id="353" r:id="rId15"/>
    <p:sldId id="349" r:id="rId16"/>
    <p:sldId id="350" r:id="rId17"/>
    <p:sldId id="355" r:id="rId18"/>
    <p:sldId id="356" r:id="rId19"/>
    <p:sldId id="357" r:id="rId20"/>
    <p:sldId id="358" r:id="rId21"/>
    <p:sldId id="318" r:id="rId22"/>
    <p:sldId id="270" r:id="rId23"/>
    <p:sldId id="272" r:id="rId24"/>
    <p:sldId id="275" r:id="rId25"/>
    <p:sldId id="289" r:id="rId26"/>
    <p:sldId id="276" r:id="rId27"/>
    <p:sldId id="277" r:id="rId28"/>
    <p:sldId id="278" r:id="rId29"/>
    <p:sldId id="273" r:id="rId30"/>
    <p:sldId id="292" r:id="rId31"/>
    <p:sldId id="282" r:id="rId32"/>
    <p:sldId id="309" r:id="rId33"/>
    <p:sldId id="312" r:id="rId34"/>
    <p:sldId id="295" r:id="rId35"/>
    <p:sldId id="294" r:id="rId36"/>
    <p:sldId id="333" r:id="rId37"/>
    <p:sldId id="334" r:id="rId38"/>
    <p:sldId id="360" r:id="rId39"/>
    <p:sldId id="367" r:id="rId40"/>
    <p:sldId id="359" r:id="rId41"/>
  </p:sldIdLst>
  <p:sldSz cx="9144000" cy="6858000" type="screen4x3"/>
  <p:notesSz cx="6858000" cy="9144000"/>
  <p:custDataLst>
    <p:tags r:id="rId44"/>
  </p:custDataLst>
  <p:defaultTextStyle>
    <a:defPPr>
      <a:defRPr lang="en-US"/>
    </a:defPPr>
    <a:lvl1pPr algn="l" rtl="0" eaLnBrk="0" fontAlgn="base" hangingPunct="0">
      <a:spcBef>
        <a:spcPct val="0"/>
      </a:spcBef>
      <a:spcAft>
        <a:spcPct val="0"/>
      </a:spcAft>
      <a:defRPr sz="2400" kern="1200" baseline="-25000">
        <a:solidFill>
          <a:schemeClr val="tx1"/>
        </a:solidFill>
        <a:latin typeface="Arial" pitchFamily="34" charset="0"/>
        <a:ea typeface="ヒラギノ角ゴ Pro W3" charset="-128"/>
        <a:cs typeface="+mn-cs"/>
      </a:defRPr>
    </a:lvl1pPr>
    <a:lvl2pPr marL="457200" algn="l" rtl="0" eaLnBrk="0" fontAlgn="base" hangingPunct="0">
      <a:spcBef>
        <a:spcPct val="0"/>
      </a:spcBef>
      <a:spcAft>
        <a:spcPct val="0"/>
      </a:spcAft>
      <a:defRPr sz="2400" kern="1200" baseline="-25000">
        <a:solidFill>
          <a:schemeClr val="tx1"/>
        </a:solidFill>
        <a:latin typeface="Arial" pitchFamily="34" charset="0"/>
        <a:ea typeface="ヒラギノ角ゴ Pro W3" charset="-128"/>
        <a:cs typeface="+mn-cs"/>
      </a:defRPr>
    </a:lvl2pPr>
    <a:lvl3pPr marL="914400" algn="l" rtl="0" eaLnBrk="0" fontAlgn="base" hangingPunct="0">
      <a:spcBef>
        <a:spcPct val="0"/>
      </a:spcBef>
      <a:spcAft>
        <a:spcPct val="0"/>
      </a:spcAft>
      <a:defRPr sz="2400" kern="1200" baseline="-25000">
        <a:solidFill>
          <a:schemeClr val="tx1"/>
        </a:solidFill>
        <a:latin typeface="Arial" pitchFamily="34" charset="0"/>
        <a:ea typeface="ヒラギノ角ゴ Pro W3" charset="-128"/>
        <a:cs typeface="+mn-cs"/>
      </a:defRPr>
    </a:lvl3pPr>
    <a:lvl4pPr marL="1371600" algn="l" rtl="0" eaLnBrk="0" fontAlgn="base" hangingPunct="0">
      <a:spcBef>
        <a:spcPct val="0"/>
      </a:spcBef>
      <a:spcAft>
        <a:spcPct val="0"/>
      </a:spcAft>
      <a:defRPr sz="2400" kern="1200" baseline="-25000">
        <a:solidFill>
          <a:schemeClr val="tx1"/>
        </a:solidFill>
        <a:latin typeface="Arial" pitchFamily="34" charset="0"/>
        <a:ea typeface="ヒラギノ角ゴ Pro W3" charset="-128"/>
        <a:cs typeface="+mn-cs"/>
      </a:defRPr>
    </a:lvl4pPr>
    <a:lvl5pPr marL="1828800" algn="l" rtl="0" eaLnBrk="0" fontAlgn="base" hangingPunct="0">
      <a:spcBef>
        <a:spcPct val="0"/>
      </a:spcBef>
      <a:spcAft>
        <a:spcPct val="0"/>
      </a:spcAft>
      <a:defRPr sz="2400" kern="1200" baseline="-25000">
        <a:solidFill>
          <a:schemeClr val="tx1"/>
        </a:solidFill>
        <a:latin typeface="Arial" pitchFamily="34" charset="0"/>
        <a:ea typeface="ヒラギノ角ゴ Pro W3" charset="-128"/>
        <a:cs typeface="+mn-cs"/>
      </a:defRPr>
    </a:lvl5pPr>
    <a:lvl6pPr marL="2286000" algn="l" defTabSz="914400" rtl="0" eaLnBrk="1" latinLnBrk="0" hangingPunct="1">
      <a:defRPr sz="2400" kern="1200" baseline="-25000">
        <a:solidFill>
          <a:schemeClr val="tx1"/>
        </a:solidFill>
        <a:latin typeface="Arial" pitchFamily="34" charset="0"/>
        <a:ea typeface="ヒラギノ角ゴ Pro W3" charset="-128"/>
        <a:cs typeface="+mn-cs"/>
      </a:defRPr>
    </a:lvl6pPr>
    <a:lvl7pPr marL="2743200" algn="l" defTabSz="914400" rtl="0" eaLnBrk="1" latinLnBrk="0" hangingPunct="1">
      <a:defRPr sz="2400" kern="1200" baseline="-25000">
        <a:solidFill>
          <a:schemeClr val="tx1"/>
        </a:solidFill>
        <a:latin typeface="Arial" pitchFamily="34" charset="0"/>
        <a:ea typeface="ヒラギノ角ゴ Pro W3" charset="-128"/>
        <a:cs typeface="+mn-cs"/>
      </a:defRPr>
    </a:lvl7pPr>
    <a:lvl8pPr marL="3200400" algn="l" defTabSz="914400" rtl="0" eaLnBrk="1" latinLnBrk="0" hangingPunct="1">
      <a:defRPr sz="2400" kern="1200" baseline="-25000">
        <a:solidFill>
          <a:schemeClr val="tx1"/>
        </a:solidFill>
        <a:latin typeface="Arial" pitchFamily="34" charset="0"/>
        <a:ea typeface="ヒラギノ角ゴ Pro W3" charset="-128"/>
        <a:cs typeface="+mn-cs"/>
      </a:defRPr>
    </a:lvl8pPr>
    <a:lvl9pPr marL="3657600" algn="l" defTabSz="914400" rtl="0" eaLnBrk="1" latinLnBrk="0" hangingPunct="1">
      <a:defRPr sz="2400" kern="1200" baseline="-25000">
        <a:solidFill>
          <a:schemeClr val="tx1"/>
        </a:solidFill>
        <a:latin typeface="Arial" pitchFamily="34" charset="0"/>
        <a:ea typeface="ヒラギノ角ゴ Pro W3" charset="-128"/>
        <a:cs typeface="+mn-cs"/>
      </a:defRPr>
    </a:lvl9pPr>
  </p:defaultTextStyle>
  <p:extLst>
    <p:ext uri="{EFAFB233-063F-42B5-8137-9DF3F51BA10A}">
      <p15:sldGuideLst xmlns:p15="http://schemas.microsoft.com/office/powerpoint/2012/main">
        <p15:guide id="1" orient="horz" pos="4032">
          <p15:clr>
            <a:srgbClr val="A4A3A4"/>
          </p15:clr>
        </p15:guide>
        <p15:guide id="2" orient="horz" pos="1200">
          <p15:clr>
            <a:srgbClr val="A4A3A4"/>
          </p15:clr>
        </p15:guide>
        <p15:guide id="3" orient="horz" pos="624">
          <p15:clr>
            <a:srgbClr val="A4A3A4"/>
          </p15:clr>
        </p15:guide>
        <p15:guide id="4" pos="2880">
          <p15:clr>
            <a:srgbClr val="A4A3A4"/>
          </p15:clr>
        </p15:guide>
        <p15:guide id="5" pos="7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F99FF"/>
    <a:srgbClr val="009900"/>
    <a:srgbClr val="FFFFFF"/>
    <a:srgbClr val="FF3300"/>
    <a:srgbClr val="DDECFF"/>
    <a:srgbClr val="EBF4FF"/>
    <a:srgbClr val="FF5050"/>
    <a:srgbClr val="66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6261" autoAdjust="0"/>
  </p:normalViewPr>
  <p:slideViewPr>
    <p:cSldViewPr>
      <p:cViewPr varScale="1">
        <p:scale>
          <a:sx n="76" d="100"/>
          <a:sy n="76" d="100"/>
        </p:scale>
        <p:origin x="102" y="786"/>
      </p:cViewPr>
      <p:guideLst>
        <p:guide orient="horz" pos="4032"/>
        <p:guide orient="horz" pos="1200"/>
        <p:guide orient="horz" pos="624"/>
        <p:guide pos="2880"/>
        <p:guide pos="720"/>
      </p:guideLst>
    </p:cSldViewPr>
  </p:slideViewPr>
  <p:outlineViewPr>
    <p:cViewPr>
      <p:scale>
        <a:sx n="33" d="100"/>
        <a:sy n="33" d="100"/>
      </p:scale>
      <p:origin x="0" y="0"/>
    </p:cViewPr>
    <p:sldLst>
      <p:sld r:id="rId1" collapse="1"/>
      <p:sld r:id="rId2" collapse="1"/>
      <p:sld r:id="rId3" collapse="1"/>
    </p:sldLst>
  </p:outlin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 Id="rId48" Type="http://schemas.openxmlformats.org/officeDocument/2006/relationships/tableStyles" Target="tableStyles.xml"/></Relationships>
</file>

<file path=ppt/_rels/viewProps.xml.rels><?xml version="1.0" encoding="UTF-8" standalone="yes"?>
<Relationships xmlns="http://schemas.openxmlformats.org/package/2006/relationships"><Relationship Id="rId3" Type="http://schemas.openxmlformats.org/officeDocument/2006/relationships/slide" Target="slides/slide38.xml"/><Relationship Id="rId2" Type="http://schemas.openxmlformats.org/officeDocument/2006/relationships/slide" Target="slides/slide25.xml"/><Relationship Id="rId1" Type="http://schemas.openxmlformats.org/officeDocument/2006/relationships/slide" Target="slides/slide2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6018" name="Rectangle 2"/>
          <p:cNvSpPr>
            <a:spLocks noGrp="1" noChangeArrowheads="1"/>
          </p:cNvSpPr>
          <p:nvPr>
            <p:ph type="hdr" sz="quarter"/>
          </p:nvPr>
        </p:nvSpPr>
        <p:spPr bwMode="auto">
          <a:xfrm>
            <a:off x="0" y="0"/>
            <a:ext cx="2971800" cy="457200"/>
          </a:xfrm>
          <a:prstGeom prst="rect">
            <a:avLst/>
          </a:prstGeom>
          <a:noFill/>
          <a:ln>
            <a:noFill/>
          </a:ln>
          <a:effectLst/>
          <a:extLst>
            <a:ext uri="{FAA26D3D-D897-4be2-8F04-BA451C77F1D7}"/>
          </a:extLst>
        </p:spPr>
        <p:txBody>
          <a:bodyPr vert="horz" wrap="square" lIns="91440" tIns="45720" rIns="91440" bIns="45720" numCol="1" anchor="t" anchorCtr="0" compatLnSpc="1">
            <a:prstTxWarp prst="textNoShape">
              <a:avLst/>
            </a:prstTxWarp>
          </a:bodyPr>
          <a:lstStyle>
            <a:lvl1pPr>
              <a:defRPr sz="1200" baseline="0">
                <a:latin typeface="Arial" charset="0"/>
                <a:ea typeface="ヒラギノ角ゴ Pro W3" charset="0"/>
                <a:cs typeface="ヒラギノ角ゴ Pro W3" charset="0"/>
              </a:defRPr>
            </a:lvl1pPr>
          </a:lstStyle>
          <a:p>
            <a:pPr>
              <a:defRPr/>
            </a:pPr>
            <a:endParaRPr lang="en-US"/>
          </a:p>
        </p:txBody>
      </p:sp>
      <p:sp>
        <p:nvSpPr>
          <p:cNvPr id="86019" name="Rectangle 3"/>
          <p:cNvSpPr>
            <a:spLocks noGrp="1" noChangeArrowheads="1"/>
          </p:cNvSpPr>
          <p:nvPr>
            <p:ph type="dt" sz="quarter" idx="1"/>
          </p:nvPr>
        </p:nvSpPr>
        <p:spPr bwMode="auto">
          <a:xfrm>
            <a:off x="3884613" y="0"/>
            <a:ext cx="2971800" cy="457200"/>
          </a:xfrm>
          <a:prstGeom prst="rect">
            <a:avLst/>
          </a:prstGeom>
          <a:noFill/>
          <a:ln>
            <a:noFill/>
          </a:ln>
          <a:effectLst/>
          <a:extLst>
            <a:ext uri="{FAA26D3D-D897-4be2-8F04-BA451C77F1D7}"/>
          </a:extLst>
        </p:spPr>
        <p:txBody>
          <a:bodyPr vert="horz" wrap="square" lIns="91440" tIns="45720" rIns="91440" bIns="45720" numCol="1" anchor="t" anchorCtr="0" compatLnSpc="1">
            <a:prstTxWarp prst="textNoShape">
              <a:avLst/>
            </a:prstTxWarp>
          </a:bodyPr>
          <a:lstStyle>
            <a:lvl1pPr algn="r">
              <a:defRPr sz="1200" baseline="0">
                <a:latin typeface="Arial" charset="0"/>
                <a:ea typeface="ヒラギノ角ゴ Pro W3" charset="0"/>
                <a:cs typeface="ヒラギノ角ゴ Pro W3" charset="0"/>
              </a:defRPr>
            </a:lvl1pPr>
          </a:lstStyle>
          <a:p>
            <a:pPr>
              <a:defRPr/>
            </a:pPr>
            <a:endParaRPr lang="en-US"/>
          </a:p>
        </p:txBody>
      </p:sp>
      <p:sp>
        <p:nvSpPr>
          <p:cNvPr id="86020" name="Rectangle 4"/>
          <p:cNvSpPr>
            <a:spLocks noGrp="1" noChangeArrowheads="1"/>
          </p:cNvSpPr>
          <p:nvPr>
            <p:ph type="ftr" sz="quarter" idx="2"/>
          </p:nvPr>
        </p:nvSpPr>
        <p:spPr bwMode="auto">
          <a:xfrm>
            <a:off x="0" y="8685213"/>
            <a:ext cx="2971800" cy="457200"/>
          </a:xfrm>
          <a:prstGeom prst="rect">
            <a:avLst/>
          </a:prstGeom>
          <a:noFill/>
          <a:ln>
            <a:noFill/>
          </a:ln>
          <a:effectLst/>
          <a:extLst>
            <a:ext uri="{FAA26D3D-D897-4be2-8F04-BA451C77F1D7}"/>
          </a:extLst>
        </p:spPr>
        <p:txBody>
          <a:bodyPr vert="horz" wrap="square" lIns="91440" tIns="45720" rIns="91440" bIns="45720" numCol="1" anchor="b" anchorCtr="0" compatLnSpc="1">
            <a:prstTxWarp prst="textNoShape">
              <a:avLst/>
            </a:prstTxWarp>
          </a:bodyPr>
          <a:lstStyle>
            <a:lvl1pPr>
              <a:defRPr sz="1200" baseline="0">
                <a:latin typeface="Arial" charset="0"/>
                <a:ea typeface="ヒラギノ角ゴ Pro W3" charset="0"/>
                <a:cs typeface="ヒラギノ角ゴ Pro W3" charset="0"/>
              </a:defRPr>
            </a:lvl1pPr>
          </a:lstStyle>
          <a:p>
            <a:pPr>
              <a:defRPr/>
            </a:pPr>
            <a:endParaRPr lang="en-US"/>
          </a:p>
        </p:txBody>
      </p:sp>
      <p:sp>
        <p:nvSpPr>
          <p:cNvPr id="86021" name="Rectangle 5"/>
          <p:cNvSpPr>
            <a:spLocks noGrp="1" noChangeArrowheads="1"/>
          </p:cNvSpPr>
          <p:nvPr>
            <p:ph type="sldNum" sz="quarter" idx="3"/>
          </p:nvPr>
        </p:nvSpPr>
        <p:spPr bwMode="auto">
          <a:xfrm>
            <a:off x="3884613" y="8685213"/>
            <a:ext cx="2971800" cy="457200"/>
          </a:xfrm>
          <a:prstGeom prst="rect">
            <a:avLst/>
          </a:prstGeom>
          <a:noFill/>
          <a:ln>
            <a:noFill/>
          </a:ln>
          <a:effectLst/>
          <a:extLst>
            <a:ext uri="{FAA26D3D-D897-4be2-8F04-BA451C77F1D7}"/>
          </a:extLst>
        </p:spPr>
        <p:txBody>
          <a:bodyPr vert="horz" wrap="square" lIns="91440" tIns="45720" rIns="91440" bIns="45720" numCol="1" anchor="b" anchorCtr="0" compatLnSpc="1">
            <a:prstTxWarp prst="textNoShape">
              <a:avLst/>
            </a:prstTxWarp>
          </a:bodyPr>
          <a:lstStyle>
            <a:lvl1pPr algn="r">
              <a:defRPr sz="1200" baseline="0"/>
            </a:lvl1pPr>
          </a:lstStyle>
          <a:p>
            <a:pPr>
              <a:defRPr/>
            </a:pPr>
            <a:fld id="{45B6094F-5682-4F45-ADD7-D2FA05FC06E6}" type="slidenum">
              <a:rPr lang="en-US" altLang="en-US"/>
              <a:pPr>
                <a:defRPr/>
              </a:pPr>
              <a:t>‹#›</a:t>
            </a:fld>
            <a:endParaRPr lang="en-US" altLang="en-US"/>
          </a:p>
        </p:txBody>
      </p:sp>
    </p:spTree>
    <p:extLst>
      <p:ext uri="{BB962C8B-B14F-4D97-AF65-F5344CB8AC3E}">
        <p14:creationId xmlns:p14="http://schemas.microsoft.com/office/powerpoint/2010/main" val="4615651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842" name="Rectangle 2"/>
          <p:cNvSpPr>
            <a:spLocks noGrp="1" noChangeArrowheads="1"/>
          </p:cNvSpPr>
          <p:nvPr>
            <p:ph type="hdr" sz="quarter"/>
          </p:nvPr>
        </p:nvSpPr>
        <p:spPr bwMode="auto">
          <a:xfrm>
            <a:off x="0" y="0"/>
            <a:ext cx="2971800" cy="457200"/>
          </a:xfrm>
          <a:prstGeom prst="rect">
            <a:avLst/>
          </a:prstGeom>
          <a:noFill/>
          <a:ln>
            <a:noFill/>
          </a:ln>
          <a:extLst>
            <a:ext uri="{FAA26D3D-D897-4be2-8F04-BA451C77F1D7}"/>
          </a:extLst>
        </p:spPr>
        <p:txBody>
          <a:bodyPr vert="horz" wrap="square" lIns="91440" tIns="45720" rIns="91440" bIns="45720" numCol="1" anchor="t" anchorCtr="0" compatLnSpc="1">
            <a:prstTxWarp prst="textNoShape">
              <a:avLst/>
            </a:prstTxWarp>
          </a:bodyPr>
          <a:lstStyle>
            <a:lvl1pPr>
              <a:defRPr sz="1200" baseline="0">
                <a:latin typeface="Arial" charset="0"/>
                <a:ea typeface="ヒラギノ角ゴ Pro W3" charset="0"/>
                <a:cs typeface="ヒラギノ角ゴ Pro W3" charset="0"/>
              </a:defRPr>
            </a:lvl1pPr>
          </a:lstStyle>
          <a:p>
            <a:pPr>
              <a:defRPr/>
            </a:pPr>
            <a:endParaRPr lang="en-US"/>
          </a:p>
        </p:txBody>
      </p:sp>
      <p:sp>
        <p:nvSpPr>
          <p:cNvPr id="35843" name="Rectangle 3"/>
          <p:cNvSpPr>
            <a:spLocks noGrp="1" noChangeArrowheads="1"/>
          </p:cNvSpPr>
          <p:nvPr>
            <p:ph type="dt" idx="1"/>
          </p:nvPr>
        </p:nvSpPr>
        <p:spPr bwMode="auto">
          <a:xfrm>
            <a:off x="3886200" y="0"/>
            <a:ext cx="2971800" cy="457200"/>
          </a:xfrm>
          <a:prstGeom prst="rect">
            <a:avLst/>
          </a:prstGeom>
          <a:noFill/>
          <a:ln>
            <a:noFill/>
          </a:ln>
          <a:extLst>
            <a:ext uri="{FAA26D3D-D897-4be2-8F04-BA451C77F1D7}"/>
          </a:extLst>
        </p:spPr>
        <p:txBody>
          <a:bodyPr vert="horz" wrap="square" lIns="91440" tIns="45720" rIns="91440" bIns="45720" numCol="1" anchor="t" anchorCtr="0" compatLnSpc="1">
            <a:prstTxWarp prst="textNoShape">
              <a:avLst/>
            </a:prstTxWarp>
          </a:bodyPr>
          <a:lstStyle>
            <a:lvl1pPr algn="r">
              <a:defRPr sz="1200" baseline="0">
                <a:latin typeface="Arial" charset="0"/>
                <a:ea typeface="ヒラギノ角ゴ Pro W3" charset="0"/>
                <a:cs typeface="ヒラギノ角ゴ Pro W3" charset="0"/>
              </a:defRPr>
            </a:lvl1pPr>
          </a:lstStyle>
          <a:p>
            <a:pPr>
              <a:defRPr/>
            </a:pPr>
            <a:endParaRPr lang="en-US"/>
          </a:p>
        </p:txBody>
      </p:sp>
      <p:sp>
        <p:nvSpPr>
          <p:cNvPr id="4403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5" name="Rectangle 5"/>
          <p:cNvSpPr>
            <a:spLocks noGrp="1" noChangeArrowheads="1"/>
          </p:cNvSpPr>
          <p:nvPr>
            <p:ph type="body" sz="quarter" idx="3"/>
          </p:nvPr>
        </p:nvSpPr>
        <p:spPr bwMode="auto">
          <a:xfrm>
            <a:off x="914400" y="4343400"/>
            <a:ext cx="5029200" cy="4114800"/>
          </a:xfrm>
          <a:prstGeom prst="rect">
            <a:avLst/>
          </a:prstGeom>
          <a:noFill/>
          <a:ln>
            <a:noFill/>
          </a:ln>
          <a:extLst>
            <a:ext uri="{FAA26D3D-D897-4be2-8F04-BA451C77F1D7}"/>
          </a:ex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5846" name="Rectangle 6"/>
          <p:cNvSpPr>
            <a:spLocks noGrp="1" noChangeArrowheads="1"/>
          </p:cNvSpPr>
          <p:nvPr>
            <p:ph type="ftr" sz="quarter" idx="4"/>
          </p:nvPr>
        </p:nvSpPr>
        <p:spPr bwMode="auto">
          <a:xfrm>
            <a:off x="0" y="8686800"/>
            <a:ext cx="2971800" cy="457200"/>
          </a:xfrm>
          <a:prstGeom prst="rect">
            <a:avLst/>
          </a:prstGeom>
          <a:noFill/>
          <a:ln>
            <a:noFill/>
          </a:ln>
          <a:extLst>
            <a:ext uri="{FAA26D3D-D897-4be2-8F04-BA451C77F1D7}"/>
          </a:extLst>
        </p:spPr>
        <p:txBody>
          <a:bodyPr vert="horz" wrap="square" lIns="91440" tIns="45720" rIns="91440" bIns="45720" numCol="1" anchor="b" anchorCtr="0" compatLnSpc="1">
            <a:prstTxWarp prst="textNoShape">
              <a:avLst/>
            </a:prstTxWarp>
          </a:bodyPr>
          <a:lstStyle>
            <a:lvl1pPr>
              <a:defRPr sz="1200" baseline="0">
                <a:latin typeface="Arial" charset="0"/>
                <a:ea typeface="ヒラギノ角ゴ Pro W3" charset="0"/>
                <a:cs typeface="ヒラギノ角ゴ Pro W3" charset="0"/>
              </a:defRPr>
            </a:lvl1pPr>
          </a:lstStyle>
          <a:p>
            <a:pPr>
              <a:defRPr/>
            </a:pPr>
            <a:endParaRPr lang="en-US"/>
          </a:p>
        </p:txBody>
      </p:sp>
      <p:sp>
        <p:nvSpPr>
          <p:cNvPr id="35847" name="Rectangle 7"/>
          <p:cNvSpPr>
            <a:spLocks noGrp="1" noChangeArrowheads="1"/>
          </p:cNvSpPr>
          <p:nvPr>
            <p:ph type="sldNum" sz="quarter" idx="5"/>
          </p:nvPr>
        </p:nvSpPr>
        <p:spPr bwMode="auto">
          <a:xfrm>
            <a:off x="3886200" y="8686800"/>
            <a:ext cx="2971800" cy="457200"/>
          </a:xfrm>
          <a:prstGeom prst="rect">
            <a:avLst/>
          </a:prstGeom>
          <a:noFill/>
          <a:ln>
            <a:noFill/>
          </a:ln>
          <a:extLst>
            <a:ext uri="{FAA26D3D-D897-4be2-8F04-BA451C77F1D7}"/>
          </a:extLst>
        </p:spPr>
        <p:txBody>
          <a:bodyPr vert="horz" wrap="square" lIns="91440" tIns="45720" rIns="91440" bIns="45720" numCol="1" anchor="b" anchorCtr="0" compatLnSpc="1">
            <a:prstTxWarp prst="textNoShape">
              <a:avLst/>
            </a:prstTxWarp>
          </a:bodyPr>
          <a:lstStyle>
            <a:lvl1pPr algn="r">
              <a:defRPr sz="1200" baseline="0"/>
            </a:lvl1pPr>
          </a:lstStyle>
          <a:p>
            <a:pPr>
              <a:defRPr/>
            </a:pPr>
            <a:fld id="{C164429D-A5CE-44D1-8530-D3E7E147E7D5}" type="slidenum">
              <a:rPr lang="en-US" altLang="en-US"/>
              <a:pPr>
                <a:defRPr/>
              </a:pPr>
              <a:t>‹#›</a:t>
            </a:fld>
            <a:endParaRPr lang="en-US" altLang="en-US"/>
          </a:p>
        </p:txBody>
      </p:sp>
    </p:spTree>
    <p:extLst>
      <p:ext uri="{BB962C8B-B14F-4D97-AF65-F5344CB8AC3E}">
        <p14:creationId xmlns:p14="http://schemas.microsoft.com/office/powerpoint/2010/main" val="281154490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ヒラギノ角ゴ Pro W3" charset="0"/>
        <a:cs typeface="ヒラギノ角ゴ Pro W3" charset="0"/>
      </a:defRPr>
    </a:lvl1pPr>
    <a:lvl2pPr marL="457200" algn="l" rtl="0" eaLnBrk="0" fontAlgn="base" hangingPunct="0">
      <a:spcBef>
        <a:spcPct val="30000"/>
      </a:spcBef>
      <a:spcAft>
        <a:spcPct val="0"/>
      </a:spcAft>
      <a:defRPr sz="1200" kern="1200">
        <a:solidFill>
          <a:schemeClr val="tx1"/>
        </a:solidFill>
        <a:latin typeface="Arial" charset="0"/>
        <a:ea typeface="ヒラギノ角ゴ Pro W3" charset="0"/>
        <a:cs typeface="ヒラギノ角ゴ Pro W3" charset="0"/>
      </a:defRPr>
    </a:lvl2pPr>
    <a:lvl3pPr marL="914400" algn="l" rtl="0" eaLnBrk="0" fontAlgn="base" hangingPunct="0">
      <a:spcBef>
        <a:spcPct val="30000"/>
      </a:spcBef>
      <a:spcAft>
        <a:spcPct val="0"/>
      </a:spcAft>
      <a:defRPr sz="12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30000"/>
      </a:spcBef>
      <a:spcAft>
        <a:spcPct val="0"/>
      </a:spcAft>
      <a:defRPr sz="12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30000"/>
      </a:spcBef>
      <a:spcAft>
        <a:spcPct val="0"/>
      </a:spcAft>
      <a:defRPr sz="12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itchFamily="34" charset="0"/>
                <a:ea typeface="ヒラギノ角ゴ Pro W3" charset="-128"/>
              </a:defRPr>
            </a:lvl1pPr>
            <a:lvl2pPr marL="742950" indent="-285750">
              <a:spcBef>
                <a:spcPct val="30000"/>
              </a:spcBef>
              <a:defRPr sz="1200">
                <a:solidFill>
                  <a:schemeClr val="tx1"/>
                </a:solidFill>
                <a:latin typeface="Arial" pitchFamily="34" charset="0"/>
                <a:ea typeface="ヒラギノ角ゴ Pro W3" charset="-128"/>
              </a:defRPr>
            </a:lvl2pPr>
            <a:lvl3pPr marL="1143000" indent="-228600">
              <a:spcBef>
                <a:spcPct val="30000"/>
              </a:spcBef>
              <a:defRPr sz="1200">
                <a:solidFill>
                  <a:schemeClr val="tx1"/>
                </a:solidFill>
                <a:latin typeface="Arial" pitchFamily="34" charset="0"/>
                <a:ea typeface="ヒラギノ角ゴ Pro W3" charset="-128"/>
              </a:defRPr>
            </a:lvl3pPr>
            <a:lvl4pPr marL="1600200" indent="-228600">
              <a:spcBef>
                <a:spcPct val="30000"/>
              </a:spcBef>
              <a:defRPr sz="1200">
                <a:solidFill>
                  <a:schemeClr val="tx1"/>
                </a:solidFill>
                <a:latin typeface="Arial" pitchFamily="34" charset="0"/>
                <a:ea typeface="ヒラギノ角ゴ Pro W3" charset="-128"/>
              </a:defRPr>
            </a:lvl4pPr>
            <a:lvl5pPr marL="2057400" indent="-228600">
              <a:spcBef>
                <a:spcPct val="30000"/>
              </a:spcBef>
              <a:defRPr sz="1200">
                <a:solidFill>
                  <a:schemeClr val="tx1"/>
                </a:solidFill>
                <a:latin typeface="Arial" pitchFamily="34" charset="0"/>
                <a:ea typeface="ヒラギノ角ゴ Pro W3" charset="-128"/>
              </a:defRPr>
            </a:lvl5pPr>
            <a:lvl6pPr marL="2514600" indent="-228600" eaLnBrk="0" fontAlgn="base" hangingPunct="0">
              <a:spcBef>
                <a:spcPct val="30000"/>
              </a:spcBef>
              <a:spcAft>
                <a:spcPct val="0"/>
              </a:spcAft>
              <a:defRPr sz="1200">
                <a:solidFill>
                  <a:schemeClr val="tx1"/>
                </a:solidFill>
                <a:latin typeface="Arial" pitchFamily="34" charset="0"/>
                <a:ea typeface="ヒラギノ角ゴ Pro W3" charset="-128"/>
              </a:defRPr>
            </a:lvl6pPr>
            <a:lvl7pPr marL="2971800" indent="-228600" eaLnBrk="0" fontAlgn="base" hangingPunct="0">
              <a:spcBef>
                <a:spcPct val="30000"/>
              </a:spcBef>
              <a:spcAft>
                <a:spcPct val="0"/>
              </a:spcAft>
              <a:defRPr sz="1200">
                <a:solidFill>
                  <a:schemeClr val="tx1"/>
                </a:solidFill>
                <a:latin typeface="Arial" pitchFamily="34" charset="0"/>
                <a:ea typeface="ヒラギノ角ゴ Pro W3" charset="-128"/>
              </a:defRPr>
            </a:lvl7pPr>
            <a:lvl8pPr marL="3429000" indent="-228600" eaLnBrk="0" fontAlgn="base" hangingPunct="0">
              <a:spcBef>
                <a:spcPct val="30000"/>
              </a:spcBef>
              <a:spcAft>
                <a:spcPct val="0"/>
              </a:spcAft>
              <a:defRPr sz="1200">
                <a:solidFill>
                  <a:schemeClr val="tx1"/>
                </a:solidFill>
                <a:latin typeface="Arial" pitchFamily="34" charset="0"/>
                <a:ea typeface="ヒラギノ角ゴ Pro W3" charset="-128"/>
              </a:defRPr>
            </a:lvl8pPr>
            <a:lvl9pPr marL="3886200" indent="-228600" eaLnBrk="0" fontAlgn="base" hangingPunct="0">
              <a:spcBef>
                <a:spcPct val="30000"/>
              </a:spcBef>
              <a:spcAft>
                <a:spcPct val="0"/>
              </a:spcAft>
              <a:defRPr sz="1200">
                <a:solidFill>
                  <a:schemeClr val="tx1"/>
                </a:solidFill>
                <a:latin typeface="Arial" pitchFamily="34" charset="0"/>
                <a:ea typeface="ヒラギノ角ゴ Pro W3" charset="-128"/>
              </a:defRPr>
            </a:lvl9pPr>
          </a:lstStyle>
          <a:p>
            <a:pPr eaLnBrk="1" hangingPunct="1">
              <a:spcBef>
                <a:spcPct val="0"/>
              </a:spcBef>
            </a:pPr>
            <a:fld id="{52F56028-C76E-417F-8771-E68ACE6D1925}" type="slidenum">
              <a:rPr lang="en-GB" altLang="en-US" smtClean="0">
                <a:ea typeface="MS PGothic" pitchFamily="34" charset="-128"/>
              </a:rPr>
              <a:pPr eaLnBrk="1" hangingPunct="1">
                <a:spcBef>
                  <a:spcPct val="0"/>
                </a:spcBef>
              </a:pPr>
              <a:t>1</a:t>
            </a:fld>
            <a:endParaRPr lang="en-GB" altLang="en-US">
              <a:ea typeface="MS PGothic" pitchFamily="34" charset="-128"/>
            </a:endParaRPr>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latin typeface="Arial" pitchFamily="34" charset="0"/>
                <a:ea typeface="ヒラギノ角ゴ Pro W3" charset="-128"/>
              </a:rPr>
              <a:t>Module 10. Key aspects of pediatric CT</a:t>
            </a:r>
            <a:endParaRPr lang="en-US" altLang="en-US">
              <a:latin typeface="Arial" pitchFamily="34" charset="0"/>
              <a:ea typeface="MS PGothic" pitchFamily="34"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marL="525463" indent="-457200">
              <a:defRPr/>
            </a:pPr>
            <a:r>
              <a:rPr lang="en-US" altLang="en-US" sz="2800" dirty="0"/>
              <a:t>In order to reduce motion artifacts during CT scanning in children, it is important to address nervousness</a:t>
            </a:r>
          </a:p>
          <a:p>
            <a:pPr marL="525463" indent="-457200">
              <a:defRPr/>
            </a:pPr>
            <a:r>
              <a:rPr lang="en-US" altLang="en-US" sz="2800" dirty="0"/>
              <a:t>by i</a:t>
            </a:r>
            <a:r>
              <a:rPr lang="en-US" altLang="en-US" dirty="0"/>
              <a:t>nforming steps of CT to the child and/or accompanying caretaker. </a:t>
            </a:r>
          </a:p>
          <a:p>
            <a:pPr marL="525463" indent="-457200">
              <a:defRPr/>
            </a:pPr>
            <a:endParaRPr lang="en-US" altLang="en-US" dirty="0"/>
          </a:p>
          <a:p>
            <a:pPr marL="525463" indent="-457200">
              <a:defRPr/>
            </a:pPr>
            <a:r>
              <a:rPr lang="en-US" altLang="en-US" dirty="0"/>
              <a:t>When possible, pain during CT scanning should be minimized. If possible, intravenous access if needed</a:t>
            </a:r>
          </a:p>
          <a:p>
            <a:pPr marL="525463" indent="-457200">
              <a:defRPr/>
            </a:pPr>
            <a:r>
              <a:rPr lang="en-US" altLang="en-US" dirty="0"/>
              <a:t>should be obtained outside the room and in advance. </a:t>
            </a:r>
          </a:p>
          <a:p>
            <a:pPr marL="525463" indent="-457200">
              <a:defRPr/>
            </a:pPr>
            <a:endParaRPr lang="en-US" altLang="en-US" dirty="0"/>
          </a:p>
          <a:p>
            <a:pPr marL="525463" indent="-457200">
              <a:defRPr/>
            </a:pPr>
            <a:r>
              <a:rPr lang="en-US" altLang="en-US" dirty="0"/>
              <a:t>When appropriate in older children, instruct, demonstrate and practice the CT scanning. Inform the </a:t>
            </a:r>
          </a:p>
          <a:p>
            <a:pPr marL="525463" indent="-457200">
              <a:defRPr/>
            </a:pPr>
            <a:r>
              <a:rPr lang="en-US" altLang="en-US" dirty="0"/>
              <a:t>patient, who they should hold their breath and avoid voluntary movements. At times, demonstration and </a:t>
            </a:r>
          </a:p>
          <a:p>
            <a:pPr marL="525463" indent="-457200">
              <a:defRPr/>
            </a:pPr>
            <a:r>
              <a:rPr lang="en-US" altLang="en-US" dirty="0"/>
              <a:t>practice works better than mere instructions especially when  it comes to breath-holding. </a:t>
            </a:r>
          </a:p>
          <a:p>
            <a:pPr marL="525463" indent="-457200">
              <a:defRPr/>
            </a:pPr>
            <a:endParaRPr lang="en-US" altLang="en-US" dirty="0"/>
          </a:p>
          <a:p>
            <a:pPr marL="525463" indent="-457200">
              <a:defRPr/>
            </a:pPr>
            <a:r>
              <a:rPr lang="en-US" altLang="en-US" dirty="0"/>
              <a:t>Ensure contrast injection is well planned and minimize risk of contrast extravasation or missed contrast </a:t>
            </a:r>
          </a:p>
          <a:p>
            <a:pPr marL="525463" indent="-457200">
              <a:defRPr/>
            </a:pPr>
            <a:r>
              <a:rPr lang="en-US" altLang="en-US" dirty="0"/>
              <a:t>bolus, since these may require repeat scanning. </a:t>
            </a:r>
          </a:p>
          <a:p>
            <a:pPr marL="525463" indent="-457200">
              <a:defRPr/>
            </a:pPr>
            <a:endParaRPr lang="en-US" altLang="en-US" dirty="0"/>
          </a:p>
          <a:p>
            <a:pPr marL="525463" indent="-457200">
              <a:defRPr/>
            </a:pPr>
            <a:r>
              <a:rPr lang="en-US" altLang="en-US" dirty="0"/>
              <a:t>One should also avoid artifacts from external and internal sources when possible. </a:t>
            </a:r>
          </a:p>
          <a:p>
            <a:pPr>
              <a:defRPr/>
            </a:pPr>
            <a:endParaRPr lang="en-US" dirty="0"/>
          </a:p>
        </p:txBody>
      </p:sp>
      <p:sp>
        <p:nvSpPr>
          <p:cNvPr id="54276"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aseline="-25000">
                <a:solidFill>
                  <a:schemeClr val="tx1"/>
                </a:solidFill>
                <a:latin typeface="Arial" pitchFamily="34" charset="0"/>
                <a:ea typeface="ヒラギノ角ゴ Pro W3" charset="-128"/>
              </a:defRPr>
            </a:lvl1pPr>
            <a:lvl2pPr marL="742950" indent="-285750">
              <a:defRPr sz="2400" baseline="-25000">
                <a:solidFill>
                  <a:schemeClr val="tx1"/>
                </a:solidFill>
                <a:latin typeface="Arial" pitchFamily="34" charset="0"/>
                <a:ea typeface="ヒラギノ角ゴ Pro W3" charset="-128"/>
              </a:defRPr>
            </a:lvl2pPr>
            <a:lvl3pPr marL="1143000" indent="-228600">
              <a:defRPr sz="2400" baseline="-25000">
                <a:solidFill>
                  <a:schemeClr val="tx1"/>
                </a:solidFill>
                <a:latin typeface="Arial" pitchFamily="34" charset="0"/>
                <a:ea typeface="ヒラギノ角ゴ Pro W3" charset="-128"/>
              </a:defRPr>
            </a:lvl3pPr>
            <a:lvl4pPr marL="1600200" indent="-228600">
              <a:defRPr sz="2400" baseline="-25000">
                <a:solidFill>
                  <a:schemeClr val="tx1"/>
                </a:solidFill>
                <a:latin typeface="Arial" pitchFamily="34" charset="0"/>
                <a:ea typeface="ヒラギノ角ゴ Pro W3" charset="-128"/>
              </a:defRPr>
            </a:lvl4pPr>
            <a:lvl5pPr marL="2057400" indent="-228600">
              <a:defRPr sz="2400" baseline="-25000">
                <a:solidFill>
                  <a:schemeClr val="tx1"/>
                </a:solidFill>
                <a:latin typeface="Arial" pitchFamily="34" charset="0"/>
                <a:ea typeface="ヒラギノ角ゴ Pro W3" charset="-128"/>
              </a:defRPr>
            </a:lvl5pPr>
            <a:lvl6pPr marL="25146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6pPr>
            <a:lvl7pPr marL="29718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7pPr>
            <a:lvl8pPr marL="34290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8pPr>
            <a:lvl9pPr marL="38862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9pPr>
          </a:lstStyle>
          <a:p>
            <a:fld id="{E30CFD3D-CAB9-4B3B-B80E-79170E186145}" type="slidenum">
              <a:rPr lang="en-US" altLang="en-US" sz="1200" baseline="0" smtClean="0"/>
              <a:pPr/>
              <a:t>10</a:t>
            </a:fld>
            <a:endParaRPr lang="en-US" altLang="en-US" sz="1200" baseline="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marL="525463" indent="-457200">
              <a:lnSpc>
                <a:spcPct val="120000"/>
              </a:lnSpc>
              <a:defRPr/>
            </a:pPr>
            <a:r>
              <a:rPr lang="en-US" altLang="en-US" sz="2800" dirty="0"/>
              <a:t>If more than one CT scanners are available for scanning, </a:t>
            </a:r>
            <a:r>
              <a:rPr lang="en-US" altLang="en-US" sz="2400" dirty="0"/>
              <a:t>choose the CT which is faster. For example,</a:t>
            </a:r>
          </a:p>
          <a:p>
            <a:pPr marL="525463" indent="-457200">
              <a:lnSpc>
                <a:spcPct val="120000"/>
              </a:lnSpc>
              <a:defRPr/>
            </a:pPr>
            <a:r>
              <a:rPr lang="en-US" altLang="en-US" sz="2400" dirty="0"/>
              <a:t>scan coverage with dual source CT is often faster than the single source CT. Likewise, wider area</a:t>
            </a:r>
          </a:p>
          <a:p>
            <a:pPr marL="525463" indent="-457200">
              <a:lnSpc>
                <a:spcPct val="120000"/>
              </a:lnSpc>
              <a:defRPr/>
            </a:pPr>
            <a:r>
              <a:rPr lang="en-US" altLang="en-US" sz="2400" dirty="0"/>
              <a:t>detector CT are faster than other scanners. </a:t>
            </a:r>
          </a:p>
          <a:p>
            <a:pPr marL="525463" indent="-457200">
              <a:lnSpc>
                <a:spcPct val="120000"/>
              </a:lnSpc>
              <a:defRPr/>
            </a:pPr>
            <a:r>
              <a:rPr lang="en-US" altLang="en-US" sz="2400" dirty="0"/>
              <a:t>If you can, choose the scanner with automatic exposure control, automatic KV selection and/or iterative</a:t>
            </a:r>
          </a:p>
          <a:p>
            <a:pPr marL="525463" indent="-457200">
              <a:lnSpc>
                <a:spcPct val="120000"/>
              </a:lnSpc>
              <a:defRPr/>
            </a:pPr>
            <a:r>
              <a:rPr lang="en-US" altLang="en-US" sz="2400" dirty="0"/>
              <a:t>reconstruction techniques.</a:t>
            </a:r>
          </a:p>
          <a:p>
            <a:pPr marL="525463" indent="-457200">
              <a:lnSpc>
                <a:spcPct val="120000"/>
              </a:lnSpc>
              <a:defRPr/>
            </a:pPr>
            <a:r>
              <a:rPr lang="en-US" altLang="en-US" sz="2400" dirty="0"/>
              <a:t>If you can, choose an experienced radiographer to supervise the pediatric CT examination.  </a:t>
            </a:r>
          </a:p>
          <a:p>
            <a:pPr marL="525463" indent="-457200">
              <a:lnSpc>
                <a:spcPct val="120000"/>
              </a:lnSpc>
              <a:defRPr/>
            </a:pPr>
            <a:r>
              <a:rPr lang="en-US" altLang="en-US" sz="2400" dirty="0"/>
              <a:t>When appropriate and possible, radiographers should discuss the CT protocol with a radiologist (so s/he</a:t>
            </a:r>
          </a:p>
          <a:p>
            <a:pPr marL="525463" indent="-457200">
              <a:lnSpc>
                <a:spcPct val="120000"/>
              </a:lnSpc>
              <a:defRPr/>
            </a:pPr>
            <a:r>
              <a:rPr lang="en-US" altLang="en-US" sz="2400" dirty="0"/>
              <a:t>can triage too!!)</a:t>
            </a:r>
            <a:endParaRPr lang="en-US" altLang="en-US" sz="2800" dirty="0"/>
          </a:p>
          <a:p>
            <a:pPr>
              <a:defRPr/>
            </a:pPr>
            <a:endParaRPr lang="en-US" dirty="0"/>
          </a:p>
        </p:txBody>
      </p:sp>
      <p:sp>
        <p:nvSpPr>
          <p:cNvPr id="55300"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aseline="-25000">
                <a:solidFill>
                  <a:schemeClr val="tx1"/>
                </a:solidFill>
                <a:latin typeface="Arial" pitchFamily="34" charset="0"/>
                <a:ea typeface="ヒラギノ角ゴ Pro W3" charset="-128"/>
              </a:defRPr>
            </a:lvl1pPr>
            <a:lvl2pPr marL="742950" indent="-285750">
              <a:defRPr sz="2400" baseline="-25000">
                <a:solidFill>
                  <a:schemeClr val="tx1"/>
                </a:solidFill>
                <a:latin typeface="Arial" pitchFamily="34" charset="0"/>
                <a:ea typeface="ヒラギノ角ゴ Pro W3" charset="-128"/>
              </a:defRPr>
            </a:lvl2pPr>
            <a:lvl3pPr marL="1143000" indent="-228600">
              <a:defRPr sz="2400" baseline="-25000">
                <a:solidFill>
                  <a:schemeClr val="tx1"/>
                </a:solidFill>
                <a:latin typeface="Arial" pitchFamily="34" charset="0"/>
                <a:ea typeface="ヒラギノ角ゴ Pro W3" charset="-128"/>
              </a:defRPr>
            </a:lvl3pPr>
            <a:lvl4pPr marL="1600200" indent="-228600">
              <a:defRPr sz="2400" baseline="-25000">
                <a:solidFill>
                  <a:schemeClr val="tx1"/>
                </a:solidFill>
                <a:latin typeface="Arial" pitchFamily="34" charset="0"/>
                <a:ea typeface="ヒラギノ角ゴ Pro W3" charset="-128"/>
              </a:defRPr>
            </a:lvl4pPr>
            <a:lvl5pPr marL="2057400" indent="-228600">
              <a:defRPr sz="2400" baseline="-25000">
                <a:solidFill>
                  <a:schemeClr val="tx1"/>
                </a:solidFill>
                <a:latin typeface="Arial" pitchFamily="34" charset="0"/>
                <a:ea typeface="ヒラギノ角ゴ Pro W3" charset="-128"/>
              </a:defRPr>
            </a:lvl5pPr>
            <a:lvl6pPr marL="25146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6pPr>
            <a:lvl7pPr marL="29718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7pPr>
            <a:lvl8pPr marL="34290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8pPr>
            <a:lvl9pPr marL="38862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9pPr>
          </a:lstStyle>
          <a:p>
            <a:fld id="{B60F7E21-05C1-4543-9D6F-8236E7F9F5F9}" type="slidenum">
              <a:rPr lang="en-US" altLang="en-US" sz="1200" baseline="0" smtClean="0"/>
              <a:pPr/>
              <a:t>11</a:t>
            </a:fld>
            <a:endParaRPr lang="en-US" altLang="en-US" sz="1200" baseline="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marL="525463" indent="-457200">
              <a:defRPr/>
            </a:pPr>
            <a:r>
              <a:rPr lang="en-US" dirty="0"/>
              <a:t>Off-centering of the patient in the scanner is frequent problem in smaller patients. It is important to</a:t>
            </a:r>
          </a:p>
          <a:p>
            <a:pPr marL="525463" indent="-457200">
              <a:defRPr/>
            </a:pPr>
            <a:r>
              <a:rPr lang="en-US" dirty="0"/>
              <a:t>understand that </a:t>
            </a:r>
            <a:r>
              <a:rPr lang="en-US" altLang="en-US" sz="3200" dirty="0" err="1"/>
              <a:t>miscentering</a:t>
            </a:r>
            <a:r>
              <a:rPr lang="en-US" altLang="en-US" sz="3200" dirty="0"/>
              <a:t> can: </a:t>
            </a:r>
          </a:p>
          <a:p>
            <a:pPr marL="468313" indent="-457200">
              <a:buFont typeface="Arial" panose="020B0604020202020204" pitchFamily="34" charset="0"/>
              <a:buChar char="•"/>
              <a:defRPr/>
            </a:pPr>
            <a:r>
              <a:rPr lang="en-US" altLang="en-US" sz="2800" dirty="0"/>
              <a:t>Mess up estimation of tube current with automatic exposure control techniques. </a:t>
            </a:r>
          </a:p>
          <a:p>
            <a:pPr marL="468313" indent="-457200">
              <a:buFont typeface="Arial" panose="020B0604020202020204" pitchFamily="34" charset="0"/>
              <a:buChar char="•"/>
              <a:defRPr/>
            </a:pPr>
            <a:r>
              <a:rPr lang="en-US" altLang="en-US" sz="2800" dirty="0"/>
              <a:t>Off-centering can also mess up beam shaping filters’ functions which assume good patient centering. This can lead to asymmetric distribution of noise and artifacts and increase surface radiation to vital organs (thyroid/breasts).</a:t>
            </a:r>
          </a:p>
          <a:p>
            <a:pPr marL="468313" indent="-457200">
              <a:buFont typeface="Arial" panose="020B0604020202020204" pitchFamily="34" charset="0"/>
              <a:buChar char="•"/>
              <a:defRPr/>
            </a:pPr>
            <a:r>
              <a:rPr lang="en-US" altLang="en-US" sz="2800" dirty="0"/>
              <a:t>Effects of off-centering can require repeat scanning especially for very low dose protocols with severe artifacts. </a:t>
            </a:r>
          </a:p>
          <a:p>
            <a:pPr>
              <a:defRPr/>
            </a:pPr>
            <a:endParaRPr lang="en-US" dirty="0"/>
          </a:p>
        </p:txBody>
      </p:sp>
      <p:sp>
        <p:nvSpPr>
          <p:cNvPr id="56324"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aseline="-25000">
                <a:solidFill>
                  <a:schemeClr val="tx1"/>
                </a:solidFill>
                <a:latin typeface="Arial" pitchFamily="34" charset="0"/>
                <a:ea typeface="ヒラギノ角ゴ Pro W3" charset="-128"/>
              </a:defRPr>
            </a:lvl1pPr>
            <a:lvl2pPr marL="742950" indent="-285750">
              <a:defRPr sz="2400" baseline="-25000">
                <a:solidFill>
                  <a:schemeClr val="tx1"/>
                </a:solidFill>
                <a:latin typeface="Arial" pitchFamily="34" charset="0"/>
                <a:ea typeface="ヒラギノ角ゴ Pro W3" charset="-128"/>
              </a:defRPr>
            </a:lvl2pPr>
            <a:lvl3pPr marL="1143000" indent="-228600">
              <a:defRPr sz="2400" baseline="-25000">
                <a:solidFill>
                  <a:schemeClr val="tx1"/>
                </a:solidFill>
                <a:latin typeface="Arial" pitchFamily="34" charset="0"/>
                <a:ea typeface="ヒラギノ角ゴ Pro W3" charset="-128"/>
              </a:defRPr>
            </a:lvl3pPr>
            <a:lvl4pPr marL="1600200" indent="-228600">
              <a:defRPr sz="2400" baseline="-25000">
                <a:solidFill>
                  <a:schemeClr val="tx1"/>
                </a:solidFill>
                <a:latin typeface="Arial" pitchFamily="34" charset="0"/>
                <a:ea typeface="ヒラギノ角ゴ Pro W3" charset="-128"/>
              </a:defRPr>
            </a:lvl4pPr>
            <a:lvl5pPr marL="2057400" indent="-228600">
              <a:defRPr sz="2400" baseline="-25000">
                <a:solidFill>
                  <a:schemeClr val="tx1"/>
                </a:solidFill>
                <a:latin typeface="Arial" pitchFamily="34" charset="0"/>
                <a:ea typeface="ヒラギノ角ゴ Pro W3" charset="-128"/>
              </a:defRPr>
            </a:lvl5pPr>
            <a:lvl6pPr marL="25146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6pPr>
            <a:lvl7pPr marL="29718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7pPr>
            <a:lvl8pPr marL="34290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8pPr>
            <a:lvl9pPr marL="38862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9pPr>
          </a:lstStyle>
          <a:p>
            <a:fld id="{D787EEF6-67F5-4FF4-91BD-32DC17738086}" type="slidenum">
              <a:rPr lang="en-US" altLang="en-US" sz="1200" baseline="0" smtClean="0"/>
              <a:pPr/>
              <a:t>12</a:t>
            </a:fld>
            <a:endParaRPr lang="en-US" altLang="en-US" sz="1200" baseline="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marL="68263">
              <a:defRPr/>
            </a:pPr>
            <a:r>
              <a:rPr lang="en-US" altLang="en-US" sz="3200" dirty="0"/>
              <a:t>Pediatric CT protocols must allow for indication and size specific scan parameters.</a:t>
            </a:r>
          </a:p>
          <a:p>
            <a:pPr marL="68263">
              <a:defRPr/>
            </a:pPr>
            <a:r>
              <a:rPr lang="en-US" altLang="en-US" sz="3200" dirty="0"/>
              <a:t> </a:t>
            </a:r>
            <a:r>
              <a:rPr lang="en-US" altLang="en-US" dirty="0"/>
              <a:t>With regards to tube current, automatic exposure control techniques should be used over fixed tube current. As stated in preceding slides, certain clinical indications must be scanned at low radiation doses. Iterative reconstruction techniques also enable use of lower tube current and tube potential. </a:t>
            </a:r>
          </a:p>
          <a:p>
            <a:pPr>
              <a:defRPr/>
            </a:pPr>
            <a:endParaRPr lang="en-US" dirty="0"/>
          </a:p>
        </p:txBody>
      </p:sp>
      <p:sp>
        <p:nvSpPr>
          <p:cNvPr id="57348"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aseline="-25000">
                <a:solidFill>
                  <a:schemeClr val="tx1"/>
                </a:solidFill>
                <a:latin typeface="Arial" pitchFamily="34" charset="0"/>
                <a:ea typeface="ヒラギノ角ゴ Pro W3" charset="-128"/>
              </a:defRPr>
            </a:lvl1pPr>
            <a:lvl2pPr marL="742950" indent="-285750">
              <a:defRPr sz="2400" baseline="-25000">
                <a:solidFill>
                  <a:schemeClr val="tx1"/>
                </a:solidFill>
                <a:latin typeface="Arial" pitchFamily="34" charset="0"/>
                <a:ea typeface="ヒラギノ角ゴ Pro W3" charset="-128"/>
              </a:defRPr>
            </a:lvl2pPr>
            <a:lvl3pPr marL="1143000" indent="-228600">
              <a:defRPr sz="2400" baseline="-25000">
                <a:solidFill>
                  <a:schemeClr val="tx1"/>
                </a:solidFill>
                <a:latin typeface="Arial" pitchFamily="34" charset="0"/>
                <a:ea typeface="ヒラギノ角ゴ Pro W3" charset="-128"/>
              </a:defRPr>
            </a:lvl3pPr>
            <a:lvl4pPr marL="1600200" indent="-228600">
              <a:defRPr sz="2400" baseline="-25000">
                <a:solidFill>
                  <a:schemeClr val="tx1"/>
                </a:solidFill>
                <a:latin typeface="Arial" pitchFamily="34" charset="0"/>
                <a:ea typeface="ヒラギノ角ゴ Pro W3" charset="-128"/>
              </a:defRPr>
            </a:lvl4pPr>
            <a:lvl5pPr marL="2057400" indent="-228600">
              <a:defRPr sz="2400" baseline="-25000">
                <a:solidFill>
                  <a:schemeClr val="tx1"/>
                </a:solidFill>
                <a:latin typeface="Arial" pitchFamily="34" charset="0"/>
                <a:ea typeface="ヒラギノ角ゴ Pro W3" charset="-128"/>
              </a:defRPr>
            </a:lvl5pPr>
            <a:lvl6pPr marL="25146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6pPr>
            <a:lvl7pPr marL="29718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7pPr>
            <a:lvl8pPr marL="34290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8pPr>
            <a:lvl9pPr marL="38862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9pPr>
          </a:lstStyle>
          <a:p>
            <a:fld id="{0DC185D6-9281-4AAB-8489-C4694844DD7D}" type="slidenum">
              <a:rPr lang="en-US" altLang="en-US" sz="1200" baseline="0" smtClean="0"/>
              <a:pPr/>
              <a:t>13</a:t>
            </a:fld>
            <a:endParaRPr lang="en-US" altLang="en-US" sz="1200" baseline="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a:ln/>
        </p:spPr>
      </p:sp>
      <p:sp>
        <p:nvSpPr>
          <p:cNvPr id="58371"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Arial" pitchFamily="34" charset="0"/>
                <a:ea typeface="ヒラギノ角ゴ Pro W3" charset="-128"/>
              </a:rPr>
              <a:t>Automatic KV selection should be used when available to enable u</a:t>
            </a:r>
            <a:r>
              <a:rPr lang="en-US" altLang="en-US" sz="2400">
                <a:latin typeface="Arial" pitchFamily="34" charset="0"/>
                <a:ea typeface="ヒラギノ角ゴ Pro W3" charset="-128"/>
              </a:rPr>
              <a:t>se appropriate KV settings based on clinical indication and size. Lower kV can often be used for scanners with iterative reconstruction techniques.  </a:t>
            </a:r>
          </a:p>
          <a:p>
            <a:endParaRPr lang="en-US" altLang="en-US" sz="2800">
              <a:latin typeface="Arial" pitchFamily="34" charset="0"/>
              <a:ea typeface="ヒラギノ角ゴ Pro W3" charset="-128"/>
            </a:endParaRPr>
          </a:p>
          <a:p>
            <a:r>
              <a:rPr lang="en-US" altLang="en-US" sz="2800">
                <a:latin typeface="Arial" pitchFamily="34" charset="0"/>
                <a:ea typeface="ヒラギノ角ゴ Pro W3" charset="-128"/>
              </a:rPr>
              <a:t>When using manual kV, it is important to not under</a:t>
            </a:r>
            <a:r>
              <a:rPr lang="en-US" altLang="en-US" sz="2400">
                <a:latin typeface="Arial" pitchFamily="34" charset="0"/>
                <a:ea typeface="ヒラギノ角ゴ Pro W3" charset="-128"/>
              </a:rPr>
              <a:t>use low kV in small children. Lowest kV of 70 or 80 kV should be used for very small children. </a:t>
            </a:r>
          </a:p>
          <a:p>
            <a:endParaRPr lang="en-US" altLang="en-US" sz="2400">
              <a:latin typeface="Arial" pitchFamily="34" charset="0"/>
              <a:ea typeface="ヒラギノ角ゴ Pro W3" charset="-128"/>
            </a:endParaRPr>
          </a:p>
          <a:p>
            <a:r>
              <a:rPr lang="en-US" altLang="en-US" sz="2400">
                <a:latin typeface="Arial" pitchFamily="34" charset="0"/>
                <a:ea typeface="ヒラギノ角ゴ Pro W3" charset="-128"/>
              </a:rPr>
              <a:t>Lowest kV should be used for CT angiography and children weighing as much as 80 kg.  </a:t>
            </a:r>
          </a:p>
          <a:p>
            <a:endParaRPr lang="en-US" altLang="en-US">
              <a:latin typeface="Arial" pitchFamily="34" charset="0"/>
              <a:ea typeface="ヒラギノ角ゴ Pro W3" charset="-128"/>
            </a:endParaRPr>
          </a:p>
        </p:txBody>
      </p:sp>
      <p:sp>
        <p:nvSpPr>
          <p:cNvPr id="58372"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aseline="-25000">
                <a:solidFill>
                  <a:schemeClr val="tx1"/>
                </a:solidFill>
                <a:latin typeface="Arial" pitchFamily="34" charset="0"/>
                <a:ea typeface="ヒラギノ角ゴ Pro W3" charset="-128"/>
              </a:defRPr>
            </a:lvl1pPr>
            <a:lvl2pPr marL="742950" indent="-285750">
              <a:defRPr sz="2400" baseline="-25000">
                <a:solidFill>
                  <a:schemeClr val="tx1"/>
                </a:solidFill>
                <a:latin typeface="Arial" pitchFamily="34" charset="0"/>
                <a:ea typeface="ヒラギノ角ゴ Pro W3" charset="-128"/>
              </a:defRPr>
            </a:lvl2pPr>
            <a:lvl3pPr marL="1143000" indent="-228600">
              <a:defRPr sz="2400" baseline="-25000">
                <a:solidFill>
                  <a:schemeClr val="tx1"/>
                </a:solidFill>
                <a:latin typeface="Arial" pitchFamily="34" charset="0"/>
                <a:ea typeface="ヒラギノ角ゴ Pro W3" charset="-128"/>
              </a:defRPr>
            </a:lvl3pPr>
            <a:lvl4pPr marL="1600200" indent="-228600">
              <a:defRPr sz="2400" baseline="-25000">
                <a:solidFill>
                  <a:schemeClr val="tx1"/>
                </a:solidFill>
                <a:latin typeface="Arial" pitchFamily="34" charset="0"/>
                <a:ea typeface="ヒラギノ角ゴ Pro W3" charset="-128"/>
              </a:defRPr>
            </a:lvl4pPr>
            <a:lvl5pPr marL="2057400" indent="-228600">
              <a:defRPr sz="2400" baseline="-25000">
                <a:solidFill>
                  <a:schemeClr val="tx1"/>
                </a:solidFill>
                <a:latin typeface="Arial" pitchFamily="34" charset="0"/>
                <a:ea typeface="ヒラギノ角ゴ Pro W3" charset="-128"/>
              </a:defRPr>
            </a:lvl5pPr>
            <a:lvl6pPr marL="25146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6pPr>
            <a:lvl7pPr marL="29718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7pPr>
            <a:lvl8pPr marL="34290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8pPr>
            <a:lvl9pPr marL="38862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9pPr>
          </a:lstStyle>
          <a:p>
            <a:fld id="{F8C29A14-74E3-4205-BA3B-AB9F64166AF9}" type="slidenum">
              <a:rPr lang="en-US" altLang="en-US" sz="1200" baseline="0" smtClean="0"/>
              <a:pPr/>
              <a:t>14</a:t>
            </a:fld>
            <a:endParaRPr lang="en-US" altLang="en-US" sz="1200" baseline="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marL="0" lvl="1">
              <a:lnSpc>
                <a:spcPct val="110000"/>
              </a:lnSpc>
              <a:defRPr/>
            </a:pPr>
            <a:r>
              <a:rPr lang="en-US" sz="2400" dirty="0"/>
              <a:t>To enable faster scanning, children should be scanned at non-overlapping pitch. </a:t>
            </a:r>
            <a:r>
              <a:rPr lang="en-US" dirty="0"/>
              <a:t>On certain scanners, for example GE and Toshiba, lower pitch means higher dose if other scan parameters are held constant. </a:t>
            </a:r>
          </a:p>
          <a:p>
            <a:pPr marL="0" lvl="1">
              <a:lnSpc>
                <a:spcPct val="110000"/>
              </a:lnSpc>
              <a:defRPr/>
            </a:pPr>
            <a:endParaRPr lang="en-US" dirty="0"/>
          </a:p>
          <a:p>
            <a:pPr marL="0" lvl="1">
              <a:lnSpc>
                <a:spcPct val="110000"/>
              </a:lnSpc>
              <a:defRPr/>
            </a:pPr>
            <a:r>
              <a:rPr lang="en-US" dirty="0"/>
              <a:t>Likewise, appropriate detector configuration should be used to maximize dose efficiency and minimize scan duration. </a:t>
            </a:r>
          </a:p>
          <a:p>
            <a:pPr marL="171450" lvl="1" indent="-171450">
              <a:lnSpc>
                <a:spcPct val="110000"/>
              </a:lnSpc>
              <a:buFont typeface="Arial" panose="020B0604020202020204" pitchFamily="34" charset="0"/>
              <a:buChar char="•"/>
              <a:defRPr/>
            </a:pPr>
            <a:r>
              <a:rPr lang="en-US" dirty="0"/>
              <a:t>For longer scan ranges such as chest, abdomen, and spine, one should choose wider beam collimation.  </a:t>
            </a:r>
          </a:p>
          <a:p>
            <a:pPr marL="171450" indent="-171450">
              <a:lnSpc>
                <a:spcPct val="110000"/>
              </a:lnSpc>
              <a:buFont typeface="Arial" panose="020B0604020202020204" pitchFamily="34" charset="0"/>
              <a:buChar char="•"/>
              <a:defRPr/>
            </a:pPr>
            <a:r>
              <a:rPr lang="en-US" dirty="0"/>
              <a:t>For variable detector array systems: Choice of detector configuration should depend on need for specific slice thickness</a:t>
            </a:r>
          </a:p>
          <a:p>
            <a:pPr marL="171450" indent="-171450">
              <a:lnSpc>
                <a:spcPct val="110000"/>
              </a:lnSpc>
              <a:buFont typeface="Arial" panose="020B0604020202020204" pitchFamily="34" charset="0"/>
              <a:buChar char="•"/>
              <a:defRPr/>
            </a:pPr>
            <a:r>
              <a:rPr lang="en-US" dirty="0"/>
              <a:t>For example in a 16-slice MDCT, a 16 *0.75 mm detector configuration is better if less than 1 mm slice thickness is required. For the same scanner 16 *1.5 mm detector may be more suitable for long scan range when 1.5 mm or thicker slices are acceptable. </a:t>
            </a:r>
          </a:p>
          <a:p>
            <a:pPr>
              <a:lnSpc>
                <a:spcPct val="110000"/>
              </a:lnSpc>
              <a:defRPr/>
            </a:pPr>
            <a:endParaRPr lang="en-US" dirty="0"/>
          </a:p>
          <a:p>
            <a:pPr>
              <a:lnSpc>
                <a:spcPct val="110000"/>
              </a:lnSpc>
              <a:defRPr/>
            </a:pPr>
            <a:r>
              <a:rPr lang="en-US" dirty="0"/>
              <a:t>A faster gantry rotation speed should be used in children to decrease scanning time and reduce motion artifacts. </a:t>
            </a:r>
            <a:endParaRPr lang="en-US" sz="2000" dirty="0"/>
          </a:p>
          <a:p>
            <a:pPr>
              <a:defRPr/>
            </a:pPr>
            <a:endParaRPr lang="en-US" dirty="0"/>
          </a:p>
        </p:txBody>
      </p:sp>
      <p:sp>
        <p:nvSpPr>
          <p:cNvPr id="59396"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aseline="-25000">
                <a:solidFill>
                  <a:schemeClr val="tx1"/>
                </a:solidFill>
                <a:latin typeface="Arial" pitchFamily="34" charset="0"/>
                <a:ea typeface="ヒラギノ角ゴ Pro W3" charset="-128"/>
              </a:defRPr>
            </a:lvl1pPr>
            <a:lvl2pPr marL="742950" indent="-285750">
              <a:defRPr sz="2400" baseline="-25000">
                <a:solidFill>
                  <a:schemeClr val="tx1"/>
                </a:solidFill>
                <a:latin typeface="Arial" pitchFamily="34" charset="0"/>
                <a:ea typeface="ヒラギノ角ゴ Pro W3" charset="-128"/>
              </a:defRPr>
            </a:lvl2pPr>
            <a:lvl3pPr marL="1143000" indent="-228600">
              <a:defRPr sz="2400" baseline="-25000">
                <a:solidFill>
                  <a:schemeClr val="tx1"/>
                </a:solidFill>
                <a:latin typeface="Arial" pitchFamily="34" charset="0"/>
                <a:ea typeface="ヒラギノ角ゴ Pro W3" charset="-128"/>
              </a:defRPr>
            </a:lvl3pPr>
            <a:lvl4pPr marL="1600200" indent="-228600">
              <a:defRPr sz="2400" baseline="-25000">
                <a:solidFill>
                  <a:schemeClr val="tx1"/>
                </a:solidFill>
                <a:latin typeface="Arial" pitchFamily="34" charset="0"/>
                <a:ea typeface="ヒラギノ角ゴ Pro W3" charset="-128"/>
              </a:defRPr>
            </a:lvl4pPr>
            <a:lvl5pPr marL="2057400" indent="-228600">
              <a:defRPr sz="2400" baseline="-25000">
                <a:solidFill>
                  <a:schemeClr val="tx1"/>
                </a:solidFill>
                <a:latin typeface="Arial" pitchFamily="34" charset="0"/>
                <a:ea typeface="ヒラギノ角ゴ Pro W3" charset="-128"/>
              </a:defRPr>
            </a:lvl5pPr>
            <a:lvl6pPr marL="25146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6pPr>
            <a:lvl7pPr marL="29718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7pPr>
            <a:lvl8pPr marL="34290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8pPr>
            <a:lvl9pPr marL="38862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9pPr>
          </a:lstStyle>
          <a:p>
            <a:fld id="{0B90545E-8A4C-4E32-B48D-A6C475FAFC3E}" type="slidenum">
              <a:rPr lang="en-US" altLang="en-US" sz="1200" baseline="0" smtClean="0"/>
              <a:pPr/>
              <a:t>15</a:t>
            </a:fld>
            <a:endParaRPr lang="en-US" altLang="en-US" sz="1200" baseline="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a:ln/>
        </p:spPr>
      </p:sp>
      <p:sp>
        <p:nvSpPr>
          <p:cNvPr id="60419" name="Notes Placeholder 2"/>
          <p:cNvSpPr>
            <a:spLocks noGrp="1"/>
          </p:cNvSpPr>
          <p:nvPr>
            <p:ph type="body" idx="1"/>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10000"/>
              </a:lnSpc>
              <a:defRPr/>
            </a:pPr>
            <a:r>
              <a:rPr lang="en-US" altLang="en-US" sz="2800" dirty="0">
                <a:latin typeface="Arial" pitchFamily="34" charset="0"/>
                <a:ea typeface="ヒラギノ角ゴ Pro W3" charset="-128"/>
              </a:rPr>
              <a:t>Users should minimize repeat scanning or multiple phase CT as they are not generally</a:t>
            </a:r>
            <a:r>
              <a:rPr lang="en-US" altLang="en-US" dirty="0">
                <a:latin typeface="Arial" pitchFamily="34" charset="0"/>
                <a:ea typeface="ヒラギノ角ゴ Pro W3" charset="-128"/>
              </a:rPr>
              <a:t> needed in children and their use increases radiation dose. </a:t>
            </a:r>
            <a:r>
              <a:rPr lang="en-US" altLang="en-US" sz="2400" dirty="0">
                <a:latin typeface="Arial" pitchFamily="34" charset="0"/>
                <a:ea typeface="ヒラギノ角ゴ Pro W3" charset="-128"/>
              </a:rPr>
              <a:t>Generally a single acquired series is enough in children and routine pre- &amp; post-contrast CT should be avoided. </a:t>
            </a:r>
          </a:p>
          <a:p>
            <a:pPr>
              <a:lnSpc>
                <a:spcPct val="110000"/>
              </a:lnSpc>
              <a:defRPr/>
            </a:pPr>
            <a:r>
              <a:rPr lang="en-US" altLang="en-US" sz="2400" dirty="0">
                <a:latin typeface="Arial" pitchFamily="34" charset="0"/>
                <a:ea typeface="ヒラギノ角ゴ Pro W3" charset="-128"/>
              </a:rPr>
              <a:t> </a:t>
            </a:r>
          </a:p>
          <a:p>
            <a:pPr>
              <a:lnSpc>
                <a:spcPct val="110000"/>
              </a:lnSpc>
              <a:defRPr/>
            </a:pPr>
            <a:r>
              <a:rPr lang="en-US" altLang="en-US" sz="2800" dirty="0">
                <a:latin typeface="Arial" pitchFamily="34" charset="0"/>
                <a:ea typeface="ヒラギノ角ゴ Pro W3" charset="-128"/>
              </a:rPr>
              <a:t>Scan length must be limited to what is absolutely necessary. In adults, routine chest extends to the adrenal glands, in children chest CT can be limited to lung bases. </a:t>
            </a:r>
          </a:p>
          <a:p>
            <a:pPr>
              <a:lnSpc>
                <a:spcPct val="110000"/>
              </a:lnSpc>
              <a:defRPr/>
            </a:pPr>
            <a:endParaRPr lang="en-US" altLang="en-US" sz="2800" dirty="0">
              <a:latin typeface="Arial" pitchFamily="34" charset="0"/>
              <a:ea typeface="ヒラギノ角ゴ Pro W3" charset="-128"/>
            </a:endParaRPr>
          </a:p>
          <a:p>
            <a:pPr>
              <a:lnSpc>
                <a:spcPct val="110000"/>
              </a:lnSpc>
              <a:defRPr/>
            </a:pPr>
            <a:r>
              <a:rPr lang="en-US" altLang="en-US" sz="2800" dirty="0">
                <a:latin typeface="Arial" pitchFamily="34" charset="0"/>
                <a:ea typeface="ヒラギノ角ゴ Pro W3" charset="-128"/>
              </a:rPr>
              <a:t>When scanning two contiguous body regions in children, it is better to scan them in a single run to avoid additional radiation dose from overlapping scan series. </a:t>
            </a:r>
          </a:p>
          <a:p>
            <a:pPr marL="411163">
              <a:lnSpc>
                <a:spcPct val="110000"/>
              </a:lnSpc>
              <a:defRPr/>
            </a:pPr>
            <a:endParaRPr lang="en-US" altLang="en-US" dirty="0">
              <a:latin typeface="Arial" pitchFamily="34" charset="0"/>
              <a:ea typeface="ヒラギノ角ゴ Pro W3" charset="-128"/>
            </a:endParaRPr>
          </a:p>
        </p:txBody>
      </p:sp>
      <p:sp>
        <p:nvSpPr>
          <p:cNvPr id="60420"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aseline="-25000">
                <a:solidFill>
                  <a:schemeClr val="tx1"/>
                </a:solidFill>
                <a:latin typeface="Arial" pitchFamily="34" charset="0"/>
                <a:ea typeface="ヒラギノ角ゴ Pro W3" charset="-128"/>
              </a:defRPr>
            </a:lvl1pPr>
            <a:lvl2pPr marL="742950" indent="-285750">
              <a:defRPr sz="2400" baseline="-25000">
                <a:solidFill>
                  <a:schemeClr val="tx1"/>
                </a:solidFill>
                <a:latin typeface="Arial" pitchFamily="34" charset="0"/>
                <a:ea typeface="ヒラギノ角ゴ Pro W3" charset="-128"/>
              </a:defRPr>
            </a:lvl2pPr>
            <a:lvl3pPr marL="1143000" indent="-228600">
              <a:defRPr sz="2400" baseline="-25000">
                <a:solidFill>
                  <a:schemeClr val="tx1"/>
                </a:solidFill>
                <a:latin typeface="Arial" pitchFamily="34" charset="0"/>
                <a:ea typeface="ヒラギノ角ゴ Pro W3" charset="-128"/>
              </a:defRPr>
            </a:lvl3pPr>
            <a:lvl4pPr marL="1600200" indent="-228600">
              <a:defRPr sz="2400" baseline="-25000">
                <a:solidFill>
                  <a:schemeClr val="tx1"/>
                </a:solidFill>
                <a:latin typeface="Arial" pitchFamily="34" charset="0"/>
                <a:ea typeface="ヒラギノ角ゴ Pro W3" charset="-128"/>
              </a:defRPr>
            </a:lvl4pPr>
            <a:lvl5pPr marL="2057400" indent="-228600">
              <a:defRPr sz="2400" baseline="-25000">
                <a:solidFill>
                  <a:schemeClr val="tx1"/>
                </a:solidFill>
                <a:latin typeface="Arial" pitchFamily="34" charset="0"/>
                <a:ea typeface="ヒラギノ角ゴ Pro W3" charset="-128"/>
              </a:defRPr>
            </a:lvl5pPr>
            <a:lvl6pPr marL="25146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6pPr>
            <a:lvl7pPr marL="29718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7pPr>
            <a:lvl8pPr marL="34290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8pPr>
            <a:lvl9pPr marL="38862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9pPr>
          </a:lstStyle>
          <a:p>
            <a:fld id="{40FF67E0-EAB2-4360-A53B-A88A5661A812}" type="slidenum">
              <a:rPr lang="en-US" altLang="en-US" sz="1200" baseline="0" smtClean="0"/>
              <a:pPr/>
              <a:t>16</a:t>
            </a:fld>
            <a:endParaRPr lang="en-US" altLang="en-US" sz="1200" baseline="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a:ln/>
        </p:spPr>
      </p:sp>
      <p:sp>
        <p:nvSpPr>
          <p:cNvPr id="61443"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10000"/>
              </a:lnSpc>
            </a:pPr>
            <a:r>
              <a:rPr lang="en-US" altLang="en-US" sz="2800">
                <a:latin typeface="Arial" pitchFamily="34" charset="0"/>
                <a:ea typeface="ヒラギノ角ゴ Pro W3" charset="-128"/>
              </a:rPr>
              <a:t>It is important to remember that t</a:t>
            </a:r>
            <a:r>
              <a:rPr lang="en-US" altLang="en-US" sz="2400">
                <a:latin typeface="Arial" pitchFamily="34" charset="0"/>
                <a:ea typeface="ヒラギノ角ゴ Pro W3" charset="-128"/>
              </a:rPr>
              <a:t>hick slices have lower noise and can be used to better assess low contrast regions such as liver. On the other hand, high contrast organs such as lungs and contrast enhanced blood vessels can be seen at greater noise in thin images. </a:t>
            </a:r>
          </a:p>
          <a:p>
            <a:pPr>
              <a:lnSpc>
                <a:spcPct val="110000"/>
              </a:lnSpc>
            </a:pPr>
            <a:endParaRPr lang="en-US" altLang="en-US" sz="2400">
              <a:latin typeface="Arial" pitchFamily="34" charset="0"/>
              <a:ea typeface="ヒラギノ角ゴ Pro W3" charset="-128"/>
            </a:endParaRPr>
          </a:p>
          <a:p>
            <a:pPr>
              <a:lnSpc>
                <a:spcPct val="110000"/>
              </a:lnSpc>
            </a:pPr>
            <a:r>
              <a:rPr lang="en-US" altLang="en-US" sz="2400">
                <a:latin typeface="Arial" pitchFamily="34" charset="0"/>
                <a:ea typeface="ヒラギノ角ゴ Pro W3" charset="-128"/>
              </a:rPr>
              <a:t>Softer reconstruction kernels have lower noise and should be used for low contrast structures such as abdomen. Routine use of excessively sharp kernels in low dose CT should be avoided as they increase noise and may necessitate one to increase dose for future exams</a:t>
            </a:r>
          </a:p>
          <a:p>
            <a:pPr>
              <a:lnSpc>
                <a:spcPct val="110000"/>
              </a:lnSpc>
            </a:pPr>
            <a:endParaRPr lang="en-US" altLang="en-US" sz="2400">
              <a:latin typeface="Arial" pitchFamily="34" charset="0"/>
              <a:ea typeface="ヒラギノ角ゴ Pro W3" charset="-128"/>
            </a:endParaRPr>
          </a:p>
          <a:p>
            <a:pPr>
              <a:lnSpc>
                <a:spcPct val="110000"/>
              </a:lnSpc>
            </a:pPr>
            <a:r>
              <a:rPr lang="en-US" altLang="en-US" sz="2400">
                <a:latin typeface="Arial" pitchFamily="34" charset="0"/>
                <a:ea typeface="ヒラギノ角ゴ Pro W3" charset="-128"/>
              </a:rPr>
              <a:t>When available, iterative reconstruction techniques should be used to radiation dose reduction.</a:t>
            </a:r>
          </a:p>
          <a:p>
            <a:endParaRPr lang="en-US" altLang="en-US">
              <a:latin typeface="Arial" pitchFamily="34" charset="0"/>
              <a:ea typeface="ヒラギノ角ゴ Pro W3" charset="-128"/>
            </a:endParaRPr>
          </a:p>
        </p:txBody>
      </p:sp>
      <p:sp>
        <p:nvSpPr>
          <p:cNvPr id="61444"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aseline="-25000">
                <a:solidFill>
                  <a:schemeClr val="tx1"/>
                </a:solidFill>
                <a:latin typeface="Arial" pitchFamily="34" charset="0"/>
                <a:ea typeface="ヒラギノ角ゴ Pro W3" charset="-128"/>
              </a:defRPr>
            </a:lvl1pPr>
            <a:lvl2pPr marL="742950" indent="-285750">
              <a:defRPr sz="2400" baseline="-25000">
                <a:solidFill>
                  <a:schemeClr val="tx1"/>
                </a:solidFill>
                <a:latin typeface="Arial" pitchFamily="34" charset="0"/>
                <a:ea typeface="ヒラギノ角ゴ Pro W3" charset="-128"/>
              </a:defRPr>
            </a:lvl2pPr>
            <a:lvl3pPr marL="1143000" indent="-228600">
              <a:defRPr sz="2400" baseline="-25000">
                <a:solidFill>
                  <a:schemeClr val="tx1"/>
                </a:solidFill>
                <a:latin typeface="Arial" pitchFamily="34" charset="0"/>
                <a:ea typeface="ヒラギノ角ゴ Pro W3" charset="-128"/>
              </a:defRPr>
            </a:lvl3pPr>
            <a:lvl4pPr marL="1600200" indent="-228600">
              <a:defRPr sz="2400" baseline="-25000">
                <a:solidFill>
                  <a:schemeClr val="tx1"/>
                </a:solidFill>
                <a:latin typeface="Arial" pitchFamily="34" charset="0"/>
                <a:ea typeface="ヒラギノ角ゴ Pro W3" charset="-128"/>
              </a:defRPr>
            </a:lvl4pPr>
            <a:lvl5pPr marL="2057400" indent="-228600">
              <a:defRPr sz="2400" baseline="-25000">
                <a:solidFill>
                  <a:schemeClr val="tx1"/>
                </a:solidFill>
                <a:latin typeface="Arial" pitchFamily="34" charset="0"/>
                <a:ea typeface="ヒラギノ角ゴ Pro W3" charset="-128"/>
              </a:defRPr>
            </a:lvl5pPr>
            <a:lvl6pPr marL="25146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6pPr>
            <a:lvl7pPr marL="29718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7pPr>
            <a:lvl8pPr marL="34290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8pPr>
            <a:lvl9pPr marL="38862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9pPr>
          </a:lstStyle>
          <a:p>
            <a:fld id="{F6847055-098E-4A8D-97E6-D86799816DB8}" type="slidenum">
              <a:rPr lang="en-US" altLang="en-US" sz="1200" baseline="0" smtClean="0"/>
              <a:pPr/>
              <a:t>17</a:t>
            </a:fld>
            <a:endParaRPr lang="en-US" altLang="en-US" sz="1200" baseline="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a:ln/>
        </p:spPr>
      </p:sp>
      <p:sp>
        <p:nvSpPr>
          <p:cNvPr id="62467"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Arial" pitchFamily="34" charset="0"/>
                <a:ea typeface="ヒラギノ角ゴ Pro W3" charset="-128"/>
              </a:rPr>
              <a:t>A number of chest CT indications as illustrated in the table can be assessed at substantially lower radiation doses such as bronchiectasis, pulmonary nodules, pneumonia, and pulmonary embolism.  This implies that indication based scan protocols can help reduce dose substantially. </a:t>
            </a:r>
          </a:p>
        </p:txBody>
      </p:sp>
      <p:sp>
        <p:nvSpPr>
          <p:cNvPr id="62468"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aseline="-25000">
                <a:solidFill>
                  <a:schemeClr val="tx1"/>
                </a:solidFill>
                <a:latin typeface="Arial" pitchFamily="34" charset="0"/>
                <a:ea typeface="ヒラギノ角ゴ Pro W3" charset="-128"/>
              </a:defRPr>
            </a:lvl1pPr>
            <a:lvl2pPr marL="742950" indent="-285750">
              <a:defRPr sz="2400" baseline="-25000">
                <a:solidFill>
                  <a:schemeClr val="tx1"/>
                </a:solidFill>
                <a:latin typeface="Arial" pitchFamily="34" charset="0"/>
                <a:ea typeface="ヒラギノ角ゴ Pro W3" charset="-128"/>
              </a:defRPr>
            </a:lvl2pPr>
            <a:lvl3pPr marL="1143000" indent="-228600">
              <a:defRPr sz="2400" baseline="-25000">
                <a:solidFill>
                  <a:schemeClr val="tx1"/>
                </a:solidFill>
                <a:latin typeface="Arial" pitchFamily="34" charset="0"/>
                <a:ea typeface="ヒラギノ角ゴ Pro W3" charset="-128"/>
              </a:defRPr>
            </a:lvl3pPr>
            <a:lvl4pPr marL="1600200" indent="-228600">
              <a:defRPr sz="2400" baseline="-25000">
                <a:solidFill>
                  <a:schemeClr val="tx1"/>
                </a:solidFill>
                <a:latin typeface="Arial" pitchFamily="34" charset="0"/>
                <a:ea typeface="ヒラギノ角ゴ Pro W3" charset="-128"/>
              </a:defRPr>
            </a:lvl4pPr>
            <a:lvl5pPr marL="2057400" indent="-228600">
              <a:defRPr sz="2400" baseline="-25000">
                <a:solidFill>
                  <a:schemeClr val="tx1"/>
                </a:solidFill>
                <a:latin typeface="Arial" pitchFamily="34" charset="0"/>
                <a:ea typeface="ヒラギノ角ゴ Pro W3" charset="-128"/>
              </a:defRPr>
            </a:lvl5pPr>
            <a:lvl6pPr marL="25146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6pPr>
            <a:lvl7pPr marL="29718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7pPr>
            <a:lvl8pPr marL="34290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8pPr>
            <a:lvl9pPr marL="38862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9pPr>
          </a:lstStyle>
          <a:p>
            <a:fld id="{06E74730-FDE2-4F95-AB87-85E94E2EAEAB}" type="slidenum">
              <a:rPr lang="en-US" altLang="en-US" sz="1200" baseline="0" smtClean="0"/>
              <a:pPr/>
              <a:t>18</a:t>
            </a:fld>
            <a:endParaRPr lang="en-US" altLang="en-US" sz="1200" baseline="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a:ln/>
        </p:spPr>
      </p:sp>
      <p:sp>
        <p:nvSpPr>
          <p:cNvPr id="63491"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Arial" pitchFamily="34" charset="0"/>
                <a:ea typeface="ヒラギノ角ゴ Pro W3" charset="-128"/>
              </a:rPr>
              <a:t>A number of abdominal CT indications as illustrated in the table can be assessed at substantially lower radiation doses such as urinary calculi, colonic polyps on CT colonography,  and appendicitis. This implies that indication based scan protocols can help reduce dose substantially. A note of caution regarding appendicitis evaluation of CT is important. It is important to first use ultrasound to assess presence of appendicitis. Failure to visualize appendix can trigger MR as the next line imaging and CT if MR is not possible or available. When performing CT for appendix evaluation, it is important to ensure limited scan coverage to reduce radiation dose. </a:t>
            </a:r>
          </a:p>
          <a:p>
            <a:endParaRPr lang="en-US" altLang="en-US">
              <a:latin typeface="Arial" pitchFamily="34" charset="0"/>
              <a:ea typeface="ヒラギノ角ゴ Pro W3" charset="-128"/>
            </a:endParaRPr>
          </a:p>
        </p:txBody>
      </p:sp>
      <p:sp>
        <p:nvSpPr>
          <p:cNvPr id="63492"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aseline="-25000">
                <a:solidFill>
                  <a:schemeClr val="tx1"/>
                </a:solidFill>
                <a:latin typeface="Arial" pitchFamily="34" charset="0"/>
                <a:ea typeface="ヒラギノ角ゴ Pro W3" charset="-128"/>
              </a:defRPr>
            </a:lvl1pPr>
            <a:lvl2pPr marL="742950" indent="-285750">
              <a:defRPr sz="2400" baseline="-25000">
                <a:solidFill>
                  <a:schemeClr val="tx1"/>
                </a:solidFill>
                <a:latin typeface="Arial" pitchFamily="34" charset="0"/>
                <a:ea typeface="ヒラギノ角ゴ Pro W3" charset="-128"/>
              </a:defRPr>
            </a:lvl2pPr>
            <a:lvl3pPr marL="1143000" indent="-228600">
              <a:defRPr sz="2400" baseline="-25000">
                <a:solidFill>
                  <a:schemeClr val="tx1"/>
                </a:solidFill>
                <a:latin typeface="Arial" pitchFamily="34" charset="0"/>
                <a:ea typeface="ヒラギノ角ゴ Pro W3" charset="-128"/>
              </a:defRPr>
            </a:lvl3pPr>
            <a:lvl4pPr marL="1600200" indent="-228600">
              <a:defRPr sz="2400" baseline="-25000">
                <a:solidFill>
                  <a:schemeClr val="tx1"/>
                </a:solidFill>
                <a:latin typeface="Arial" pitchFamily="34" charset="0"/>
                <a:ea typeface="ヒラギノ角ゴ Pro W3" charset="-128"/>
              </a:defRPr>
            </a:lvl4pPr>
            <a:lvl5pPr marL="2057400" indent="-228600">
              <a:defRPr sz="2400" baseline="-25000">
                <a:solidFill>
                  <a:schemeClr val="tx1"/>
                </a:solidFill>
                <a:latin typeface="Arial" pitchFamily="34" charset="0"/>
                <a:ea typeface="ヒラギノ角ゴ Pro W3" charset="-128"/>
              </a:defRPr>
            </a:lvl5pPr>
            <a:lvl6pPr marL="25146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6pPr>
            <a:lvl7pPr marL="29718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7pPr>
            <a:lvl8pPr marL="34290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8pPr>
            <a:lvl9pPr marL="38862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9pPr>
          </a:lstStyle>
          <a:p>
            <a:fld id="{8D2EB9CE-1198-4972-B442-91A51DCCFB74}" type="slidenum">
              <a:rPr lang="en-US" altLang="en-US" sz="1200" baseline="0" smtClean="0"/>
              <a:pPr/>
              <a:t>19</a:t>
            </a:fld>
            <a:endParaRPr lang="en-US" altLang="en-US" sz="1200" baseline="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130000"/>
              </a:lnSpc>
              <a:spcBef>
                <a:spcPct val="20000"/>
              </a:spcBef>
            </a:pPr>
            <a:r>
              <a:rPr lang="en-US" altLang="en-US">
                <a:solidFill>
                  <a:schemeClr val="bg1"/>
                </a:solidFill>
                <a:latin typeface="Arial" pitchFamily="34" charset="0"/>
                <a:ea typeface="ヒラギノ角ゴ Pro W3" charset="-128"/>
              </a:rPr>
              <a:t>The objectives of this module are to understand why children are special when it comes to CT and understand key techniques for dose reduction in children.</a:t>
            </a:r>
          </a:p>
          <a:p>
            <a:pPr eaLnBrk="1" hangingPunct="1">
              <a:lnSpc>
                <a:spcPct val="130000"/>
              </a:lnSpc>
              <a:spcBef>
                <a:spcPct val="20000"/>
              </a:spcBef>
            </a:pPr>
            <a:r>
              <a:rPr lang="en-US" altLang="en-US">
                <a:solidFill>
                  <a:schemeClr val="bg1"/>
                </a:solidFill>
                <a:latin typeface="Arial" pitchFamily="34" charset="0"/>
                <a:ea typeface="ヒラギノ角ゴ Pro W3" charset="-128"/>
              </a:rPr>
              <a:t>In addition, we will learn about the process of tailoring pediatric CT protocols and radiation doses according size, clinical indication, and availability of prior studies.</a:t>
            </a:r>
          </a:p>
          <a:p>
            <a:endParaRPr lang="en-US" altLang="en-US">
              <a:latin typeface="Arial" pitchFamily="34" charset="0"/>
              <a:ea typeface="ヒラギノ角ゴ Pro W3" charset="-128"/>
            </a:endParaRPr>
          </a:p>
        </p:txBody>
      </p:sp>
      <p:sp>
        <p:nvSpPr>
          <p:cNvPr id="46084"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aseline="-25000">
                <a:solidFill>
                  <a:schemeClr val="tx1"/>
                </a:solidFill>
                <a:latin typeface="Arial" pitchFamily="34" charset="0"/>
                <a:ea typeface="ヒラギノ角ゴ Pro W3" charset="-128"/>
              </a:defRPr>
            </a:lvl1pPr>
            <a:lvl2pPr marL="742950" indent="-285750">
              <a:defRPr sz="2400" baseline="-25000">
                <a:solidFill>
                  <a:schemeClr val="tx1"/>
                </a:solidFill>
                <a:latin typeface="Arial" pitchFamily="34" charset="0"/>
                <a:ea typeface="ヒラギノ角ゴ Pro W3" charset="-128"/>
              </a:defRPr>
            </a:lvl2pPr>
            <a:lvl3pPr marL="1143000" indent="-228600">
              <a:defRPr sz="2400" baseline="-25000">
                <a:solidFill>
                  <a:schemeClr val="tx1"/>
                </a:solidFill>
                <a:latin typeface="Arial" pitchFamily="34" charset="0"/>
                <a:ea typeface="ヒラギノ角ゴ Pro W3" charset="-128"/>
              </a:defRPr>
            </a:lvl3pPr>
            <a:lvl4pPr marL="1600200" indent="-228600">
              <a:defRPr sz="2400" baseline="-25000">
                <a:solidFill>
                  <a:schemeClr val="tx1"/>
                </a:solidFill>
                <a:latin typeface="Arial" pitchFamily="34" charset="0"/>
                <a:ea typeface="ヒラギノ角ゴ Pro W3" charset="-128"/>
              </a:defRPr>
            </a:lvl4pPr>
            <a:lvl5pPr marL="2057400" indent="-228600">
              <a:defRPr sz="2400" baseline="-25000">
                <a:solidFill>
                  <a:schemeClr val="tx1"/>
                </a:solidFill>
                <a:latin typeface="Arial" pitchFamily="34" charset="0"/>
                <a:ea typeface="ヒラギノ角ゴ Pro W3" charset="-128"/>
              </a:defRPr>
            </a:lvl5pPr>
            <a:lvl6pPr marL="25146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6pPr>
            <a:lvl7pPr marL="29718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7pPr>
            <a:lvl8pPr marL="34290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8pPr>
            <a:lvl9pPr marL="38862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9pPr>
          </a:lstStyle>
          <a:p>
            <a:fld id="{FB18A5DF-FDBF-47C3-8399-CFDEDAFA01D7}" type="slidenum">
              <a:rPr lang="en-US" altLang="en-US" sz="1200" baseline="0" smtClean="0"/>
              <a:pPr/>
              <a:t>2</a:t>
            </a:fld>
            <a:endParaRPr lang="en-US" altLang="en-US" sz="1200" baseline="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a:ln/>
        </p:spPr>
      </p:sp>
      <p:sp>
        <p:nvSpPr>
          <p:cNvPr id="64515"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Arial" pitchFamily="34" charset="0"/>
                <a:ea typeface="ヒラギノ角ゴ Pro W3" charset="-128"/>
              </a:rPr>
              <a:t>For clinical indications requiring follow up imaging such as cystic fibrosis, ventricular shunt patency, craniosynostosis, and inflammatory bowel diseases in children, it is important to reduce radiation dose with follow up CT scanning. </a:t>
            </a:r>
          </a:p>
        </p:txBody>
      </p:sp>
      <p:sp>
        <p:nvSpPr>
          <p:cNvPr id="64516"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aseline="-25000">
                <a:solidFill>
                  <a:schemeClr val="tx1"/>
                </a:solidFill>
                <a:latin typeface="Arial" pitchFamily="34" charset="0"/>
                <a:ea typeface="ヒラギノ角ゴ Pro W3" charset="-128"/>
              </a:defRPr>
            </a:lvl1pPr>
            <a:lvl2pPr marL="742950" indent="-285750">
              <a:defRPr sz="2400" baseline="-25000">
                <a:solidFill>
                  <a:schemeClr val="tx1"/>
                </a:solidFill>
                <a:latin typeface="Arial" pitchFamily="34" charset="0"/>
                <a:ea typeface="ヒラギノ角ゴ Pro W3" charset="-128"/>
              </a:defRPr>
            </a:lvl2pPr>
            <a:lvl3pPr marL="1143000" indent="-228600">
              <a:defRPr sz="2400" baseline="-25000">
                <a:solidFill>
                  <a:schemeClr val="tx1"/>
                </a:solidFill>
                <a:latin typeface="Arial" pitchFamily="34" charset="0"/>
                <a:ea typeface="ヒラギノ角ゴ Pro W3" charset="-128"/>
              </a:defRPr>
            </a:lvl3pPr>
            <a:lvl4pPr marL="1600200" indent="-228600">
              <a:defRPr sz="2400" baseline="-25000">
                <a:solidFill>
                  <a:schemeClr val="tx1"/>
                </a:solidFill>
                <a:latin typeface="Arial" pitchFamily="34" charset="0"/>
                <a:ea typeface="ヒラギノ角ゴ Pro W3" charset="-128"/>
              </a:defRPr>
            </a:lvl4pPr>
            <a:lvl5pPr marL="2057400" indent="-228600">
              <a:defRPr sz="2400" baseline="-25000">
                <a:solidFill>
                  <a:schemeClr val="tx1"/>
                </a:solidFill>
                <a:latin typeface="Arial" pitchFamily="34" charset="0"/>
                <a:ea typeface="ヒラギノ角ゴ Pro W3" charset="-128"/>
              </a:defRPr>
            </a:lvl5pPr>
            <a:lvl6pPr marL="25146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6pPr>
            <a:lvl7pPr marL="29718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7pPr>
            <a:lvl8pPr marL="34290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8pPr>
            <a:lvl9pPr marL="38862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9pPr>
          </a:lstStyle>
          <a:p>
            <a:fld id="{64991A34-5F16-4D61-A356-83D54FE3C6B2}" type="slidenum">
              <a:rPr lang="en-US" altLang="en-US" sz="1200" baseline="0" smtClean="0"/>
              <a:pPr/>
              <a:t>20</a:t>
            </a:fld>
            <a:endParaRPr lang="en-US" altLang="en-US" sz="1200" baseline="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a:ln/>
        </p:spPr>
      </p:sp>
      <p:sp>
        <p:nvSpPr>
          <p:cNvPr id="65539"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30000"/>
              </a:lnSpc>
              <a:spcBef>
                <a:spcPct val="20000"/>
              </a:spcBef>
            </a:pPr>
            <a:r>
              <a:rPr lang="en-US" altLang="en-US">
                <a:solidFill>
                  <a:srgbClr val="FFDF86"/>
                </a:solidFill>
                <a:latin typeface="Arial" pitchFamily="34" charset="0"/>
                <a:ea typeface="ヒラギノ角ゴ Pro W3" charset="-128"/>
              </a:rPr>
              <a:t>Dr. Frush and colleagues were the first to describe a color coded system for optimizing CT protocols and radiation doses in children using  </a:t>
            </a:r>
            <a:r>
              <a:rPr lang="en-US" altLang="en-US">
                <a:solidFill>
                  <a:schemeClr val="bg1"/>
                </a:solidFill>
                <a:latin typeface="Arial" pitchFamily="34" charset="0"/>
                <a:ea typeface="ヒラギノ角ゴ Pro W3" charset="-128"/>
              </a:rPr>
              <a:t>Broselow-Luten System. </a:t>
            </a:r>
            <a:r>
              <a:rPr lang="en-US" altLang="en-US">
                <a:solidFill>
                  <a:srgbClr val="FFDF86"/>
                </a:solidFill>
                <a:latin typeface="Arial" pitchFamily="34" charset="0"/>
                <a:ea typeface="ヒラギノ角ゴ Pro W3" charset="-128"/>
              </a:rPr>
              <a:t>The system outlined an outstanding way of using height and weight of children to optimize tube current and tube potential for pediatric CT protocols. </a:t>
            </a:r>
          </a:p>
          <a:p>
            <a:endParaRPr lang="en-US" altLang="en-US">
              <a:latin typeface="Arial" pitchFamily="34" charset="0"/>
              <a:ea typeface="ヒラギノ角ゴ Pro W3" charset="-128"/>
            </a:endParaRPr>
          </a:p>
        </p:txBody>
      </p:sp>
      <p:sp>
        <p:nvSpPr>
          <p:cNvPr id="65540"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aseline="-25000">
                <a:solidFill>
                  <a:schemeClr val="tx1"/>
                </a:solidFill>
                <a:latin typeface="Arial" pitchFamily="34" charset="0"/>
                <a:ea typeface="ヒラギノ角ゴ Pro W3" charset="-128"/>
              </a:defRPr>
            </a:lvl1pPr>
            <a:lvl2pPr marL="742950" indent="-285750">
              <a:defRPr sz="2400" baseline="-25000">
                <a:solidFill>
                  <a:schemeClr val="tx1"/>
                </a:solidFill>
                <a:latin typeface="Arial" pitchFamily="34" charset="0"/>
                <a:ea typeface="ヒラギノ角ゴ Pro W3" charset="-128"/>
              </a:defRPr>
            </a:lvl2pPr>
            <a:lvl3pPr marL="1143000" indent="-228600">
              <a:defRPr sz="2400" baseline="-25000">
                <a:solidFill>
                  <a:schemeClr val="tx1"/>
                </a:solidFill>
                <a:latin typeface="Arial" pitchFamily="34" charset="0"/>
                <a:ea typeface="ヒラギノ角ゴ Pro W3" charset="-128"/>
              </a:defRPr>
            </a:lvl3pPr>
            <a:lvl4pPr marL="1600200" indent="-228600">
              <a:defRPr sz="2400" baseline="-25000">
                <a:solidFill>
                  <a:schemeClr val="tx1"/>
                </a:solidFill>
                <a:latin typeface="Arial" pitchFamily="34" charset="0"/>
                <a:ea typeface="ヒラギノ角ゴ Pro W3" charset="-128"/>
              </a:defRPr>
            </a:lvl4pPr>
            <a:lvl5pPr marL="2057400" indent="-228600">
              <a:defRPr sz="2400" baseline="-25000">
                <a:solidFill>
                  <a:schemeClr val="tx1"/>
                </a:solidFill>
                <a:latin typeface="Arial" pitchFamily="34" charset="0"/>
                <a:ea typeface="ヒラギノ角ゴ Pro W3" charset="-128"/>
              </a:defRPr>
            </a:lvl5pPr>
            <a:lvl6pPr marL="25146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6pPr>
            <a:lvl7pPr marL="29718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7pPr>
            <a:lvl8pPr marL="34290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8pPr>
            <a:lvl9pPr marL="38862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9pPr>
          </a:lstStyle>
          <a:p>
            <a:fld id="{FD30B9C0-C5F1-4477-AE97-C3C21ED6051A}" type="slidenum">
              <a:rPr lang="en-US" altLang="en-US" sz="1200" baseline="0" smtClean="0"/>
              <a:pPr/>
              <a:t>21</a:t>
            </a:fld>
            <a:endParaRPr lang="en-US" altLang="en-US" sz="1200" baseline="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a:ln/>
        </p:spPr>
      </p:sp>
      <p:sp>
        <p:nvSpPr>
          <p:cNvPr id="66563" name="Notes Placeholder 2"/>
          <p:cNvSpPr>
            <a:spLocks noGrp="1"/>
          </p:cNvSpPr>
          <p:nvPr>
            <p:ph type="body" idx="1"/>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130000"/>
              </a:lnSpc>
              <a:defRPr/>
            </a:pPr>
            <a:r>
              <a:rPr lang="en-US" altLang="en-US" dirty="0">
                <a:solidFill>
                  <a:srgbClr val="FFFFFF"/>
                </a:solidFill>
                <a:latin typeface="Arial" pitchFamily="34" charset="0"/>
                <a:ea typeface="ヒラギノ角ゴ Pro W3" charset="-128"/>
              </a:rPr>
              <a:t>Other authors have described color coded system in children to adapt radiation dose to </a:t>
            </a:r>
          </a:p>
          <a:p>
            <a:pPr marL="171450" indent="-171450" eaLnBrk="1" hangingPunct="1">
              <a:lnSpc>
                <a:spcPct val="130000"/>
              </a:lnSpc>
              <a:buFont typeface="Arial" panose="020B0604020202020204" pitchFamily="34" charset="0"/>
              <a:buChar char="•"/>
              <a:defRPr/>
            </a:pPr>
            <a:r>
              <a:rPr lang="en-US" altLang="en-US" dirty="0">
                <a:solidFill>
                  <a:srgbClr val="FFFFFF"/>
                </a:solidFill>
                <a:latin typeface="Arial" pitchFamily="34" charset="0"/>
                <a:ea typeface="ヒラギノ角ゴ Pro W3" charset="-128"/>
              </a:rPr>
              <a:t>Patient weight,</a:t>
            </a:r>
          </a:p>
          <a:p>
            <a:pPr marL="171450" indent="-171450" eaLnBrk="1" hangingPunct="1">
              <a:lnSpc>
                <a:spcPct val="130000"/>
              </a:lnSpc>
              <a:buFont typeface="Arial" panose="020B0604020202020204" pitchFamily="34" charset="0"/>
              <a:buChar char="•"/>
              <a:defRPr/>
            </a:pPr>
            <a:r>
              <a:rPr lang="en-US" altLang="en-US" dirty="0">
                <a:solidFill>
                  <a:srgbClr val="FFFFFF"/>
                </a:solidFill>
                <a:latin typeface="Arial" pitchFamily="34" charset="0"/>
                <a:ea typeface="ヒラギノ角ゴ Pro W3" charset="-128"/>
              </a:rPr>
              <a:t>Body region,</a:t>
            </a:r>
          </a:p>
          <a:p>
            <a:pPr marL="171450" indent="-171450" eaLnBrk="1" hangingPunct="1">
              <a:lnSpc>
                <a:spcPct val="130000"/>
              </a:lnSpc>
              <a:buFont typeface="Arial" panose="020B0604020202020204" pitchFamily="34" charset="0"/>
              <a:buChar char="•"/>
              <a:defRPr/>
            </a:pPr>
            <a:r>
              <a:rPr lang="en-US" altLang="en-US" dirty="0">
                <a:solidFill>
                  <a:srgbClr val="FFFFFF"/>
                </a:solidFill>
                <a:latin typeface="Arial" pitchFamily="34" charset="0"/>
                <a:ea typeface="ヒラギノ角ゴ Pro W3" charset="-128"/>
              </a:rPr>
              <a:t>Clinical indication, and </a:t>
            </a:r>
          </a:p>
          <a:p>
            <a:pPr marL="171450" indent="-171450" eaLnBrk="1" hangingPunct="1">
              <a:lnSpc>
                <a:spcPct val="130000"/>
              </a:lnSpc>
              <a:buFont typeface="Arial" panose="020B0604020202020204" pitchFamily="34" charset="0"/>
              <a:buChar char="•"/>
              <a:defRPr/>
            </a:pPr>
            <a:r>
              <a:rPr lang="en-US" altLang="en-US" dirty="0">
                <a:solidFill>
                  <a:srgbClr val="FFFFFF"/>
                </a:solidFill>
                <a:latin typeface="Arial" pitchFamily="34" charset="0"/>
                <a:ea typeface="ヒラギノ角ゴ Pro W3" charset="-128"/>
              </a:rPr>
              <a:t>Number of prior exams, while using automatic exposure control technique. </a:t>
            </a:r>
          </a:p>
          <a:p>
            <a:pPr>
              <a:defRPr/>
            </a:pPr>
            <a:endParaRPr lang="en-US" altLang="en-US" dirty="0">
              <a:latin typeface="Arial" pitchFamily="34" charset="0"/>
              <a:ea typeface="ヒラギノ角ゴ Pro W3" charset="-128"/>
            </a:endParaRPr>
          </a:p>
        </p:txBody>
      </p:sp>
      <p:sp>
        <p:nvSpPr>
          <p:cNvPr id="66564"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aseline="-25000">
                <a:solidFill>
                  <a:schemeClr val="tx1"/>
                </a:solidFill>
                <a:latin typeface="Arial" pitchFamily="34" charset="0"/>
                <a:ea typeface="ヒラギノ角ゴ Pro W3" charset="-128"/>
              </a:defRPr>
            </a:lvl1pPr>
            <a:lvl2pPr marL="742950" indent="-285750">
              <a:defRPr sz="2400" baseline="-25000">
                <a:solidFill>
                  <a:schemeClr val="tx1"/>
                </a:solidFill>
                <a:latin typeface="Arial" pitchFamily="34" charset="0"/>
                <a:ea typeface="ヒラギノ角ゴ Pro W3" charset="-128"/>
              </a:defRPr>
            </a:lvl2pPr>
            <a:lvl3pPr marL="1143000" indent="-228600">
              <a:defRPr sz="2400" baseline="-25000">
                <a:solidFill>
                  <a:schemeClr val="tx1"/>
                </a:solidFill>
                <a:latin typeface="Arial" pitchFamily="34" charset="0"/>
                <a:ea typeface="ヒラギノ角ゴ Pro W3" charset="-128"/>
              </a:defRPr>
            </a:lvl3pPr>
            <a:lvl4pPr marL="1600200" indent="-228600">
              <a:defRPr sz="2400" baseline="-25000">
                <a:solidFill>
                  <a:schemeClr val="tx1"/>
                </a:solidFill>
                <a:latin typeface="Arial" pitchFamily="34" charset="0"/>
                <a:ea typeface="ヒラギノ角ゴ Pro W3" charset="-128"/>
              </a:defRPr>
            </a:lvl4pPr>
            <a:lvl5pPr marL="2057400" indent="-228600">
              <a:defRPr sz="2400" baseline="-25000">
                <a:solidFill>
                  <a:schemeClr val="tx1"/>
                </a:solidFill>
                <a:latin typeface="Arial" pitchFamily="34" charset="0"/>
                <a:ea typeface="ヒラギノ角ゴ Pro W3" charset="-128"/>
              </a:defRPr>
            </a:lvl5pPr>
            <a:lvl6pPr marL="25146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6pPr>
            <a:lvl7pPr marL="29718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7pPr>
            <a:lvl8pPr marL="34290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8pPr>
            <a:lvl9pPr marL="38862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9pPr>
          </a:lstStyle>
          <a:p>
            <a:fld id="{3FDD9D67-D5D0-4428-B331-9CE21A6A1643}" type="slidenum">
              <a:rPr lang="en-US" altLang="en-US" sz="1200" baseline="0" smtClean="0"/>
              <a:pPr/>
              <a:t>22</a:t>
            </a:fld>
            <a:endParaRPr lang="en-US" altLang="en-US" sz="1200" baseline="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a:ln/>
        </p:spPr>
      </p:sp>
      <p:sp>
        <p:nvSpPr>
          <p:cNvPr id="67587"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Arial" pitchFamily="34" charset="0"/>
                <a:ea typeface="ヒラギノ角ゴ Pro W3" charset="-128"/>
              </a:rPr>
              <a:t>In this color coded indication, body region, and prior CT based protocoling system, CT protocols were initially binned into color zones including pink (for initial abdominal CT), green (for follow up abdominal CT or initial chest CT), and red (for patients with multiple prior CT and for evaluation of bony deformities) zones, in the order of decreasing radiation doses. </a:t>
            </a:r>
          </a:p>
          <a:p>
            <a:endParaRPr lang="en-US" altLang="en-US">
              <a:latin typeface="Arial" pitchFamily="34" charset="0"/>
              <a:ea typeface="ヒラギノ角ゴ Pro W3" charset="-128"/>
            </a:endParaRPr>
          </a:p>
        </p:txBody>
      </p:sp>
      <p:sp>
        <p:nvSpPr>
          <p:cNvPr id="67588"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aseline="-25000">
                <a:solidFill>
                  <a:schemeClr val="tx1"/>
                </a:solidFill>
                <a:latin typeface="Arial" pitchFamily="34" charset="0"/>
                <a:ea typeface="ヒラギノ角ゴ Pro W3" charset="-128"/>
              </a:defRPr>
            </a:lvl1pPr>
            <a:lvl2pPr marL="742950" indent="-285750">
              <a:defRPr sz="2400" baseline="-25000">
                <a:solidFill>
                  <a:schemeClr val="tx1"/>
                </a:solidFill>
                <a:latin typeface="Arial" pitchFamily="34" charset="0"/>
                <a:ea typeface="ヒラギノ角ゴ Pro W3" charset="-128"/>
              </a:defRPr>
            </a:lvl2pPr>
            <a:lvl3pPr marL="1143000" indent="-228600">
              <a:defRPr sz="2400" baseline="-25000">
                <a:solidFill>
                  <a:schemeClr val="tx1"/>
                </a:solidFill>
                <a:latin typeface="Arial" pitchFamily="34" charset="0"/>
                <a:ea typeface="ヒラギノ角ゴ Pro W3" charset="-128"/>
              </a:defRPr>
            </a:lvl3pPr>
            <a:lvl4pPr marL="1600200" indent="-228600">
              <a:defRPr sz="2400" baseline="-25000">
                <a:solidFill>
                  <a:schemeClr val="tx1"/>
                </a:solidFill>
                <a:latin typeface="Arial" pitchFamily="34" charset="0"/>
                <a:ea typeface="ヒラギノ角ゴ Pro W3" charset="-128"/>
              </a:defRPr>
            </a:lvl4pPr>
            <a:lvl5pPr marL="2057400" indent="-228600">
              <a:defRPr sz="2400" baseline="-25000">
                <a:solidFill>
                  <a:schemeClr val="tx1"/>
                </a:solidFill>
                <a:latin typeface="Arial" pitchFamily="34" charset="0"/>
                <a:ea typeface="ヒラギノ角ゴ Pro W3" charset="-128"/>
              </a:defRPr>
            </a:lvl5pPr>
            <a:lvl6pPr marL="25146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6pPr>
            <a:lvl7pPr marL="29718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7pPr>
            <a:lvl8pPr marL="34290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8pPr>
            <a:lvl9pPr marL="38862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9pPr>
          </a:lstStyle>
          <a:p>
            <a:fld id="{BB3B3FDE-F226-42C1-AA33-73C9D1F27535}" type="slidenum">
              <a:rPr lang="en-US" altLang="en-US" sz="1200" baseline="0" smtClean="0"/>
              <a:pPr/>
              <a:t>23</a:t>
            </a:fld>
            <a:endParaRPr lang="en-US" altLang="en-US" sz="1200" baseline="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a:ln/>
        </p:spPr>
      </p:sp>
      <p:sp>
        <p:nvSpPr>
          <p:cNvPr id="68611"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Arial" pitchFamily="34" charset="0"/>
                <a:ea typeface="ヒラギノ角ゴ Pro W3" charset="-128"/>
              </a:rPr>
              <a:t>After receiving the information on the specified color zone, radiographers then weighed the child to determine the appropriate weight category protocol for each color zone. Although automatic exposure control technique was used, individual settings for each weight group was important to ensure that an optimal combination of kV and tube current is used for each child. </a:t>
            </a:r>
          </a:p>
        </p:txBody>
      </p:sp>
      <p:sp>
        <p:nvSpPr>
          <p:cNvPr id="68612"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aseline="-25000">
                <a:solidFill>
                  <a:schemeClr val="tx1"/>
                </a:solidFill>
                <a:latin typeface="Arial" pitchFamily="34" charset="0"/>
                <a:ea typeface="ヒラギノ角ゴ Pro W3" charset="-128"/>
              </a:defRPr>
            </a:lvl1pPr>
            <a:lvl2pPr marL="742950" indent="-285750">
              <a:defRPr sz="2400" baseline="-25000">
                <a:solidFill>
                  <a:schemeClr val="tx1"/>
                </a:solidFill>
                <a:latin typeface="Arial" pitchFamily="34" charset="0"/>
                <a:ea typeface="ヒラギノ角ゴ Pro W3" charset="-128"/>
              </a:defRPr>
            </a:lvl2pPr>
            <a:lvl3pPr marL="1143000" indent="-228600">
              <a:defRPr sz="2400" baseline="-25000">
                <a:solidFill>
                  <a:schemeClr val="tx1"/>
                </a:solidFill>
                <a:latin typeface="Arial" pitchFamily="34" charset="0"/>
                <a:ea typeface="ヒラギノ角ゴ Pro W3" charset="-128"/>
              </a:defRPr>
            </a:lvl3pPr>
            <a:lvl4pPr marL="1600200" indent="-228600">
              <a:defRPr sz="2400" baseline="-25000">
                <a:solidFill>
                  <a:schemeClr val="tx1"/>
                </a:solidFill>
                <a:latin typeface="Arial" pitchFamily="34" charset="0"/>
                <a:ea typeface="ヒラギノ角ゴ Pro W3" charset="-128"/>
              </a:defRPr>
            </a:lvl4pPr>
            <a:lvl5pPr marL="2057400" indent="-228600">
              <a:defRPr sz="2400" baseline="-25000">
                <a:solidFill>
                  <a:schemeClr val="tx1"/>
                </a:solidFill>
                <a:latin typeface="Arial" pitchFamily="34" charset="0"/>
                <a:ea typeface="ヒラギノ角ゴ Pro W3" charset="-128"/>
              </a:defRPr>
            </a:lvl5pPr>
            <a:lvl6pPr marL="25146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6pPr>
            <a:lvl7pPr marL="29718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7pPr>
            <a:lvl8pPr marL="34290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8pPr>
            <a:lvl9pPr marL="38862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9pPr>
          </a:lstStyle>
          <a:p>
            <a:fld id="{301ACCFF-F323-488C-8B88-643FD0B21D00}" type="slidenum">
              <a:rPr lang="en-US" altLang="en-US" sz="1200" baseline="0" smtClean="0"/>
              <a:pPr/>
              <a:t>24</a:t>
            </a:fld>
            <a:endParaRPr lang="en-US" altLang="en-US" sz="1200" baseline="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a:ln/>
        </p:spPr>
      </p:sp>
      <p:sp>
        <p:nvSpPr>
          <p:cNvPr id="69635"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Arial" pitchFamily="34" charset="0"/>
                <a:ea typeface="ヒラギノ角ゴ Pro W3" charset="-128"/>
              </a:rPr>
              <a:t>The above mentioned tables present two zones, the pink and green zones reported with this system of color coding pediatric CT. In each zone, there were subzones for different weight groups. Each weight sub-group used different settings of automatic exposure control technique albeit with extremely conservative use of lower tube current. </a:t>
            </a:r>
          </a:p>
        </p:txBody>
      </p:sp>
      <p:sp>
        <p:nvSpPr>
          <p:cNvPr id="69636"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aseline="-25000">
                <a:solidFill>
                  <a:schemeClr val="tx1"/>
                </a:solidFill>
                <a:latin typeface="Arial" pitchFamily="34" charset="0"/>
                <a:ea typeface="ヒラギノ角ゴ Pro W3" charset="-128"/>
              </a:defRPr>
            </a:lvl1pPr>
            <a:lvl2pPr marL="742950" indent="-285750">
              <a:defRPr sz="2400" baseline="-25000">
                <a:solidFill>
                  <a:schemeClr val="tx1"/>
                </a:solidFill>
                <a:latin typeface="Arial" pitchFamily="34" charset="0"/>
                <a:ea typeface="ヒラギノ角ゴ Pro W3" charset="-128"/>
              </a:defRPr>
            </a:lvl2pPr>
            <a:lvl3pPr marL="1143000" indent="-228600">
              <a:defRPr sz="2400" baseline="-25000">
                <a:solidFill>
                  <a:schemeClr val="tx1"/>
                </a:solidFill>
                <a:latin typeface="Arial" pitchFamily="34" charset="0"/>
                <a:ea typeface="ヒラギノ角ゴ Pro W3" charset="-128"/>
              </a:defRPr>
            </a:lvl3pPr>
            <a:lvl4pPr marL="1600200" indent="-228600">
              <a:defRPr sz="2400" baseline="-25000">
                <a:solidFill>
                  <a:schemeClr val="tx1"/>
                </a:solidFill>
                <a:latin typeface="Arial" pitchFamily="34" charset="0"/>
                <a:ea typeface="ヒラギノ角ゴ Pro W3" charset="-128"/>
              </a:defRPr>
            </a:lvl4pPr>
            <a:lvl5pPr marL="2057400" indent="-228600">
              <a:defRPr sz="2400" baseline="-25000">
                <a:solidFill>
                  <a:schemeClr val="tx1"/>
                </a:solidFill>
                <a:latin typeface="Arial" pitchFamily="34" charset="0"/>
                <a:ea typeface="ヒラギノ角ゴ Pro W3" charset="-128"/>
              </a:defRPr>
            </a:lvl5pPr>
            <a:lvl6pPr marL="25146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6pPr>
            <a:lvl7pPr marL="29718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7pPr>
            <a:lvl8pPr marL="34290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8pPr>
            <a:lvl9pPr marL="38862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9pPr>
          </a:lstStyle>
          <a:p>
            <a:fld id="{8F1D2CBF-EDE5-4EF5-A45D-FA0E704C415C}" type="slidenum">
              <a:rPr lang="en-US" altLang="en-US" sz="1200" baseline="0" smtClean="0"/>
              <a:pPr/>
              <a:t>25</a:t>
            </a:fld>
            <a:endParaRPr lang="en-US" altLang="en-US" sz="1200" baseline="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a:ln/>
        </p:spPr>
      </p:sp>
      <p:sp>
        <p:nvSpPr>
          <p:cNvPr id="70659"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Arial" pitchFamily="34" charset="0"/>
                <a:ea typeface="ヒラギノ角ゴ Pro W3" charset="-128"/>
              </a:rPr>
              <a:t>This color coding system required that the radiologists review the clinical indication for each pediatric CT and specify a color zone to the radiographer. This also gave the radiologists an opportunity to assess appropriateness of clinical indication for CT as well as possible triaging opportunity to other imaging modalities. </a:t>
            </a:r>
          </a:p>
        </p:txBody>
      </p:sp>
      <p:sp>
        <p:nvSpPr>
          <p:cNvPr id="70660"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aseline="-25000">
                <a:solidFill>
                  <a:schemeClr val="tx1"/>
                </a:solidFill>
                <a:latin typeface="Arial" pitchFamily="34" charset="0"/>
                <a:ea typeface="ヒラギノ角ゴ Pro W3" charset="-128"/>
              </a:defRPr>
            </a:lvl1pPr>
            <a:lvl2pPr marL="742950" indent="-285750">
              <a:defRPr sz="2400" baseline="-25000">
                <a:solidFill>
                  <a:schemeClr val="tx1"/>
                </a:solidFill>
                <a:latin typeface="Arial" pitchFamily="34" charset="0"/>
                <a:ea typeface="ヒラギノ角ゴ Pro W3" charset="-128"/>
              </a:defRPr>
            </a:lvl2pPr>
            <a:lvl3pPr marL="1143000" indent="-228600">
              <a:defRPr sz="2400" baseline="-25000">
                <a:solidFill>
                  <a:schemeClr val="tx1"/>
                </a:solidFill>
                <a:latin typeface="Arial" pitchFamily="34" charset="0"/>
                <a:ea typeface="ヒラギノ角ゴ Pro W3" charset="-128"/>
              </a:defRPr>
            </a:lvl3pPr>
            <a:lvl4pPr marL="1600200" indent="-228600">
              <a:defRPr sz="2400" baseline="-25000">
                <a:solidFill>
                  <a:schemeClr val="tx1"/>
                </a:solidFill>
                <a:latin typeface="Arial" pitchFamily="34" charset="0"/>
                <a:ea typeface="ヒラギノ角ゴ Pro W3" charset="-128"/>
              </a:defRPr>
            </a:lvl4pPr>
            <a:lvl5pPr marL="2057400" indent="-228600">
              <a:defRPr sz="2400" baseline="-25000">
                <a:solidFill>
                  <a:schemeClr val="tx1"/>
                </a:solidFill>
                <a:latin typeface="Arial" pitchFamily="34" charset="0"/>
                <a:ea typeface="ヒラギノ角ゴ Pro W3" charset="-128"/>
              </a:defRPr>
            </a:lvl5pPr>
            <a:lvl6pPr marL="25146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6pPr>
            <a:lvl7pPr marL="29718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7pPr>
            <a:lvl8pPr marL="34290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8pPr>
            <a:lvl9pPr marL="38862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9pPr>
          </a:lstStyle>
          <a:p>
            <a:fld id="{ACDBE9E1-FC70-4737-A3C9-61A313582215}" type="slidenum">
              <a:rPr lang="en-US" altLang="en-US" sz="1200" baseline="0" smtClean="0"/>
              <a:pPr/>
              <a:t>26</a:t>
            </a:fld>
            <a:endParaRPr lang="en-US" altLang="en-US" sz="1200" baseline="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a:ln/>
        </p:spPr>
      </p:sp>
      <p:sp>
        <p:nvSpPr>
          <p:cNvPr id="71683"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130000"/>
              </a:lnSpc>
            </a:pPr>
            <a:r>
              <a:rPr lang="en-US" altLang="en-US">
                <a:solidFill>
                  <a:srgbClr val="FFDF86"/>
                </a:solidFill>
                <a:latin typeface="Arial" pitchFamily="34" charset="0"/>
                <a:ea typeface="ヒラギノ角ゴ Pro W3" charset="-128"/>
              </a:rPr>
              <a:t>Such clinical indications driven clinical protocols in children imbibe need for dose reduction specially in children. For the radiographer, it required them to weigh all children, and limit guessing only when weight could not be measured. </a:t>
            </a:r>
          </a:p>
          <a:p>
            <a:pPr eaLnBrk="1" hangingPunct="1">
              <a:lnSpc>
                <a:spcPct val="130000"/>
              </a:lnSpc>
            </a:pPr>
            <a:endParaRPr lang="en-US" altLang="en-US">
              <a:solidFill>
                <a:srgbClr val="FFDF86"/>
              </a:solidFill>
              <a:latin typeface="Arial" pitchFamily="34" charset="0"/>
              <a:ea typeface="ヒラギノ角ゴ Pro W3" charset="-128"/>
            </a:endParaRPr>
          </a:p>
          <a:p>
            <a:pPr eaLnBrk="1" hangingPunct="1">
              <a:lnSpc>
                <a:spcPct val="130000"/>
              </a:lnSpc>
            </a:pPr>
            <a:r>
              <a:rPr lang="en-US" altLang="en-US">
                <a:solidFill>
                  <a:srgbClr val="FFDF86"/>
                </a:solidFill>
                <a:latin typeface="Arial" pitchFamily="34" charset="0"/>
                <a:ea typeface="ヒラギノ角ゴ Pro W3" charset="-128"/>
              </a:rPr>
              <a:t>The pediatric CT protocols should also convey to the radiographer the need to pick exact scan length, do not under or over </a:t>
            </a:r>
            <a:r>
              <a:rPr lang="ja-JP" altLang="en-US">
                <a:solidFill>
                  <a:srgbClr val="FFDF86"/>
                </a:solidFill>
                <a:latin typeface="Arial" pitchFamily="34" charset="0"/>
                <a:ea typeface="ヒラギノ角ゴ Pro W3" charset="-128"/>
              </a:rPr>
              <a:t>“</a:t>
            </a:r>
            <a:r>
              <a:rPr lang="en-US" altLang="ja-JP">
                <a:solidFill>
                  <a:srgbClr val="FFDF86"/>
                </a:solidFill>
                <a:latin typeface="Arial" pitchFamily="34" charset="0"/>
                <a:ea typeface="ヒラギノ角ゴ Pro W3" charset="-128"/>
              </a:rPr>
              <a:t>scan,” appropriately c</a:t>
            </a:r>
            <a:r>
              <a:rPr lang="en-US" altLang="en-US">
                <a:solidFill>
                  <a:srgbClr val="FFDF86"/>
                </a:solidFill>
                <a:latin typeface="Arial" pitchFamily="34" charset="0"/>
                <a:ea typeface="ヒラギノ角ゴ Pro W3" charset="-128"/>
              </a:rPr>
              <a:t>enter children in CT for good dose reduction with automatic exposure control, select radiologist specified indication based color zone and weight-based specific CT protocol. </a:t>
            </a:r>
            <a:endParaRPr lang="en-US" altLang="en-US">
              <a:latin typeface="Arial" pitchFamily="34" charset="0"/>
              <a:ea typeface="ヒラギノ角ゴ Pro W3" charset="-128"/>
            </a:endParaRPr>
          </a:p>
        </p:txBody>
      </p:sp>
      <p:sp>
        <p:nvSpPr>
          <p:cNvPr id="71684"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aseline="-25000">
                <a:solidFill>
                  <a:schemeClr val="tx1"/>
                </a:solidFill>
                <a:latin typeface="Arial" pitchFamily="34" charset="0"/>
                <a:ea typeface="ヒラギノ角ゴ Pro W3" charset="-128"/>
              </a:defRPr>
            </a:lvl1pPr>
            <a:lvl2pPr marL="742950" indent="-285750">
              <a:defRPr sz="2400" baseline="-25000">
                <a:solidFill>
                  <a:schemeClr val="tx1"/>
                </a:solidFill>
                <a:latin typeface="Arial" pitchFamily="34" charset="0"/>
                <a:ea typeface="ヒラギノ角ゴ Pro W3" charset="-128"/>
              </a:defRPr>
            </a:lvl2pPr>
            <a:lvl3pPr marL="1143000" indent="-228600">
              <a:defRPr sz="2400" baseline="-25000">
                <a:solidFill>
                  <a:schemeClr val="tx1"/>
                </a:solidFill>
                <a:latin typeface="Arial" pitchFamily="34" charset="0"/>
                <a:ea typeface="ヒラギノ角ゴ Pro W3" charset="-128"/>
              </a:defRPr>
            </a:lvl3pPr>
            <a:lvl4pPr marL="1600200" indent="-228600">
              <a:defRPr sz="2400" baseline="-25000">
                <a:solidFill>
                  <a:schemeClr val="tx1"/>
                </a:solidFill>
                <a:latin typeface="Arial" pitchFamily="34" charset="0"/>
                <a:ea typeface="ヒラギノ角ゴ Pro W3" charset="-128"/>
              </a:defRPr>
            </a:lvl4pPr>
            <a:lvl5pPr marL="2057400" indent="-228600">
              <a:defRPr sz="2400" baseline="-25000">
                <a:solidFill>
                  <a:schemeClr val="tx1"/>
                </a:solidFill>
                <a:latin typeface="Arial" pitchFamily="34" charset="0"/>
                <a:ea typeface="ヒラギノ角ゴ Pro W3" charset="-128"/>
              </a:defRPr>
            </a:lvl5pPr>
            <a:lvl6pPr marL="25146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6pPr>
            <a:lvl7pPr marL="29718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7pPr>
            <a:lvl8pPr marL="34290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8pPr>
            <a:lvl9pPr marL="38862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9pPr>
          </a:lstStyle>
          <a:p>
            <a:fld id="{E92F6D5A-9C0E-48DF-B261-071677D47D91}" type="slidenum">
              <a:rPr lang="en-US" altLang="en-US" sz="1200" baseline="0" smtClean="0"/>
              <a:pPr/>
              <a:t>27</a:t>
            </a:fld>
            <a:endParaRPr lang="en-US" altLang="en-US" sz="1200" baseline="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a:ln/>
        </p:spPr>
      </p:sp>
      <p:sp>
        <p:nvSpPr>
          <p:cNvPr id="72707"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Arial" pitchFamily="34" charset="0"/>
                <a:ea typeface="ヒラギノ角ゴ Pro W3" charset="-128"/>
              </a:rPr>
              <a:t>When creating a sophisticated system for CT protocols for children, it is important to appropriately name the CT protocols and archive them on the scanner user interface as shown in the slide. Some scanners allow users to lock down the protocols on the scanner with password protection. </a:t>
            </a:r>
          </a:p>
        </p:txBody>
      </p:sp>
      <p:sp>
        <p:nvSpPr>
          <p:cNvPr id="72708"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aseline="-25000">
                <a:solidFill>
                  <a:schemeClr val="tx1"/>
                </a:solidFill>
                <a:latin typeface="Arial" pitchFamily="34" charset="0"/>
                <a:ea typeface="ヒラギノ角ゴ Pro W3" charset="-128"/>
              </a:defRPr>
            </a:lvl1pPr>
            <a:lvl2pPr marL="742950" indent="-285750">
              <a:defRPr sz="2400" baseline="-25000">
                <a:solidFill>
                  <a:schemeClr val="tx1"/>
                </a:solidFill>
                <a:latin typeface="Arial" pitchFamily="34" charset="0"/>
                <a:ea typeface="ヒラギノ角ゴ Pro W3" charset="-128"/>
              </a:defRPr>
            </a:lvl2pPr>
            <a:lvl3pPr marL="1143000" indent="-228600">
              <a:defRPr sz="2400" baseline="-25000">
                <a:solidFill>
                  <a:schemeClr val="tx1"/>
                </a:solidFill>
                <a:latin typeface="Arial" pitchFamily="34" charset="0"/>
                <a:ea typeface="ヒラギノ角ゴ Pro W3" charset="-128"/>
              </a:defRPr>
            </a:lvl3pPr>
            <a:lvl4pPr marL="1600200" indent="-228600">
              <a:defRPr sz="2400" baseline="-25000">
                <a:solidFill>
                  <a:schemeClr val="tx1"/>
                </a:solidFill>
                <a:latin typeface="Arial" pitchFamily="34" charset="0"/>
                <a:ea typeface="ヒラギノ角ゴ Pro W3" charset="-128"/>
              </a:defRPr>
            </a:lvl4pPr>
            <a:lvl5pPr marL="2057400" indent="-228600">
              <a:defRPr sz="2400" baseline="-25000">
                <a:solidFill>
                  <a:schemeClr val="tx1"/>
                </a:solidFill>
                <a:latin typeface="Arial" pitchFamily="34" charset="0"/>
                <a:ea typeface="ヒラギノ角ゴ Pro W3" charset="-128"/>
              </a:defRPr>
            </a:lvl5pPr>
            <a:lvl6pPr marL="25146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6pPr>
            <a:lvl7pPr marL="29718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7pPr>
            <a:lvl8pPr marL="34290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8pPr>
            <a:lvl9pPr marL="38862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9pPr>
          </a:lstStyle>
          <a:p>
            <a:fld id="{8CAC3882-A780-4A0E-8A43-1AF0282CAAC9}" type="slidenum">
              <a:rPr lang="en-US" altLang="en-US" sz="1200" baseline="0" smtClean="0"/>
              <a:pPr/>
              <a:t>28</a:t>
            </a:fld>
            <a:endParaRPr lang="en-US" altLang="en-US" sz="1200" baseline="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aseline="-25000">
                <a:solidFill>
                  <a:schemeClr val="tx1"/>
                </a:solidFill>
                <a:latin typeface="Arial" pitchFamily="34" charset="0"/>
                <a:ea typeface="ヒラギノ角ゴ Pro W3" charset="-128"/>
              </a:defRPr>
            </a:lvl1pPr>
            <a:lvl2pPr marL="742950" indent="-285750">
              <a:defRPr sz="2400" baseline="-25000">
                <a:solidFill>
                  <a:schemeClr val="tx1"/>
                </a:solidFill>
                <a:latin typeface="Arial" pitchFamily="34" charset="0"/>
                <a:ea typeface="ヒラギノ角ゴ Pro W3" charset="-128"/>
              </a:defRPr>
            </a:lvl2pPr>
            <a:lvl3pPr marL="1143000" indent="-228600">
              <a:defRPr sz="2400" baseline="-25000">
                <a:solidFill>
                  <a:schemeClr val="tx1"/>
                </a:solidFill>
                <a:latin typeface="Arial" pitchFamily="34" charset="0"/>
                <a:ea typeface="ヒラギノ角ゴ Pro W3" charset="-128"/>
              </a:defRPr>
            </a:lvl3pPr>
            <a:lvl4pPr marL="1600200" indent="-228600">
              <a:defRPr sz="2400" baseline="-25000">
                <a:solidFill>
                  <a:schemeClr val="tx1"/>
                </a:solidFill>
                <a:latin typeface="Arial" pitchFamily="34" charset="0"/>
                <a:ea typeface="ヒラギノ角ゴ Pro W3" charset="-128"/>
              </a:defRPr>
            </a:lvl4pPr>
            <a:lvl5pPr marL="2057400" indent="-228600">
              <a:defRPr sz="2400" baseline="-25000">
                <a:solidFill>
                  <a:schemeClr val="tx1"/>
                </a:solidFill>
                <a:latin typeface="Arial" pitchFamily="34" charset="0"/>
                <a:ea typeface="ヒラギノ角ゴ Pro W3" charset="-128"/>
              </a:defRPr>
            </a:lvl5pPr>
            <a:lvl6pPr marL="25146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6pPr>
            <a:lvl7pPr marL="29718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7pPr>
            <a:lvl8pPr marL="34290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8pPr>
            <a:lvl9pPr marL="38862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9pPr>
          </a:lstStyle>
          <a:p>
            <a:fld id="{C98A9D88-6152-4CDE-BFCC-7C1B4599E227}" type="slidenum">
              <a:rPr lang="en-US" altLang="en-US" sz="1200" baseline="0" smtClean="0"/>
              <a:pPr/>
              <a:t>29</a:t>
            </a:fld>
            <a:endParaRPr lang="en-US" altLang="en-US" sz="1200" baseline="0"/>
          </a:p>
        </p:txBody>
      </p:sp>
      <p:sp>
        <p:nvSpPr>
          <p:cNvPr id="73731" name="Rectangle 2"/>
          <p:cNvSpPr>
            <a:spLocks noGrp="1" noRot="1" noChangeAspect="1" noChangeArrowheads="1" noTextEdit="1"/>
          </p:cNvSpPr>
          <p:nvPr>
            <p:ph type="sldImg"/>
          </p:nvPr>
        </p:nvSpPr>
        <p:spPr>
          <a:ln/>
        </p:spPr>
      </p:sp>
      <p:sp>
        <p:nvSpPr>
          <p:cNvPr id="73732"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latin typeface="Arial" pitchFamily="34" charset="0"/>
                <a:ea typeface="ヒラギノ角ゴ Pro W3" charset="-128"/>
              </a:rPr>
              <a:t>In summary, given the increased risk from use of CT in children, referring physicians should use of evidence based guidelines for ordering CT in children. Radiologists should review order for pediatric CT for appropriateness of clinical indication and presence of prior imaging. If CT is deemed necessary, radiographers should be guided on use of suitable indication based clinical protocol. Radiographer should then select appropriate weight based protocol archived on the scanner user interface.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a:ln/>
        </p:spPr>
      </p:sp>
      <p:sp>
        <p:nvSpPr>
          <p:cNvPr id="47107"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120000"/>
              </a:lnSpc>
            </a:pPr>
            <a:r>
              <a:rPr lang="en-US" altLang="en-US">
                <a:latin typeface="Arial" pitchFamily="34" charset="0"/>
                <a:ea typeface="ヒラギノ角ゴ Pro W3" charset="-128"/>
              </a:rPr>
              <a:t>Although every patient regardless of his or her age is special but children are more special when it comes to CT scanning since they are at higher risk for radiation induced stochastic effect, that is radiation induced cancer. </a:t>
            </a:r>
          </a:p>
          <a:p>
            <a:pPr eaLnBrk="1" hangingPunct="1">
              <a:lnSpc>
                <a:spcPct val="120000"/>
              </a:lnSpc>
            </a:pPr>
            <a:endParaRPr lang="en-US" altLang="en-US" sz="2400">
              <a:latin typeface="Arial" pitchFamily="34" charset="0"/>
              <a:ea typeface="ヒラギノ角ゴ Pro W3" charset="-128"/>
            </a:endParaRPr>
          </a:p>
          <a:p>
            <a:pPr eaLnBrk="1" hangingPunct="1">
              <a:lnSpc>
                <a:spcPct val="120000"/>
              </a:lnSpc>
            </a:pPr>
            <a:r>
              <a:rPr lang="en-US" altLang="en-US" sz="2400">
                <a:latin typeface="Arial" pitchFamily="34" charset="0"/>
                <a:ea typeface="ヒラギノ角ゴ Pro W3" charset="-128"/>
              </a:rPr>
              <a:t>The reason for increased risk for radiation induced cancer in children may be due to the fact that children have more dividing cells which are more vulnerable to radiation induced effects and children are likely to live longer than adults, so they have more chances to have cancer over their lifetime. </a:t>
            </a:r>
          </a:p>
          <a:p>
            <a:endParaRPr lang="en-US" altLang="en-US">
              <a:latin typeface="Arial" pitchFamily="34" charset="0"/>
              <a:ea typeface="ヒラギノ角ゴ Pro W3" charset="-128"/>
            </a:endParaRPr>
          </a:p>
        </p:txBody>
      </p:sp>
      <p:sp>
        <p:nvSpPr>
          <p:cNvPr id="47108"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aseline="-25000">
                <a:solidFill>
                  <a:schemeClr val="tx1"/>
                </a:solidFill>
                <a:latin typeface="Arial" pitchFamily="34" charset="0"/>
                <a:ea typeface="ヒラギノ角ゴ Pro W3" charset="-128"/>
              </a:defRPr>
            </a:lvl1pPr>
            <a:lvl2pPr marL="742950" indent="-285750">
              <a:defRPr sz="2400" baseline="-25000">
                <a:solidFill>
                  <a:schemeClr val="tx1"/>
                </a:solidFill>
                <a:latin typeface="Arial" pitchFamily="34" charset="0"/>
                <a:ea typeface="ヒラギノ角ゴ Pro W3" charset="-128"/>
              </a:defRPr>
            </a:lvl2pPr>
            <a:lvl3pPr marL="1143000" indent="-228600">
              <a:defRPr sz="2400" baseline="-25000">
                <a:solidFill>
                  <a:schemeClr val="tx1"/>
                </a:solidFill>
                <a:latin typeface="Arial" pitchFamily="34" charset="0"/>
                <a:ea typeface="ヒラギノ角ゴ Pro W3" charset="-128"/>
              </a:defRPr>
            </a:lvl3pPr>
            <a:lvl4pPr marL="1600200" indent="-228600">
              <a:defRPr sz="2400" baseline="-25000">
                <a:solidFill>
                  <a:schemeClr val="tx1"/>
                </a:solidFill>
                <a:latin typeface="Arial" pitchFamily="34" charset="0"/>
                <a:ea typeface="ヒラギノ角ゴ Pro W3" charset="-128"/>
              </a:defRPr>
            </a:lvl4pPr>
            <a:lvl5pPr marL="2057400" indent="-228600">
              <a:defRPr sz="2400" baseline="-25000">
                <a:solidFill>
                  <a:schemeClr val="tx1"/>
                </a:solidFill>
                <a:latin typeface="Arial" pitchFamily="34" charset="0"/>
                <a:ea typeface="ヒラギノ角ゴ Pro W3" charset="-128"/>
              </a:defRPr>
            </a:lvl5pPr>
            <a:lvl6pPr marL="25146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6pPr>
            <a:lvl7pPr marL="29718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7pPr>
            <a:lvl8pPr marL="34290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8pPr>
            <a:lvl9pPr marL="38862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9pPr>
          </a:lstStyle>
          <a:p>
            <a:fld id="{F27DD110-8588-4278-9A50-1D90D172201A}" type="slidenum">
              <a:rPr lang="en-US" altLang="en-US" sz="1200" baseline="0" smtClean="0"/>
              <a:pPr/>
              <a:t>3</a:t>
            </a:fld>
            <a:endParaRPr lang="en-US" altLang="en-US" sz="1200" baseline="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a:ln/>
        </p:spPr>
      </p:sp>
      <p:sp>
        <p:nvSpPr>
          <p:cNvPr id="74755"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latin typeface="Arial" pitchFamily="34" charset="0"/>
                <a:ea typeface="ヒラギノ角ゴ Pro W3" charset="-128"/>
              </a:rPr>
              <a:t>Upon initiation of dose and protocol optimization of pediatric CT, it is important to start conservatively and then decrease the radiation dose in a stepwise manner. The slide illustrates the three step radiation dose reduction in children over a period of one year. </a:t>
            </a:r>
          </a:p>
        </p:txBody>
      </p:sp>
      <p:sp>
        <p:nvSpPr>
          <p:cNvPr id="74756"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aseline="-25000">
                <a:solidFill>
                  <a:schemeClr val="tx1"/>
                </a:solidFill>
                <a:latin typeface="Arial" pitchFamily="34" charset="0"/>
                <a:ea typeface="ヒラギノ角ゴ Pro W3" charset="-128"/>
              </a:defRPr>
            </a:lvl1pPr>
            <a:lvl2pPr marL="742950" indent="-285750">
              <a:defRPr sz="2400" baseline="-25000">
                <a:solidFill>
                  <a:schemeClr val="tx1"/>
                </a:solidFill>
                <a:latin typeface="Arial" pitchFamily="34" charset="0"/>
                <a:ea typeface="ヒラギノ角ゴ Pro W3" charset="-128"/>
              </a:defRPr>
            </a:lvl2pPr>
            <a:lvl3pPr marL="1143000" indent="-228600">
              <a:defRPr sz="2400" baseline="-25000">
                <a:solidFill>
                  <a:schemeClr val="tx1"/>
                </a:solidFill>
                <a:latin typeface="Arial" pitchFamily="34" charset="0"/>
                <a:ea typeface="ヒラギノ角ゴ Pro W3" charset="-128"/>
              </a:defRPr>
            </a:lvl3pPr>
            <a:lvl4pPr marL="1600200" indent="-228600">
              <a:defRPr sz="2400" baseline="-25000">
                <a:solidFill>
                  <a:schemeClr val="tx1"/>
                </a:solidFill>
                <a:latin typeface="Arial" pitchFamily="34" charset="0"/>
                <a:ea typeface="ヒラギノ角ゴ Pro W3" charset="-128"/>
              </a:defRPr>
            </a:lvl4pPr>
            <a:lvl5pPr marL="2057400" indent="-228600">
              <a:defRPr sz="2400" baseline="-25000">
                <a:solidFill>
                  <a:schemeClr val="tx1"/>
                </a:solidFill>
                <a:latin typeface="Arial" pitchFamily="34" charset="0"/>
                <a:ea typeface="ヒラギノ角ゴ Pro W3" charset="-128"/>
              </a:defRPr>
            </a:lvl5pPr>
            <a:lvl6pPr marL="25146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6pPr>
            <a:lvl7pPr marL="29718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7pPr>
            <a:lvl8pPr marL="34290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8pPr>
            <a:lvl9pPr marL="38862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9pPr>
          </a:lstStyle>
          <a:p>
            <a:fld id="{AD4FA312-55E5-4359-A8CF-9CF9997D14B8}" type="slidenum">
              <a:rPr lang="en-US" altLang="en-US" sz="1200" baseline="0" smtClean="0"/>
              <a:pPr/>
              <a:t>30</a:t>
            </a:fld>
            <a:endParaRPr lang="en-US" altLang="en-US" sz="1200" baseline="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a:ln/>
        </p:spPr>
      </p:sp>
      <p:sp>
        <p:nvSpPr>
          <p:cNvPr id="75779"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Arial" pitchFamily="34" charset="0"/>
                <a:ea typeface="ヒラギノ角ゴ Pro W3" charset="-128"/>
              </a:rPr>
              <a:t>The slid e illustrates the extent of dose reduction at each step. It is important to monitor pediatric CT doses to ensure that they are in compliance with the CT protocols. In the above slide, children scanned without compliance with the pediatric CT protocols received substantially higher radiation dose compared to those scanned in compliance with pediatric CT protocols. </a:t>
            </a:r>
          </a:p>
        </p:txBody>
      </p:sp>
      <p:sp>
        <p:nvSpPr>
          <p:cNvPr id="75780"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aseline="-25000">
                <a:solidFill>
                  <a:schemeClr val="tx1"/>
                </a:solidFill>
                <a:latin typeface="Arial" pitchFamily="34" charset="0"/>
                <a:ea typeface="ヒラギノ角ゴ Pro W3" charset="-128"/>
              </a:defRPr>
            </a:lvl1pPr>
            <a:lvl2pPr marL="742950" indent="-285750">
              <a:defRPr sz="2400" baseline="-25000">
                <a:solidFill>
                  <a:schemeClr val="tx1"/>
                </a:solidFill>
                <a:latin typeface="Arial" pitchFamily="34" charset="0"/>
                <a:ea typeface="ヒラギノ角ゴ Pro W3" charset="-128"/>
              </a:defRPr>
            </a:lvl2pPr>
            <a:lvl3pPr marL="1143000" indent="-228600">
              <a:defRPr sz="2400" baseline="-25000">
                <a:solidFill>
                  <a:schemeClr val="tx1"/>
                </a:solidFill>
                <a:latin typeface="Arial" pitchFamily="34" charset="0"/>
                <a:ea typeface="ヒラギノ角ゴ Pro W3" charset="-128"/>
              </a:defRPr>
            </a:lvl3pPr>
            <a:lvl4pPr marL="1600200" indent="-228600">
              <a:defRPr sz="2400" baseline="-25000">
                <a:solidFill>
                  <a:schemeClr val="tx1"/>
                </a:solidFill>
                <a:latin typeface="Arial" pitchFamily="34" charset="0"/>
                <a:ea typeface="ヒラギノ角ゴ Pro W3" charset="-128"/>
              </a:defRPr>
            </a:lvl4pPr>
            <a:lvl5pPr marL="2057400" indent="-228600">
              <a:defRPr sz="2400" baseline="-25000">
                <a:solidFill>
                  <a:schemeClr val="tx1"/>
                </a:solidFill>
                <a:latin typeface="Arial" pitchFamily="34" charset="0"/>
                <a:ea typeface="ヒラギノ角ゴ Pro W3" charset="-128"/>
              </a:defRPr>
            </a:lvl5pPr>
            <a:lvl6pPr marL="25146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6pPr>
            <a:lvl7pPr marL="29718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7pPr>
            <a:lvl8pPr marL="34290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8pPr>
            <a:lvl9pPr marL="38862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9pPr>
          </a:lstStyle>
          <a:p>
            <a:fld id="{9CE977C7-2073-4EBF-AC8B-8A538244E9DB}" type="slidenum">
              <a:rPr lang="en-US" altLang="en-US" sz="1200" baseline="0" smtClean="0"/>
              <a:pPr/>
              <a:t>31</a:t>
            </a:fld>
            <a:endParaRPr lang="en-US" altLang="en-US" sz="1200" baseline="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a:ln/>
        </p:spPr>
      </p:sp>
      <p:sp>
        <p:nvSpPr>
          <p:cNvPr id="76803"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Arial" pitchFamily="34" charset="0"/>
                <a:ea typeface="ヒラギノ角ゴ Pro W3" charset="-128"/>
              </a:rPr>
              <a:t>Radiation dose in a child scanned with adult CT protocol are significantly greater than needed. In this example, pelvic abscesses are well seen in lower radiation dose CT performed with pediatric protocol (pink zone) as compared to higher dose adult CT protocol on the left side. </a:t>
            </a:r>
          </a:p>
        </p:txBody>
      </p:sp>
      <p:sp>
        <p:nvSpPr>
          <p:cNvPr id="76804"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aseline="-25000">
                <a:solidFill>
                  <a:schemeClr val="tx1"/>
                </a:solidFill>
                <a:latin typeface="Arial" pitchFamily="34" charset="0"/>
                <a:ea typeface="ヒラギノ角ゴ Pro W3" charset="-128"/>
              </a:defRPr>
            </a:lvl1pPr>
            <a:lvl2pPr marL="742950" indent="-285750">
              <a:defRPr sz="2400" baseline="-25000">
                <a:solidFill>
                  <a:schemeClr val="tx1"/>
                </a:solidFill>
                <a:latin typeface="Arial" pitchFamily="34" charset="0"/>
                <a:ea typeface="ヒラギノ角ゴ Pro W3" charset="-128"/>
              </a:defRPr>
            </a:lvl2pPr>
            <a:lvl3pPr marL="1143000" indent="-228600">
              <a:defRPr sz="2400" baseline="-25000">
                <a:solidFill>
                  <a:schemeClr val="tx1"/>
                </a:solidFill>
                <a:latin typeface="Arial" pitchFamily="34" charset="0"/>
                <a:ea typeface="ヒラギノ角ゴ Pro W3" charset="-128"/>
              </a:defRPr>
            </a:lvl3pPr>
            <a:lvl4pPr marL="1600200" indent="-228600">
              <a:defRPr sz="2400" baseline="-25000">
                <a:solidFill>
                  <a:schemeClr val="tx1"/>
                </a:solidFill>
                <a:latin typeface="Arial" pitchFamily="34" charset="0"/>
                <a:ea typeface="ヒラギノ角ゴ Pro W3" charset="-128"/>
              </a:defRPr>
            </a:lvl4pPr>
            <a:lvl5pPr marL="2057400" indent="-228600">
              <a:defRPr sz="2400" baseline="-25000">
                <a:solidFill>
                  <a:schemeClr val="tx1"/>
                </a:solidFill>
                <a:latin typeface="Arial" pitchFamily="34" charset="0"/>
                <a:ea typeface="ヒラギノ角ゴ Pro W3" charset="-128"/>
              </a:defRPr>
            </a:lvl5pPr>
            <a:lvl6pPr marL="25146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6pPr>
            <a:lvl7pPr marL="29718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7pPr>
            <a:lvl8pPr marL="34290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8pPr>
            <a:lvl9pPr marL="38862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9pPr>
          </a:lstStyle>
          <a:p>
            <a:fld id="{D01572E3-EC34-4B2D-B0DA-AD3963695970}" type="slidenum">
              <a:rPr lang="en-US" altLang="en-US" sz="1200" baseline="0" smtClean="0"/>
              <a:pPr/>
              <a:t>32</a:t>
            </a:fld>
            <a:endParaRPr lang="en-US" altLang="en-US" sz="1200" baseline="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a:ln/>
        </p:spPr>
      </p:sp>
      <p:sp>
        <p:nvSpPr>
          <p:cNvPr id="77827"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Arial" pitchFamily="34" charset="0"/>
                <a:ea typeface="ヒラギノ角ゴ Pro W3" charset="-128"/>
              </a:rPr>
              <a:t>Radiation dose in another child scanned with adult CT protocol are significantly greater than needed. In this example,  lung nodule in the left lower lobe is well seen in significantly lower radiation dose CT performed with pediatric protocol (green zone) as compared to higher dose adult CT non-compliant protocol on the left side.  </a:t>
            </a:r>
          </a:p>
          <a:p>
            <a:endParaRPr lang="en-US" altLang="en-US">
              <a:latin typeface="Arial" pitchFamily="34" charset="0"/>
              <a:ea typeface="ヒラギノ角ゴ Pro W3" charset="-128"/>
            </a:endParaRPr>
          </a:p>
        </p:txBody>
      </p:sp>
      <p:sp>
        <p:nvSpPr>
          <p:cNvPr id="77828"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aseline="-25000">
                <a:solidFill>
                  <a:schemeClr val="tx1"/>
                </a:solidFill>
                <a:latin typeface="Arial" pitchFamily="34" charset="0"/>
                <a:ea typeface="ヒラギノ角ゴ Pro W3" charset="-128"/>
              </a:defRPr>
            </a:lvl1pPr>
            <a:lvl2pPr marL="742950" indent="-285750">
              <a:defRPr sz="2400" baseline="-25000">
                <a:solidFill>
                  <a:schemeClr val="tx1"/>
                </a:solidFill>
                <a:latin typeface="Arial" pitchFamily="34" charset="0"/>
                <a:ea typeface="ヒラギノ角ゴ Pro W3" charset="-128"/>
              </a:defRPr>
            </a:lvl2pPr>
            <a:lvl3pPr marL="1143000" indent="-228600">
              <a:defRPr sz="2400" baseline="-25000">
                <a:solidFill>
                  <a:schemeClr val="tx1"/>
                </a:solidFill>
                <a:latin typeface="Arial" pitchFamily="34" charset="0"/>
                <a:ea typeface="ヒラギノ角ゴ Pro W3" charset="-128"/>
              </a:defRPr>
            </a:lvl3pPr>
            <a:lvl4pPr marL="1600200" indent="-228600">
              <a:defRPr sz="2400" baseline="-25000">
                <a:solidFill>
                  <a:schemeClr val="tx1"/>
                </a:solidFill>
                <a:latin typeface="Arial" pitchFamily="34" charset="0"/>
                <a:ea typeface="ヒラギノ角ゴ Pro W3" charset="-128"/>
              </a:defRPr>
            </a:lvl4pPr>
            <a:lvl5pPr marL="2057400" indent="-228600">
              <a:defRPr sz="2400" baseline="-25000">
                <a:solidFill>
                  <a:schemeClr val="tx1"/>
                </a:solidFill>
                <a:latin typeface="Arial" pitchFamily="34" charset="0"/>
                <a:ea typeface="ヒラギノ角ゴ Pro W3" charset="-128"/>
              </a:defRPr>
            </a:lvl5pPr>
            <a:lvl6pPr marL="25146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6pPr>
            <a:lvl7pPr marL="29718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7pPr>
            <a:lvl8pPr marL="34290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8pPr>
            <a:lvl9pPr marL="38862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9pPr>
          </a:lstStyle>
          <a:p>
            <a:fld id="{153F266B-3776-4AA8-910C-BB251F56D116}" type="slidenum">
              <a:rPr lang="en-US" altLang="en-US" sz="1200" baseline="0" smtClean="0"/>
              <a:pPr/>
              <a:t>33</a:t>
            </a:fld>
            <a:endParaRPr lang="en-US" altLang="en-US" sz="1200" baseline="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a:ln/>
        </p:spPr>
      </p:sp>
      <p:sp>
        <p:nvSpPr>
          <p:cNvPr id="78851"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Arial" pitchFamily="34" charset="0"/>
                <a:ea typeface="ヒラギノ角ゴ Pro W3" charset="-128"/>
              </a:rPr>
              <a:t>This patient underwent serial follow up abdominal CT for assessing local recurrence or metastatic cancer following resection of left adrenal neuroblastoma. The image on the left presents the first follow up protocol in green zone at 3.8 mGy. The right side image has higher noise but shows the region of interest equally well with red zone protocol at CTDI vol of 1.8 mGy. Patients undergoing follow up CT should be scanned at lower radiation dose when possible. </a:t>
            </a:r>
          </a:p>
        </p:txBody>
      </p:sp>
      <p:sp>
        <p:nvSpPr>
          <p:cNvPr id="78852"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aseline="-25000">
                <a:solidFill>
                  <a:schemeClr val="tx1"/>
                </a:solidFill>
                <a:latin typeface="Arial" pitchFamily="34" charset="0"/>
                <a:ea typeface="ヒラギノ角ゴ Pro W3" charset="-128"/>
              </a:defRPr>
            </a:lvl1pPr>
            <a:lvl2pPr marL="742950" indent="-285750">
              <a:defRPr sz="2400" baseline="-25000">
                <a:solidFill>
                  <a:schemeClr val="tx1"/>
                </a:solidFill>
                <a:latin typeface="Arial" pitchFamily="34" charset="0"/>
                <a:ea typeface="ヒラギノ角ゴ Pro W3" charset="-128"/>
              </a:defRPr>
            </a:lvl2pPr>
            <a:lvl3pPr marL="1143000" indent="-228600">
              <a:defRPr sz="2400" baseline="-25000">
                <a:solidFill>
                  <a:schemeClr val="tx1"/>
                </a:solidFill>
                <a:latin typeface="Arial" pitchFamily="34" charset="0"/>
                <a:ea typeface="ヒラギノ角ゴ Pro W3" charset="-128"/>
              </a:defRPr>
            </a:lvl3pPr>
            <a:lvl4pPr marL="1600200" indent="-228600">
              <a:defRPr sz="2400" baseline="-25000">
                <a:solidFill>
                  <a:schemeClr val="tx1"/>
                </a:solidFill>
                <a:latin typeface="Arial" pitchFamily="34" charset="0"/>
                <a:ea typeface="ヒラギノ角ゴ Pro W3" charset="-128"/>
              </a:defRPr>
            </a:lvl4pPr>
            <a:lvl5pPr marL="2057400" indent="-228600">
              <a:defRPr sz="2400" baseline="-25000">
                <a:solidFill>
                  <a:schemeClr val="tx1"/>
                </a:solidFill>
                <a:latin typeface="Arial" pitchFamily="34" charset="0"/>
                <a:ea typeface="ヒラギノ角ゴ Pro W3" charset="-128"/>
              </a:defRPr>
            </a:lvl5pPr>
            <a:lvl6pPr marL="25146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6pPr>
            <a:lvl7pPr marL="29718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7pPr>
            <a:lvl8pPr marL="34290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8pPr>
            <a:lvl9pPr marL="38862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9pPr>
          </a:lstStyle>
          <a:p>
            <a:fld id="{6C0B60EC-8D74-44D7-9216-A75423FA7060}" type="slidenum">
              <a:rPr lang="en-US" altLang="en-US" sz="1200" baseline="0" smtClean="0"/>
              <a:pPr/>
              <a:t>34</a:t>
            </a:fld>
            <a:endParaRPr lang="en-US" altLang="en-US" sz="1200" baseline="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a:ln/>
        </p:spPr>
      </p:sp>
      <p:sp>
        <p:nvSpPr>
          <p:cNvPr id="79875"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Arial" pitchFamily="34" charset="0"/>
                <a:ea typeface="ヒラギノ角ゴ Pro W3" charset="-128"/>
              </a:rPr>
              <a:t>Five year old boy underwent chest CT for assessing lung nodules. The image on the left presents the first chest CT protocol in green zone at 4.7 mGy. The right side image acquired with red zone protocol at CTDI vol of 2 mGy also demonstrates the right apical nodule equally well. Patients undergoing follow up CT should be scanned at lower radiation dose when possible. </a:t>
            </a:r>
          </a:p>
          <a:p>
            <a:endParaRPr lang="en-US" altLang="en-US">
              <a:latin typeface="Arial" pitchFamily="34" charset="0"/>
              <a:ea typeface="ヒラギノ角ゴ Pro W3" charset="-128"/>
            </a:endParaRPr>
          </a:p>
        </p:txBody>
      </p:sp>
      <p:sp>
        <p:nvSpPr>
          <p:cNvPr id="79876"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aseline="-25000">
                <a:solidFill>
                  <a:schemeClr val="tx1"/>
                </a:solidFill>
                <a:latin typeface="Arial" pitchFamily="34" charset="0"/>
                <a:ea typeface="ヒラギノ角ゴ Pro W3" charset="-128"/>
              </a:defRPr>
            </a:lvl1pPr>
            <a:lvl2pPr marL="742950" indent="-285750">
              <a:defRPr sz="2400" baseline="-25000">
                <a:solidFill>
                  <a:schemeClr val="tx1"/>
                </a:solidFill>
                <a:latin typeface="Arial" pitchFamily="34" charset="0"/>
                <a:ea typeface="ヒラギノ角ゴ Pro W3" charset="-128"/>
              </a:defRPr>
            </a:lvl2pPr>
            <a:lvl3pPr marL="1143000" indent="-228600">
              <a:defRPr sz="2400" baseline="-25000">
                <a:solidFill>
                  <a:schemeClr val="tx1"/>
                </a:solidFill>
                <a:latin typeface="Arial" pitchFamily="34" charset="0"/>
                <a:ea typeface="ヒラギノ角ゴ Pro W3" charset="-128"/>
              </a:defRPr>
            </a:lvl3pPr>
            <a:lvl4pPr marL="1600200" indent="-228600">
              <a:defRPr sz="2400" baseline="-25000">
                <a:solidFill>
                  <a:schemeClr val="tx1"/>
                </a:solidFill>
                <a:latin typeface="Arial" pitchFamily="34" charset="0"/>
                <a:ea typeface="ヒラギノ角ゴ Pro W3" charset="-128"/>
              </a:defRPr>
            </a:lvl4pPr>
            <a:lvl5pPr marL="2057400" indent="-228600">
              <a:defRPr sz="2400" baseline="-25000">
                <a:solidFill>
                  <a:schemeClr val="tx1"/>
                </a:solidFill>
                <a:latin typeface="Arial" pitchFamily="34" charset="0"/>
                <a:ea typeface="ヒラギノ角ゴ Pro W3" charset="-128"/>
              </a:defRPr>
            </a:lvl5pPr>
            <a:lvl6pPr marL="25146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6pPr>
            <a:lvl7pPr marL="29718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7pPr>
            <a:lvl8pPr marL="34290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8pPr>
            <a:lvl9pPr marL="38862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9pPr>
          </a:lstStyle>
          <a:p>
            <a:fld id="{AD0C1DDD-9EA7-434D-B5D1-5DD262B3E323}" type="slidenum">
              <a:rPr lang="en-US" altLang="en-US" sz="1200" baseline="0" smtClean="0"/>
              <a:pPr/>
              <a:t>35</a:t>
            </a:fld>
            <a:endParaRPr lang="en-US" altLang="en-US" sz="1200" baseline="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a:ln/>
        </p:spPr>
      </p:sp>
      <p:sp>
        <p:nvSpPr>
          <p:cNvPr id="80899"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Arial" pitchFamily="34" charset="0"/>
                <a:ea typeface="ヒラギノ角ゴ Pro W3" charset="-128"/>
              </a:rPr>
              <a:t>When MR is available for use and not contraindicated, routine head CT in children should be limited to trauma, evaluation of ventricular shunt patency or post operative situations. Evaluation of ventricular size following placement of ventricular shunts can be perfomed at very low dose as well. Both low fixed tube current or automatic exposure control technique can be used to reduce radiation dose for such exams. The left image for routine head CT was acquired with fixed tube current with resultant CTDIvol of 33 mGy. The right image was acquired with automatic exposure control at CTDI vol of 13 mGy with shunt patency evaluation protocol. Recent studies have also reported an extremely fast head MRI protocol for evaluation of shunt patency in a matter of few minutes. </a:t>
            </a:r>
          </a:p>
        </p:txBody>
      </p:sp>
      <p:sp>
        <p:nvSpPr>
          <p:cNvPr id="80900"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aseline="-25000">
                <a:solidFill>
                  <a:schemeClr val="tx1"/>
                </a:solidFill>
                <a:latin typeface="Arial" pitchFamily="34" charset="0"/>
                <a:ea typeface="ヒラギノ角ゴ Pro W3" charset="-128"/>
              </a:defRPr>
            </a:lvl1pPr>
            <a:lvl2pPr marL="742950" indent="-285750">
              <a:defRPr sz="2400" baseline="-25000">
                <a:solidFill>
                  <a:schemeClr val="tx1"/>
                </a:solidFill>
                <a:latin typeface="Arial" pitchFamily="34" charset="0"/>
                <a:ea typeface="ヒラギノ角ゴ Pro W3" charset="-128"/>
              </a:defRPr>
            </a:lvl2pPr>
            <a:lvl3pPr marL="1143000" indent="-228600">
              <a:defRPr sz="2400" baseline="-25000">
                <a:solidFill>
                  <a:schemeClr val="tx1"/>
                </a:solidFill>
                <a:latin typeface="Arial" pitchFamily="34" charset="0"/>
                <a:ea typeface="ヒラギノ角ゴ Pro W3" charset="-128"/>
              </a:defRPr>
            </a:lvl3pPr>
            <a:lvl4pPr marL="1600200" indent="-228600">
              <a:defRPr sz="2400" baseline="-25000">
                <a:solidFill>
                  <a:schemeClr val="tx1"/>
                </a:solidFill>
                <a:latin typeface="Arial" pitchFamily="34" charset="0"/>
                <a:ea typeface="ヒラギノ角ゴ Pro W3" charset="-128"/>
              </a:defRPr>
            </a:lvl4pPr>
            <a:lvl5pPr marL="2057400" indent="-228600">
              <a:defRPr sz="2400" baseline="-25000">
                <a:solidFill>
                  <a:schemeClr val="tx1"/>
                </a:solidFill>
                <a:latin typeface="Arial" pitchFamily="34" charset="0"/>
                <a:ea typeface="ヒラギノ角ゴ Pro W3" charset="-128"/>
              </a:defRPr>
            </a:lvl5pPr>
            <a:lvl6pPr marL="25146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6pPr>
            <a:lvl7pPr marL="29718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7pPr>
            <a:lvl8pPr marL="34290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8pPr>
            <a:lvl9pPr marL="38862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9pPr>
          </a:lstStyle>
          <a:p>
            <a:fld id="{1F28ADA1-BE14-4F33-8A67-0379B3CD399C}" type="slidenum">
              <a:rPr lang="en-US" altLang="en-US" sz="1200" baseline="0" smtClean="0"/>
              <a:pPr/>
              <a:t>36</a:t>
            </a:fld>
            <a:endParaRPr lang="en-US" altLang="en-US" sz="1200" baseline="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a:ln/>
        </p:spPr>
      </p:sp>
      <p:sp>
        <p:nvSpPr>
          <p:cNvPr id="81923"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Arial" pitchFamily="34" charset="0"/>
                <a:ea typeface="ヒラギノ角ゴ Pro W3" charset="-128"/>
              </a:rPr>
              <a:t>Indications for evaluation of bony abnormalities such as pectus excavatum and craniosynostosis can be scanned at extremely low radiation dose levels. In this slide, an infant underwent head CT at 50 mAs and 80 kV with DLP of 20 mGy.cm for the entire scan. Although resultant images do not provide sufficient image quality for evaluation of brain parenchyma, bony details are sufficient to assess absence of suture fusion in this patient. </a:t>
            </a:r>
          </a:p>
        </p:txBody>
      </p:sp>
      <p:sp>
        <p:nvSpPr>
          <p:cNvPr id="81924"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aseline="-25000">
                <a:solidFill>
                  <a:schemeClr val="tx1"/>
                </a:solidFill>
                <a:latin typeface="Arial" pitchFamily="34" charset="0"/>
                <a:ea typeface="ヒラギノ角ゴ Pro W3" charset="-128"/>
              </a:defRPr>
            </a:lvl1pPr>
            <a:lvl2pPr marL="742950" indent="-285750">
              <a:defRPr sz="2400" baseline="-25000">
                <a:solidFill>
                  <a:schemeClr val="tx1"/>
                </a:solidFill>
                <a:latin typeface="Arial" pitchFamily="34" charset="0"/>
                <a:ea typeface="ヒラギノ角ゴ Pro W3" charset="-128"/>
              </a:defRPr>
            </a:lvl2pPr>
            <a:lvl3pPr marL="1143000" indent="-228600">
              <a:defRPr sz="2400" baseline="-25000">
                <a:solidFill>
                  <a:schemeClr val="tx1"/>
                </a:solidFill>
                <a:latin typeface="Arial" pitchFamily="34" charset="0"/>
                <a:ea typeface="ヒラギノ角ゴ Pro W3" charset="-128"/>
              </a:defRPr>
            </a:lvl3pPr>
            <a:lvl4pPr marL="1600200" indent="-228600">
              <a:defRPr sz="2400" baseline="-25000">
                <a:solidFill>
                  <a:schemeClr val="tx1"/>
                </a:solidFill>
                <a:latin typeface="Arial" pitchFamily="34" charset="0"/>
                <a:ea typeface="ヒラギノ角ゴ Pro W3" charset="-128"/>
              </a:defRPr>
            </a:lvl4pPr>
            <a:lvl5pPr marL="2057400" indent="-228600">
              <a:defRPr sz="2400" baseline="-25000">
                <a:solidFill>
                  <a:schemeClr val="tx1"/>
                </a:solidFill>
                <a:latin typeface="Arial" pitchFamily="34" charset="0"/>
                <a:ea typeface="ヒラギノ角ゴ Pro W3" charset="-128"/>
              </a:defRPr>
            </a:lvl5pPr>
            <a:lvl6pPr marL="25146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6pPr>
            <a:lvl7pPr marL="29718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7pPr>
            <a:lvl8pPr marL="34290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8pPr>
            <a:lvl9pPr marL="38862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9pPr>
          </a:lstStyle>
          <a:p>
            <a:fld id="{E1806CA6-C681-4845-BC61-7F4E290C85C8}" type="slidenum">
              <a:rPr lang="en-US" altLang="en-US" sz="1200" baseline="0" smtClean="0"/>
              <a:pPr/>
              <a:t>37</a:t>
            </a:fld>
            <a:endParaRPr lang="en-US" altLang="en-US" sz="1200" baseline="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a:ln/>
        </p:spPr>
      </p:sp>
      <p:sp>
        <p:nvSpPr>
          <p:cNvPr id="82947"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Arial" pitchFamily="34" charset="0"/>
                <a:ea typeface="ヒラギノ角ゴ Pro W3" charset="-128"/>
              </a:rPr>
              <a:t>A 13 month old girl underwent chest CT at 80 kV with automatic exposure control technique. The low dose images have high amount of noise but are sufficient to detect enlarged right atrium and ventricle with stenosis of the left pulmonary artery at its origin from the main pulmonary trunk. </a:t>
            </a:r>
          </a:p>
        </p:txBody>
      </p:sp>
      <p:sp>
        <p:nvSpPr>
          <p:cNvPr id="82948"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aseline="-25000">
                <a:solidFill>
                  <a:schemeClr val="tx1"/>
                </a:solidFill>
                <a:latin typeface="Arial" pitchFamily="34" charset="0"/>
                <a:ea typeface="ヒラギノ角ゴ Pro W3" charset="-128"/>
              </a:defRPr>
            </a:lvl1pPr>
            <a:lvl2pPr marL="742950" indent="-285750">
              <a:defRPr sz="2400" baseline="-25000">
                <a:solidFill>
                  <a:schemeClr val="tx1"/>
                </a:solidFill>
                <a:latin typeface="Arial" pitchFamily="34" charset="0"/>
                <a:ea typeface="ヒラギノ角ゴ Pro W3" charset="-128"/>
              </a:defRPr>
            </a:lvl2pPr>
            <a:lvl3pPr marL="1143000" indent="-228600">
              <a:defRPr sz="2400" baseline="-25000">
                <a:solidFill>
                  <a:schemeClr val="tx1"/>
                </a:solidFill>
                <a:latin typeface="Arial" pitchFamily="34" charset="0"/>
                <a:ea typeface="ヒラギノ角ゴ Pro W3" charset="-128"/>
              </a:defRPr>
            </a:lvl3pPr>
            <a:lvl4pPr marL="1600200" indent="-228600">
              <a:defRPr sz="2400" baseline="-25000">
                <a:solidFill>
                  <a:schemeClr val="tx1"/>
                </a:solidFill>
                <a:latin typeface="Arial" pitchFamily="34" charset="0"/>
                <a:ea typeface="ヒラギノ角ゴ Pro W3" charset="-128"/>
              </a:defRPr>
            </a:lvl4pPr>
            <a:lvl5pPr marL="2057400" indent="-228600">
              <a:defRPr sz="2400" baseline="-25000">
                <a:solidFill>
                  <a:schemeClr val="tx1"/>
                </a:solidFill>
                <a:latin typeface="Arial" pitchFamily="34" charset="0"/>
                <a:ea typeface="ヒラギノ角ゴ Pro W3" charset="-128"/>
              </a:defRPr>
            </a:lvl5pPr>
            <a:lvl6pPr marL="25146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6pPr>
            <a:lvl7pPr marL="29718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7pPr>
            <a:lvl8pPr marL="34290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8pPr>
            <a:lvl9pPr marL="38862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9pPr>
          </a:lstStyle>
          <a:p>
            <a:fld id="{62F62EBC-05FD-4205-8E1F-92EEB9A2F109}" type="slidenum">
              <a:rPr lang="en-US" altLang="en-US" sz="1200" baseline="0" smtClean="0"/>
              <a:pPr/>
              <a:t>38</a:t>
            </a:fld>
            <a:endParaRPr lang="en-US" altLang="en-US" sz="1200" baseline="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a:ln/>
        </p:spPr>
      </p:sp>
      <p:sp>
        <p:nvSpPr>
          <p:cNvPr id="83971"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Arial" pitchFamily="34" charset="0"/>
                <a:ea typeface="ヒラギノ角ゴ Pro W3" charset="-128"/>
              </a:rPr>
              <a:t>CT coronary angiogram in a 14 year old boy on a dual source multidetector row CT at 80 kV and high non-overlapping pitch of 3.4. Low dose examination was sufficient to rule out anomalous coronary arteries as shown in the bottom left image. </a:t>
            </a:r>
          </a:p>
          <a:p>
            <a:endParaRPr lang="en-US" altLang="en-US">
              <a:latin typeface="Arial" pitchFamily="34" charset="0"/>
              <a:ea typeface="ヒラギノ角ゴ Pro W3" charset="-128"/>
            </a:endParaRPr>
          </a:p>
          <a:p>
            <a:r>
              <a:rPr lang="en-US" altLang="en-US">
                <a:latin typeface="Arial" pitchFamily="34" charset="0"/>
                <a:ea typeface="ヒラギノ角ゴ Pro W3" charset="-128"/>
              </a:rPr>
              <a:t>The images on the right demonstrate use of similar technique but at higher kV of 100 in an elderly man weighing 145 kg. Evaluation of pulmonary veins is sufficient at low radiation dose despite large patient size. </a:t>
            </a:r>
          </a:p>
        </p:txBody>
      </p:sp>
      <p:sp>
        <p:nvSpPr>
          <p:cNvPr id="83972"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aseline="-25000">
                <a:solidFill>
                  <a:schemeClr val="tx1"/>
                </a:solidFill>
                <a:latin typeface="Arial" pitchFamily="34" charset="0"/>
                <a:ea typeface="ヒラギノ角ゴ Pro W3" charset="-128"/>
              </a:defRPr>
            </a:lvl1pPr>
            <a:lvl2pPr marL="742950" indent="-285750">
              <a:defRPr sz="2400" baseline="-25000">
                <a:solidFill>
                  <a:schemeClr val="tx1"/>
                </a:solidFill>
                <a:latin typeface="Arial" pitchFamily="34" charset="0"/>
                <a:ea typeface="ヒラギノ角ゴ Pro W3" charset="-128"/>
              </a:defRPr>
            </a:lvl2pPr>
            <a:lvl3pPr marL="1143000" indent="-228600">
              <a:defRPr sz="2400" baseline="-25000">
                <a:solidFill>
                  <a:schemeClr val="tx1"/>
                </a:solidFill>
                <a:latin typeface="Arial" pitchFamily="34" charset="0"/>
                <a:ea typeface="ヒラギノ角ゴ Pro W3" charset="-128"/>
              </a:defRPr>
            </a:lvl3pPr>
            <a:lvl4pPr marL="1600200" indent="-228600">
              <a:defRPr sz="2400" baseline="-25000">
                <a:solidFill>
                  <a:schemeClr val="tx1"/>
                </a:solidFill>
                <a:latin typeface="Arial" pitchFamily="34" charset="0"/>
                <a:ea typeface="ヒラギノ角ゴ Pro W3" charset="-128"/>
              </a:defRPr>
            </a:lvl4pPr>
            <a:lvl5pPr marL="2057400" indent="-228600">
              <a:defRPr sz="2400" baseline="-25000">
                <a:solidFill>
                  <a:schemeClr val="tx1"/>
                </a:solidFill>
                <a:latin typeface="Arial" pitchFamily="34" charset="0"/>
                <a:ea typeface="ヒラギノ角ゴ Pro W3" charset="-128"/>
              </a:defRPr>
            </a:lvl5pPr>
            <a:lvl6pPr marL="25146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6pPr>
            <a:lvl7pPr marL="29718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7pPr>
            <a:lvl8pPr marL="34290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8pPr>
            <a:lvl9pPr marL="38862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9pPr>
          </a:lstStyle>
          <a:p>
            <a:fld id="{CA9996E4-5026-4B72-9A15-6324D2D6C797}" type="slidenum">
              <a:rPr lang="en-US" altLang="en-US" sz="1200" baseline="0" smtClean="0"/>
              <a:pPr/>
              <a:t>39</a:t>
            </a:fld>
            <a:endParaRPr lang="en-US" altLang="en-US" sz="1200" baseline="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ln/>
        </p:spPr>
      </p:sp>
      <p:sp>
        <p:nvSpPr>
          <p:cNvPr id="48131"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120000"/>
              </a:lnSpc>
            </a:pPr>
            <a:r>
              <a:rPr lang="en-US" altLang="en-US" sz="2800">
                <a:latin typeface="Arial" pitchFamily="34" charset="0"/>
                <a:ea typeface="ヒラギノ角ゴ Pro W3" charset="-128"/>
              </a:rPr>
              <a:t>Children also vary widely in size from less than 1 kg to adult body habitus and even larger. It is important to remember that sm</a:t>
            </a:r>
            <a:r>
              <a:rPr lang="en-US" altLang="en-US">
                <a:latin typeface="Arial" pitchFamily="34" charset="0"/>
                <a:ea typeface="ヒラギノ角ゴ Pro W3" charset="-128"/>
              </a:rPr>
              <a:t>aller children can be and should be scanned with smaller doses as compared to the adult patients. </a:t>
            </a:r>
          </a:p>
          <a:p>
            <a:pPr eaLnBrk="1" hangingPunct="1">
              <a:lnSpc>
                <a:spcPct val="120000"/>
              </a:lnSpc>
            </a:pPr>
            <a:r>
              <a:rPr lang="en-US" altLang="en-US">
                <a:latin typeface="Arial" pitchFamily="34" charset="0"/>
                <a:ea typeface="ヒラギノ角ゴ Pro W3" charset="-128"/>
              </a:rPr>
              <a:t> </a:t>
            </a:r>
          </a:p>
          <a:p>
            <a:pPr eaLnBrk="1" hangingPunct="1">
              <a:lnSpc>
                <a:spcPct val="120000"/>
              </a:lnSpc>
            </a:pPr>
            <a:r>
              <a:rPr lang="en-US" altLang="en-US" sz="2800">
                <a:latin typeface="Arial" pitchFamily="34" charset="0"/>
                <a:ea typeface="ヒラギノ角ゴ Pro W3" charset="-128"/>
              </a:rPr>
              <a:t>Young children often need faster scan time and/or sedation or anesthesia for CT scanning. In other words, they often need measures to reduce motion artifacts in CT scanning, which can lead to repeat scanning and missed information. </a:t>
            </a:r>
            <a:endParaRPr lang="en-US" altLang="en-US">
              <a:latin typeface="Arial" pitchFamily="34" charset="0"/>
              <a:ea typeface="ヒラギノ角ゴ Pro W3" charset="-128"/>
            </a:endParaRPr>
          </a:p>
          <a:p>
            <a:pPr eaLnBrk="1" hangingPunct="1">
              <a:lnSpc>
                <a:spcPct val="120000"/>
              </a:lnSpc>
            </a:pPr>
            <a:endParaRPr lang="en-US" altLang="en-US" sz="2800">
              <a:latin typeface="Arial" pitchFamily="34" charset="0"/>
              <a:ea typeface="ヒラギノ角ゴ Pro W3" charset="-128"/>
            </a:endParaRPr>
          </a:p>
          <a:p>
            <a:pPr eaLnBrk="1" hangingPunct="1">
              <a:lnSpc>
                <a:spcPct val="120000"/>
              </a:lnSpc>
            </a:pPr>
            <a:r>
              <a:rPr lang="en-US" altLang="en-US" sz="2800">
                <a:latin typeface="Arial" pitchFamily="34" charset="0"/>
                <a:ea typeface="ヒラギノ角ゴ Pro W3" charset="-128"/>
              </a:rPr>
              <a:t>Gamut of pathology for CT in children are also different from adults. Several clinical indications in children can be triaged to safer non-radiation or low radiation based imaging tests such as </a:t>
            </a:r>
            <a:r>
              <a:rPr lang="en-US" altLang="en-US" sz="2400">
                <a:latin typeface="Arial" pitchFamily="34" charset="0"/>
                <a:ea typeface="ヒラギノ角ゴ Pro W3" charset="-128"/>
              </a:rPr>
              <a:t>radiography, ultrasound or MRI. Compared to adults, children seldom need multiphase CT protocols. </a:t>
            </a:r>
          </a:p>
        </p:txBody>
      </p:sp>
      <p:sp>
        <p:nvSpPr>
          <p:cNvPr id="48132"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aseline="-25000">
                <a:solidFill>
                  <a:schemeClr val="tx1"/>
                </a:solidFill>
                <a:latin typeface="Arial" pitchFamily="34" charset="0"/>
                <a:ea typeface="ヒラギノ角ゴ Pro W3" charset="-128"/>
              </a:defRPr>
            </a:lvl1pPr>
            <a:lvl2pPr marL="742950" indent="-285750">
              <a:defRPr sz="2400" baseline="-25000">
                <a:solidFill>
                  <a:schemeClr val="tx1"/>
                </a:solidFill>
                <a:latin typeface="Arial" pitchFamily="34" charset="0"/>
                <a:ea typeface="ヒラギノ角ゴ Pro W3" charset="-128"/>
              </a:defRPr>
            </a:lvl2pPr>
            <a:lvl3pPr marL="1143000" indent="-228600">
              <a:defRPr sz="2400" baseline="-25000">
                <a:solidFill>
                  <a:schemeClr val="tx1"/>
                </a:solidFill>
                <a:latin typeface="Arial" pitchFamily="34" charset="0"/>
                <a:ea typeface="ヒラギノ角ゴ Pro W3" charset="-128"/>
              </a:defRPr>
            </a:lvl3pPr>
            <a:lvl4pPr marL="1600200" indent="-228600">
              <a:defRPr sz="2400" baseline="-25000">
                <a:solidFill>
                  <a:schemeClr val="tx1"/>
                </a:solidFill>
                <a:latin typeface="Arial" pitchFamily="34" charset="0"/>
                <a:ea typeface="ヒラギノ角ゴ Pro W3" charset="-128"/>
              </a:defRPr>
            </a:lvl4pPr>
            <a:lvl5pPr marL="2057400" indent="-228600">
              <a:defRPr sz="2400" baseline="-25000">
                <a:solidFill>
                  <a:schemeClr val="tx1"/>
                </a:solidFill>
                <a:latin typeface="Arial" pitchFamily="34" charset="0"/>
                <a:ea typeface="ヒラギノ角ゴ Pro W3" charset="-128"/>
              </a:defRPr>
            </a:lvl5pPr>
            <a:lvl6pPr marL="25146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6pPr>
            <a:lvl7pPr marL="29718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7pPr>
            <a:lvl8pPr marL="34290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8pPr>
            <a:lvl9pPr marL="38862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9pPr>
          </a:lstStyle>
          <a:p>
            <a:fld id="{5238704B-4616-44BA-AFAE-752F4B6902E2}" type="slidenum">
              <a:rPr lang="en-US" altLang="en-US" sz="1200" baseline="0" smtClean="0"/>
              <a:pPr/>
              <a:t>4</a:t>
            </a:fld>
            <a:endParaRPr lang="en-US" altLang="en-US" sz="1200" baseline="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a:ln/>
        </p:spPr>
      </p:sp>
      <p:sp>
        <p:nvSpPr>
          <p:cNvPr id="84995"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150000"/>
              </a:lnSpc>
            </a:pPr>
            <a:r>
              <a:rPr lang="en-US" altLang="en-US">
                <a:latin typeface="Arial" pitchFamily="34" charset="0"/>
                <a:ea typeface="ヒラギノ角ゴ Pro W3" charset="-128"/>
              </a:rPr>
              <a:t>In summary, pediatric CT should be only performed once it is clear that other safer modalities can not give accurate and timely information. </a:t>
            </a:r>
          </a:p>
          <a:p>
            <a:pPr eaLnBrk="1" hangingPunct="1">
              <a:lnSpc>
                <a:spcPct val="150000"/>
              </a:lnSpc>
            </a:pPr>
            <a:r>
              <a:rPr lang="en-US" altLang="en-US">
                <a:latin typeface="Arial" pitchFamily="34" charset="0"/>
                <a:ea typeface="ヒラギノ角ゴ Pro W3" charset="-128"/>
              </a:rPr>
              <a:t>Adult CT protocols and radiation doses should not be used for pediatric CT</a:t>
            </a:r>
          </a:p>
          <a:p>
            <a:pPr eaLnBrk="1" hangingPunct="1">
              <a:lnSpc>
                <a:spcPct val="150000"/>
              </a:lnSpc>
            </a:pPr>
            <a:r>
              <a:rPr lang="en-US" altLang="en-US">
                <a:latin typeface="Arial" pitchFamily="34" charset="0"/>
                <a:ea typeface="ヒラギノ角ゴ Pro W3" charset="-128"/>
              </a:rPr>
              <a:t>Routine use of multiphase CT must be avoided in children. </a:t>
            </a:r>
          </a:p>
          <a:p>
            <a:pPr eaLnBrk="1" hangingPunct="1">
              <a:lnSpc>
                <a:spcPct val="150000"/>
              </a:lnSpc>
            </a:pPr>
            <a:r>
              <a:rPr lang="en-US" altLang="en-US">
                <a:latin typeface="Arial" pitchFamily="34" charset="0"/>
                <a:ea typeface="ヒラギノ角ゴ Pro W3" charset="-128"/>
              </a:rPr>
              <a:t>Iterative reconstruction, automatic exposure control, and automatic kV selection techniques must be used in children to reduce radiation dose when they are available. </a:t>
            </a:r>
          </a:p>
          <a:p>
            <a:endParaRPr lang="en-US" altLang="en-US">
              <a:latin typeface="Arial" pitchFamily="34" charset="0"/>
              <a:ea typeface="ヒラギノ角ゴ Pro W3" charset="-128"/>
            </a:endParaRPr>
          </a:p>
        </p:txBody>
      </p:sp>
      <p:sp>
        <p:nvSpPr>
          <p:cNvPr id="84996"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aseline="-25000">
                <a:solidFill>
                  <a:schemeClr val="tx1"/>
                </a:solidFill>
                <a:latin typeface="Arial" pitchFamily="34" charset="0"/>
                <a:ea typeface="ヒラギノ角ゴ Pro W3" charset="-128"/>
              </a:defRPr>
            </a:lvl1pPr>
            <a:lvl2pPr marL="742950" indent="-285750">
              <a:defRPr sz="2400" baseline="-25000">
                <a:solidFill>
                  <a:schemeClr val="tx1"/>
                </a:solidFill>
                <a:latin typeface="Arial" pitchFamily="34" charset="0"/>
                <a:ea typeface="ヒラギノ角ゴ Pro W3" charset="-128"/>
              </a:defRPr>
            </a:lvl2pPr>
            <a:lvl3pPr marL="1143000" indent="-228600">
              <a:defRPr sz="2400" baseline="-25000">
                <a:solidFill>
                  <a:schemeClr val="tx1"/>
                </a:solidFill>
                <a:latin typeface="Arial" pitchFamily="34" charset="0"/>
                <a:ea typeface="ヒラギノ角ゴ Pro W3" charset="-128"/>
              </a:defRPr>
            </a:lvl3pPr>
            <a:lvl4pPr marL="1600200" indent="-228600">
              <a:defRPr sz="2400" baseline="-25000">
                <a:solidFill>
                  <a:schemeClr val="tx1"/>
                </a:solidFill>
                <a:latin typeface="Arial" pitchFamily="34" charset="0"/>
                <a:ea typeface="ヒラギノ角ゴ Pro W3" charset="-128"/>
              </a:defRPr>
            </a:lvl4pPr>
            <a:lvl5pPr marL="2057400" indent="-228600">
              <a:defRPr sz="2400" baseline="-25000">
                <a:solidFill>
                  <a:schemeClr val="tx1"/>
                </a:solidFill>
                <a:latin typeface="Arial" pitchFamily="34" charset="0"/>
                <a:ea typeface="ヒラギノ角ゴ Pro W3" charset="-128"/>
              </a:defRPr>
            </a:lvl5pPr>
            <a:lvl6pPr marL="25146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6pPr>
            <a:lvl7pPr marL="29718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7pPr>
            <a:lvl8pPr marL="34290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8pPr>
            <a:lvl9pPr marL="38862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9pPr>
          </a:lstStyle>
          <a:p>
            <a:fld id="{61483F21-9D3F-4F08-923E-4E1A73275257}" type="slidenum">
              <a:rPr lang="en-US" altLang="en-US" sz="1200" baseline="0" smtClean="0"/>
              <a:pPr/>
              <a:t>40</a:t>
            </a:fld>
            <a:endParaRPr lang="en-US" altLang="en-US" sz="1200" baseline="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p:spPr>
      </p:sp>
      <p:sp>
        <p:nvSpPr>
          <p:cNvPr id="49155"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z="2800">
                <a:latin typeface="Arial" pitchFamily="34" charset="0"/>
                <a:ea typeface="ヒラギノ角ゴ Pro W3" charset="-128"/>
              </a:rPr>
              <a:t>Children should not be scanned with “</a:t>
            </a:r>
            <a:r>
              <a:rPr lang="en-US" altLang="ja-JP" sz="2800">
                <a:latin typeface="Arial" pitchFamily="34" charset="0"/>
                <a:ea typeface="ヒラギノ角ゴ Pro W3" charset="-128"/>
              </a:rPr>
              <a:t>on the fly</a:t>
            </a:r>
            <a:r>
              <a:rPr lang="en-US" altLang="en-US" sz="2800">
                <a:latin typeface="Arial" pitchFamily="34" charset="0"/>
                <a:ea typeface="ヒラギノ角ゴ Pro W3" charset="-128"/>
              </a:rPr>
              <a:t>”</a:t>
            </a:r>
            <a:r>
              <a:rPr lang="en-US" altLang="ja-JP" sz="2800">
                <a:latin typeface="Arial" pitchFamily="34" charset="0"/>
                <a:ea typeface="ヒラギノ角ゴ Pro W3" charset="-128"/>
              </a:rPr>
              <a:t> protocols. All pediatric CT p</a:t>
            </a:r>
            <a:r>
              <a:rPr lang="en-US" altLang="en-US" sz="2800">
                <a:latin typeface="Arial" pitchFamily="34" charset="0"/>
                <a:ea typeface="ヒラギノ角ゴ Pro W3" charset="-128"/>
              </a:rPr>
              <a:t>rotocols should be pre-defined, and archived on CT scanner. </a:t>
            </a:r>
          </a:p>
          <a:p>
            <a:r>
              <a:rPr lang="en-US" altLang="en-US" sz="2800">
                <a:latin typeface="Arial" pitchFamily="34" charset="0"/>
                <a:ea typeface="ヒラギノ角ゴ Pro W3" charset="-128"/>
              </a:rPr>
              <a:t>Demands from a pediatric CT are much higher and without set protocols, e</a:t>
            </a:r>
            <a:r>
              <a:rPr lang="en-US" altLang="en-US" sz="2400">
                <a:latin typeface="Arial" pitchFamily="34" charset="0"/>
                <a:ea typeface="ヒラギノ角ゴ Pro W3" charset="-128"/>
              </a:rPr>
              <a:t>rrors can happen, children can get anxious while waiting for scanning to begin, children may need longer sedation due to increased wait time. </a:t>
            </a:r>
          </a:p>
          <a:p>
            <a:endParaRPr lang="en-US" altLang="en-US">
              <a:latin typeface="Arial" pitchFamily="34" charset="0"/>
              <a:ea typeface="ヒラギノ角ゴ Pro W3" charset="-128"/>
            </a:endParaRPr>
          </a:p>
        </p:txBody>
      </p:sp>
      <p:sp>
        <p:nvSpPr>
          <p:cNvPr id="49156"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aseline="-25000">
                <a:solidFill>
                  <a:schemeClr val="tx1"/>
                </a:solidFill>
                <a:latin typeface="Arial" pitchFamily="34" charset="0"/>
                <a:ea typeface="ヒラギノ角ゴ Pro W3" charset="-128"/>
              </a:defRPr>
            </a:lvl1pPr>
            <a:lvl2pPr marL="742950" indent="-285750">
              <a:defRPr sz="2400" baseline="-25000">
                <a:solidFill>
                  <a:schemeClr val="tx1"/>
                </a:solidFill>
                <a:latin typeface="Arial" pitchFamily="34" charset="0"/>
                <a:ea typeface="ヒラギノ角ゴ Pro W3" charset="-128"/>
              </a:defRPr>
            </a:lvl2pPr>
            <a:lvl3pPr marL="1143000" indent="-228600">
              <a:defRPr sz="2400" baseline="-25000">
                <a:solidFill>
                  <a:schemeClr val="tx1"/>
                </a:solidFill>
                <a:latin typeface="Arial" pitchFamily="34" charset="0"/>
                <a:ea typeface="ヒラギノ角ゴ Pro W3" charset="-128"/>
              </a:defRPr>
            </a:lvl3pPr>
            <a:lvl4pPr marL="1600200" indent="-228600">
              <a:defRPr sz="2400" baseline="-25000">
                <a:solidFill>
                  <a:schemeClr val="tx1"/>
                </a:solidFill>
                <a:latin typeface="Arial" pitchFamily="34" charset="0"/>
                <a:ea typeface="ヒラギノ角ゴ Pro W3" charset="-128"/>
              </a:defRPr>
            </a:lvl4pPr>
            <a:lvl5pPr marL="2057400" indent="-228600">
              <a:defRPr sz="2400" baseline="-25000">
                <a:solidFill>
                  <a:schemeClr val="tx1"/>
                </a:solidFill>
                <a:latin typeface="Arial" pitchFamily="34" charset="0"/>
                <a:ea typeface="ヒラギノ角ゴ Pro W3" charset="-128"/>
              </a:defRPr>
            </a:lvl5pPr>
            <a:lvl6pPr marL="25146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6pPr>
            <a:lvl7pPr marL="29718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7pPr>
            <a:lvl8pPr marL="34290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8pPr>
            <a:lvl9pPr marL="38862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9pPr>
          </a:lstStyle>
          <a:p>
            <a:fld id="{F6B8FE75-9A72-471A-9948-2F512278CE59}" type="slidenum">
              <a:rPr lang="en-US" altLang="en-US" sz="1200" baseline="0" smtClean="0"/>
              <a:pPr/>
              <a:t>5</a:t>
            </a:fld>
            <a:endParaRPr lang="en-US" altLang="en-US" sz="1200" baseline="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ln/>
        </p:spPr>
      </p:sp>
      <p:sp>
        <p:nvSpPr>
          <p:cNvPr id="50179"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Arial" pitchFamily="34" charset="0"/>
                <a:ea typeface="ヒラギノ角ゴ Pro W3" charset="-128"/>
              </a:rPr>
              <a:t>The best way to reduce radiation dose in children is to ensure that clinical indication for performing CT is appropriate and justified and needed information can not be obtained with other safer imaging modalities in a timely, efficient and accurate manner. </a:t>
            </a:r>
          </a:p>
        </p:txBody>
      </p:sp>
      <p:sp>
        <p:nvSpPr>
          <p:cNvPr id="50180"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aseline="-25000">
                <a:solidFill>
                  <a:schemeClr val="tx1"/>
                </a:solidFill>
                <a:latin typeface="Arial" pitchFamily="34" charset="0"/>
                <a:ea typeface="ヒラギノ角ゴ Pro W3" charset="-128"/>
              </a:defRPr>
            </a:lvl1pPr>
            <a:lvl2pPr marL="742950" indent="-285750">
              <a:defRPr sz="2400" baseline="-25000">
                <a:solidFill>
                  <a:schemeClr val="tx1"/>
                </a:solidFill>
                <a:latin typeface="Arial" pitchFamily="34" charset="0"/>
                <a:ea typeface="ヒラギノ角ゴ Pro W3" charset="-128"/>
              </a:defRPr>
            </a:lvl2pPr>
            <a:lvl3pPr marL="1143000" indent="-228600">
              <a:defRPr sz="2400" baseline="-25000">
                <a:solidFill>
                  <a:schemeClr val="tx1"/>
                </a:solidFill>
                <a:latin typeface="Arial" pitchFamily="34" charset="0"/>
                <a:ea typeface="ヒラギノ角ゴ Pro W3" charset="-128"/>
              </a:defRPr>
            </a:lvl3pPr>
            <a:lvl4pPr marL="1600200" indent="-228600">
              <a:defRPr sz="2400" baseline="-25000">
                <a:solidFill>
                  <a:schemeClr val="tx1"/>
                </a:solidFill>
                <a:latin typeface="Arial" pitchFamily="34" charset="0"/>
                <a:ea typeface="ヒラギノ角ゴ Pro W3" charset="-128"/>
              </a:defRPr>
            </a:lvl4pPr>
            <a:lvl5pPr marL="2057400" indent="-228600">
              <a:defRPr sz="2400" baseline="-25000">
                <a:solidFill>
                  <a:schemeClr val="tx1"/>
                </a:solidFill>
                <a:latin typeface="Arial" pitchFamily="34" charset="0"/>
                <a:ea typeface="ヒラギノ角ゴ Pro W3" charset="-128"/>
              </a:defRPr>
            </a:lvl5pPr>
            <a:lvl6pPr marL="25146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6pPr>
            <a:lvl7pPr marL="29718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7pPr>
            <a:lvl8pPr marL="34290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8pPr>
            <a:lvl9pPr marL="38862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9pPr>
          </a:lstStyle>
          <a:p>
            <a:fld id="{A17F4E9D-A813-4FB0-B910-9E4A1CBDD3EB}" type="slidenum">
              <a:rPr lang="en-US" altLang="en-US" sz="1200" baseline="0" smtClean="0"/>
              <a:pPr/>
              <a:t>6</a:t>
            </a:fld>
            <a:endParaRPr lang="en-US" altLang="en-US" sz="1200" baseline="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defRPr/>
            </a:pPr>
            <a:r>
              <a:rPr lang="en-US" altLang="en-US" sz="3200" dirty="0">
                <a:latin typeface="Arial" pitchFamily="34" charset="0"/>
                <a:ea typeface="ヒラギノ角ゴ Pro W3" charset="-128"/>
              </a:rPr>
              <a:t>One should never use adult protocols in children unless they are extremely large in size and lower radiation dose is likely to impair diagnostic information. </a:t>
            </a:r>
          </a:p>
          <a:p>
            <a:pPr>
              <a:defRPr/>
            </a:pPr>
            <a:r>
              <a:rPr lang="en-US" altLang="en-US" sz="3200" dirty="0">
                <a:latin typeface="Arial" pitchFamily="34" charset="0"/>
                <a:ea typeface="ヒラギノ角ゴ Pro W3" charset="-128"/>
              </a:rPr>
              <a:t>Like all adult protocols, pediatric CT protocols should also begin with clinical indications. </a:t>
            </a:r>
          </a:p>
          <a:p>
            <a:pPr>
              <a:defRPr/>
            </a:pPr>
            <a:r>
              <a:rPr lang="en-US" altLang="en-US" sz="3200" dirty="0">
                <a:latin typeface="Arial" pitchFamily="34" charset="0"/>
                <a:ea typeface="ヒラギノ角ゴ Pro W3" charset="-128"/>
              </a:rPr>
              <a:t>Each scan protocol should address </a:t>
            </a:r>
          </a:p>
          <a:p>
            <a:pPr marL="457200" indent="-457200">
              <a:buFont typeface="Arial" panose="020B0604020202020204" pitchFamily="34" charset="0"/>
              <a:buChar char="•"/>
              <a:defRPr/>
            </a:pPr>
            <a:r>
              <a:rPr lang="en-US" altLang="en-US" sz="2800" dirty="0">
                <a:latin typeface="Arial" pitchFamily="34" charset="0"/>
                <a:ea typeface="ヒラギノ角ゴ Pro W3" charset="-128"/>
              </a:rPr>
              <a:t>Clinical question to be answered</a:t>
            </a:r>
          </a:p>
          <a:p>
            <a:pPr marL="457200" indent="-457200">
              <a:buFont typeface="Arial" panose="020B0604020202020204" pitchFamily="34" charset="0"/>
              <a:buChar char="•"/>
              <a:defRPr/>
            </a:pPr>
            <a:r>
              <a:rPr lang="en-US" altLang="en-US" sz="2800" dirty="0">
                <a:latin typeface="Arial" pitchFamily="34" charset="0"/>
                <a:ea typeface="ヒラギノ角ゴ Pro W3" charset="-128"/>
              </a:rPr>
              <a:t>Dose adjustment for patient size </a:t>
            </a:r>
          </a:p>
          <a:p>
            <a:pPr marL="457200" indent="-457200">
              <a:buFont typeface="Arial" panose="020B0604020202020204" pitchFamily="34" charset="0"/>
              <a:buChar char="•"/>
              <a:defRPr/>
            </a:pPr>
            <a:r>
              <a:rPr lang="en-US" altLang="en-US" sz="2800" dirty="0">
                <a:latin typeface="Arial" pitchFamily="34" charset="0"/>
                <a:ea typeface="ヒラギノ角ゴ Pro W3" charset="-128"/>
              </a:rPr>
              <a:t>Specific adjustments for uncooperative children, and </a:t>
            </a:r>
          </a:p>
          <a:p>
            <a:pPr marL="457200" indent="-457200">
              <a:buFont typeface="Arial" panose="020B0604020202020204" pitchFamily="34" charset="0"/>
              <a:buChar char="•"/>
              <a:defRPr/>
            </a:pPr>
            <a:r>
              <a:rPr lang="en-US" altLang="en-US" sz="2800" dirty="0">
                <a:latin typeface="Arial" pitchFamily="34" charset="0"/>
                <a:ea typeface="ヒラギノ角ゴ Pro W3" charset="-128"/>
              </a:rPr>
              <a:t>Special attention to contrast injection </a:t>
            </a:r>
          </a:p>
          <a:p>
            <a:pPr>
              <a:defRPr/>
            </a:pPr>
            <a:endParaRPr lang="en-US" altLang="en-US" dirty="0">
              <a:latin typeface="Arial" pitchFamily="34" charset="0"/>
              <a:ea typeface="ヒラギノ角ゴ Pro W3" charset="-128"/>
            </a:endParaRPr>
          </a:p>
        </p:txBody>
      </p:sp>
      <p:sp>
        <p:nvSpPr>
          <p:cNvPr id="51204"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aseline="-25000">
                <a:solidFill>
                  <a:schemeClr val="tx1"/>
                </a:solidFill>
                <a:latin typeface="Arial" pitchFamily="34" charset="0"/>
                <a:ea typeface="ヒラギノ角ゴ Pro W3" charset="-128"/>
              </a:defRPr>
            </a:lvl1pPr>
            <a:lvl2pPr marL="742950" indent="-285750">
              <a:defRPr sz="2400" baseline="-25000">
                <a:solidFill>
                  <a:schemeClr val="tx1"/>
                </a:solidFill>
                <a:latin typeface="Arial" pitchFamily="34" charset="0"/>
                <a:ea typeface="ヒラギノ角ゴ Pro W3" charset="-128"/>
              </a:defRPr>
            </a:lvl2pPr>
            <a:lvl3pPr marL="1143000" indent="-228600">
              <a:defRPr sz="2400" baseline="-25000">
                <a:solidFill>
                  <a:schemeClr val="tx1"/>
                </a:solidFill>
                <a:latin typeface="Arial" pitchFamily="34" charset="0"/>
                <a:ea typeface="ヒラギノ角ゴ Pro W3" charset="-128"/>
              </a:defRPr>
            </a:lvl3pPr>
            <a:lvl4pPr marL="1600200" indent="-228600">
              <a:defRPr sz="2400" baseline="-25000">
                <a:solidFill>
                  <a:schemeClr val="tx1"/>
                </a:solidFill>
                <a:latin typeface="Arial" pitchFamily="34" charset="0"/>
                <a:ea typeface="ヒラギノ角ゴ Pro W3" charset="-128"/>
              </a:defRPr>
            </a:lvl4pPr>
            <a:lvl5pPr marL="2057400" indent="-228600">
              <a:defRPr sz="2400" baseline="-25000">
                <a:solidFill>
                  <a:schemeClr val="tx1"/>
                </a:solidFill>
                <a:latin typeface="Arial" pitchFamily="34" charset="0"/>
                <a:ea typeface="ヒラギノ角ゴ Pro W3" charset="-128"/>
              </a:defRPr>
            </a:lvl5pPr>
            <a:lvl6pPr marL="25146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6pPr>
            <a:lvl7pPr marL="29718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7pPr>
            <a:lvl8pPr marL="34290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8pPr>
            <a:lvl9pPr marL="38862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9pPr>
          </a:lstStyle>
          <a:p>
            <a:fld id="{77E7F98B-9C0F-4179-AE17-8091567E0B25}" type="slidenum">
              <a:rPr lang="en-US" altLang="en-US" sz="1200" baseline="0" smtClean="0"/>
              <a:pPr/>
              <a:t>7</a:t>
            </a:fld>
            <a:endParaRPr lang="en-US" altLang="en-US" sz="1200" baseline="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a:ln/>
        </p:spPr>
      </p:sp>
      <p:sp>
        <p:nvSpPr>
          <p:cNvPr id="52227"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120000"/>
              </a:lnSpc>
              <a:buFont typeface="Wingdings" pitchFamily="2" charset="2"/>
              <a:buNone/>
            </a:pPr>
            <a:r>
              <a:rPr lang="en-US" altLang="en-US">
                <a:latin typeface="Arial" pitchFamily="34" charset="0"/>
                <a:ea typeface="ヒラギノ角ゴ Pro W3" charset="-128"/>
              </a:rPr>
              <a:t>The most important principle for good pediatric CT practice is to perform only necessary CT and avoid unnecessary repeat examinations. </a:t>
            </a:r>
          </a:p>
          <a:p>
            <a:pPr eaLnBrk="1" hangingPunct="1">
              <a:lnSpc>
                <a:spcPct val="120000"/>
              </a:lnSpc>
              <a:buFont typeface="Wingdings" pitchFamily="2" charset="2"/>
              <a:buNone/>
            </a:pPr>
            <a:r>
              <a:rPr lang="en-US" altLang="en-US">
                <a:latin typeface="Arial" pitchFamily="34" charset="0"/>
                <a:ea typeface="ヒラギノ角ゴ Pro W3" charset="-128"/>
              </a:rPr>
              <a:t>It is important to ensure that scanning is limited to the organ or anatomy indicated. </a:t>
            </a:r>
          </a:p>
          <a:p>
            <a:pPr eaLnBrk="1" hangingPunct="1">
              <a:lnSpc>
                <a:spcPct val="120000"/>
              </a:lnSpc>
              <a:buFont typeface="Wingdings" pitchFamily="2" charset="2"/>
              <a:buNone/>
            </a:pPr>
            <a:r>
              <a:rPr lang="en-US" altLang="en-US">
                <a:latin typeface="Arial" pitchFamily="34" charset="0"/>
                <a:ea typeface="ヒラギノ角ゴ Pro W3" charset="-128"/>
              </a:rPr>
              <a:t>It is important to ensure proper centering of children in the CT gantry. </a:t>
            </a:r>
          </a:p>
          <a:p>
            <a:pPr eaLnBrk="1" hangingPunct="1">
              <a:lnSpc>
                <a:spcPct val="120000"/>
              </a:lnSpc>
              <a:buFont typeface="Wingdings" pitchFamily="2" charset="2"/>
              <a:buNone/>
            </a:pPr>
            <a:r>
              <a:rPr lang="en-US" altLang="en-US">
                <a:latin typeface="Arial" pitchFamily="34" charset="0"/>
                <a:ea typeface="ヒラギノ角ゴ Pro W3" charset="-128"/>
              </a:rPr>
              <a:t>Scan parameters must be properly adjusted to allow dose adjustment based on size, body region and indication. </a:t>
            </a:r>
          </a:p>
          <a:p>
            <a:pPr eaLnBrk="1" hangingPunct="1">
              <a:lnSpc>
                <a:spcPct val="120000"/>
              </a:lnSpc>
              <a:buFont typeface="Wingdings" pitchFamily="2" charset="2"/>
              <a:buNone/>
            </a:pPr>
            <a:r>
              <a:rPr lang="en-US" altLang="en-US">
                <a:latin typeface="Arial" pitchFamily="34" charset="0"/>
                <a:ea typeface="ヒラギノ角ゴ Pro W3" charset="-128"/>
              </a:rPr>
              <a:t>Use of pediatric positioning accessories should be encouraged to minimize motion artifacts. </a:t>
            </a:r>
          </a:p>
          <a:p>
            <a:pPr eaLnBrk="1" hangingPunct="1">
              <a:lnSpc>
                <a:spcPct val="120000"/>
              </a:lnSpc>
              <a:buFont typeface="Wingdings" pitchFamily="2" charset="2"/>
              <a:buNone/>
            </a:pPr>
            <a:r>
              <a:rPr lang="en-US" altLang="en-US">
                <a:latin typeface="Arial" pitchFamily="34" charset="0"/>
                <a:ea typeface="ヒラギノ角ゴ Pro W3" charset="-128"/>
              </a:rPr>
              <a:t>In children, it is important to minimize use of multi-phase contrast CT protocols. </a:t>
            </a:r>
          </a:p>
          <a:p>
            <a:endParaRPr lang="en-US" altLang="en-US">
              <a:latin typeface="Arial" pitchFamily="34" charset="0"/>
              <a:ea typeface="ヒラギノ角ゴ Pro W3" charset="-128"/>
            </a:endParaRPr>
          </a:p>
        </p:txBody>
      </p:sp>
      <p:sp>
        <p:nvSpPr>
          <p:cNvPr id="52228"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aseline="-25000">
                <a:solidFill>
                  <a:schemeClr val="tx1"/>
                </a:solidFill>
                <a:latin typeface="Arial" pitchFamily="34" charset="0"/>
                <a:ea typeface="ヒラギノ角ゴ Pro W3" charset="-128"/>
              </a:defRPr>
            </a:lvl1pPr>
            <a:lvl2pPr marL="742950" indent="-285750">
              <a:defRPr sz="2400" baseline="-25000">
                <a:solidFill>
                  <a:schemeClr val="tx1"/>
                </a:solidFill>
                <a:latin typeface="Arial" pitchFamily="34" charset="0"/>
                <a:ea typeface="ヒラギノ角ゴ Pro W3" charset="-128"/>
              </a:defRPr>
            </a:lvl2pPr>
            <a:lvl3pPr marL="1143000" indent="-228600">
              <a:defRPr sz="2400" baseline="-25000">
                <a:solidFill>
                  <a:schemeClr val="tx1"/>
                </a:solidFill>
                <a:latin typeface="Arial" pitchFamily="34" charset="0"/>
                <a:ea typeface="ヒラギノ角ゴ Pro W3" charset="-128"/>
              </a:defRPr>
            </a:lvl3pPr>
            <a:lvl4pPr marL="1600200" indent="-228600">
              <a:defRPr sz="2400" baseline="-25000">
                <a:solidFill>
                  <a:schemeClr val="tx1"/>
                </a:solidFill>
                <a:latin typeface="Arial" pitchFamily="34" charset="0"/>
                <a:ea typeface="ヒラギノ角ゴ Pro W3" charset="-128"/>
              </a:defRPr>
            </a:lvl4pPr>
            <a:lvl5pPr marL="2057400" indent="-228600">
              <a:defRPr sz="2400" baseline="-25000">
                <a:solidFill>
                  <a:schemeClr val="tx1"/>
                </a:solidFill>
                <a:latin typeface="Arial" pitchFamily="34" charset="0"/>
                <a:ea typeface="ヒラギノ角ゴ Pro W3" charset="-128"/>
              </a:defRPr>
            </a:lvl5pPr>
            <a:lvl6pPr marL="25146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6pPr>
            <a:lvl7pPr marL="29718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7pPr>
            <a:lvl8pPr marL="34290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8pPr>
            <a:lvl9pPr marL="38862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9pPr>
          </a:lstStyle>
          <a:p>
            <a:fld id="{2DE1C44D-6780-4C03-99E2-3866BB88FDD8}" type="slidenum">
              <a:rPr lang="en-US" altLang="en-US" sz="1200" baseline="0" smtClean="0"/>
              <a:pPr/>
              <a:t>8</a:t>
            </a:fld>
            <a:endParaRPr lang="en-US" altLang="en-US" sz="1200" baseline="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a:ln/>
        </p:spPr>
      </p:sp>
      <p:sp>
        <p:nvSpPr>
          <p:cNvPr id="53251"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w Cen MT" pitchFamily="34" charset="0"/>
                <a:ea typeface="ヒラギノ角ゴ Pro W3" charset="-128"/>
              </a:rPr>
              <a:t>Certain indications can be assessed at substantially reduced dose in children. The table presents a list of clinical indications for which low radiation dose CT exams are sufficient. For example, in the head CT, craniostenosis, ventricular shunt patency, paranasal sinuses, facial trauma, and follow up head CT can all be scanned at lower radiation dose compared to routine head CT examinations. Evaluation of lung and airway abnormalities can also be performed at extremely low radiation dose. Likewise, indications such as kidney stone, and CT enterography can also be assessed at reduced radiation doses. </a:t>
            </a:r>
          </a:p>
          <a:p>
            <a:endParaRPr lang="en-US" altLang="en-US">
              <a:latin typeface="Arial" pitchFamily="34" charset="0"/>
              <a:ea typeface="ヒラギノ角ゴ Pro W3" charset="-128"/>
            </a:endParaRPr>
          </a:p>
        </p:txBody>
      </p:sp>
      <p:sp>
        <p:nvSpPr>
          <p:cNvPr id="53252"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aseline="-25000">
                <a:solidFill>
                  <a:schemeClr val="tx1"/>
                </a:solidFill>
                <a:latin typeface="Arial" pitchFamily="34" charset="0"/>
                <a:ea typeface="ヒラギノ角ゴ Pro W3" charset="-128"/>
              </a:defRPr>
            </a:lvl1pPr>
            <a:lvl2pPr marL="742950" indent="-285750">
              <a:defRPr sz="2400" baseline="-25000">
                <a:solidFill>
                  <a:schemeClr val="tx1"/>
                </a:solidFill>
                <a:latin typeface="Arial" pitchFamily="34" charset="0"/>
                <a:ea typeface="ヒラギノ角ゴ Pro W3" charset="-128"/>
              </a:defRPr>
            </a:lvl2pPr>
            <a:lvl3pPr marL="1143000" indent="-228600">
              <a:defRPr sz="2400" baseline="-25000">
                <a:solidFill>
                  <a:schemeClr val="tx1"/>
                </a:solidFill>
                <a:latin typeface="Arial" pitchFamily="34" charset="0"/>
                <a:ea typeface="ヒラギノ角ゴ Pro W3" charset="-128"/>
              </a:defRPr>
            </a:lvl3pPr>
            <a:lvl4pPr marL="1600200" indent="-228600">
              <a:defRPr sz="2400" baseline="-25000">
                <a:solidFill>
                  <a:schemeClr val="tx1"/>
                </a:solidFill>
                <a:latin typeface="Arial" pitchFamily="34" charset="0"/>
                <a:ea typeface="ヒラギノ角ゴ Pro W3" charset="-128"/>
              </a:defRPr>
            </a:lvl4pPr>
            <a:lvl5pPr marL="2057400" indent="-228600">
              <a:defRPr sz="2400" baseline="-25000">
                <a:solidFill>
                  <a:schemeClr val="tx1"/>
                </a:solidFill>
                <a:latin typeface="Arial" pitchFamily="34" charset="0"/>
                <a:ea typeface="ヒラギノ角ゴ Pro W3" charset="-128"/>
              </a:defRPr>
            </a:lvl5pPr>
            <a:lvl6pPr marL="25146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6pPr>
            <a:lvl7pPr marL="29718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7pPr>
            <a:lvl8pPr marL="34290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8pPr>
            <a:lvl9pPr marL="3886200" indent="-228600" eaLnBrk="0" fontAlgn="base" hangingPunct="0">
              <a:spcBef>
                <a:spcPct val="0"/>
              </a:spcBef>
              <a:spcAft>
                <a:spcPct val="0"/>
              </a:spcAft>
              <a:defRPr sz="2400" baseline="-25000">
                <a:solidFill>
                  <a:schemeClr val="tx1"/>
                </a:solidFill>
                <a:latin typeface="Arial" pitchFamily="34" charset="0"/>
                <a:ea typeface="ヒラギノ角ゴ Pro W3" charset="-128"/>
              </a:defRPr>
            </a:lvl9pPr>
          </a:lstStyle>
          <a:p>
            <a:fld id="{1F98E524-CDFC-4B7B-BB1E-67542A003248}" type="slidenum">
              <a:rPr lang="en-US" altLang="en-US" sz="1200" baseline="0" smtClean="0"/>
              <a:pPr/>
              <a:t>9</a:t>
            </a:fld>
            <a:endParaRPr lang="en-US" altLang="en-US" sz="1200" baseline="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pic>
        <p:nvPicPr>
          <p:cNvPr id="15" name="Picture 1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a:ln>
            <a:noFill/>
          </a:ln>
        </p:spPr>
      </p:pic>
      <p:sp>
        <p:nvSpPr>
          <p:cNvPr id="4" name="Title 1"/>
          <p:cNvSpPr>
            <a:spLocks noGrp="1"/>
          </p:cNvSpPr>
          <p:nvPr>
            <p:ph type="ctrTitle"/>
          </p:nvPr>
        </p:nvSpPr>
        <p:spPr>
          <a:xfrm>
            <a:off x="323527" y="1772816"/>
            <a:ext cx="8568953" cy="1080120"/>
          </a:xfrm>
        </p:spPr>
        <p:txBody>
          <a:bodyPr/>
          <a:lstStyle>
            <a:lvl1pPr algn="l">
              <a:defRPr>
                <a:solidFill>
                  <a:schemeClr val="tx2"/>
                </a:solidFill>
              </a:defRPr>
            </a:lvl1pPr>
          </a:lstStyle>
          <a:p>
            <a:r>
              <a:rPr lang="en-US" dirty="0"/>
              <a:t>Click to edit Master title style</a:t>
            </a:r>
            <a:endParaRPr lang="en-GB" dirty="0"/>
          </a:p>
        </p:txBody>
      </p:sp>
      <p:sp>
        <p:nvSpPr>
          <p:cNvPr id="5" name="Subtitle 2"/>
          <p:cNvSpPr>
            <a:spLocks noGrp="1"/>
          </p:cNvSpPr>
          <p:nvPr>
            <p:ph type="subTitle" idx="1"/>
          </p:nvPr>
        </p:nvSpPr>
        <p:spPr>
          <a:xfrm>
            <a:off x="323527" y="3573016"/>
            <a:ext cx="8568953" cy="1608584"/>
          </a:xfrm>
        </p:spPr>
        <p:txBody>
          <a:bodyPr>
            <a:normAutofit/>
          </a:bodyPr>
          <a:lstStyle>
            <a:lvl1pPr marL="0" indent="0" algn="l">
              <a:buNone/>
              <a:defRPr sz="2800" b="1">
                <a:solidFill>
                  <a:srgbClr val="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n-GB" dirty="0"/>
          </a:p>
        </p:txBody>
      </p:sp>
      <p:pic>
        <p:nvPicPr>
          <p:cNvPr id="3074" name="Picture 2" descr="\\iaea.org\Secretariat\MTCD\PublishingCurrent\2017\IAEA\17-42841_LOGO_IAEA_update\Design\Presentation_IAEA\IAEA_Logo_E_horizontal_Blue.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11369" y="247450"/>
            <a:ext cx="2520280" cy="5557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930155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dirty="0"/>
              <a:t>Click to edit Master title style</a:t>
            </a:r>
            <a:endParaRPr lang="en-GB"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3" name="Date Placeholder 12"/>
          <p:cNvSpPr>
            <a:spLocks noGrp="1"/>
          </p:cNvSpPr>
          <p:nvPr>
            <p:ph type="dt" sz="half" idx="10"/>
          </p:nvPr>
        </p:nvSpPr>
        <p:spPr/>
        <p:txBody>
          <a:bodyPr/>
          <a:lstStyle/>
          <a:p>
            <a:endParaRPr lang="en-US" dirty="0"/>
          </a:p>
        </p:txBody>
      </p:sp>
      <p:sp>
        <p:nvSpPr>
          <p:cNvPr id="14" name="Footer Placeholder 13"/>
          <p:cNvSpPr>
            <a:spLocks noGrp="1"/>
          </p:cNvSpPr>
          <p:nvPr>
            <p:ph type="ftr" sz="quarter" idx="11"/>
          </p:nvPr>
        </p:nvSpPr>
        <p:spPr/>
        <p:txBody>
          <a:bodyPr/>
          <a:lstStyle/>
          <a:p>
            <a:endParaRPr lang="en-US" dirty="0"/>
          </a:p>
        </p:txBody>
      </p:sp>
      <p:sp>
        <p:nvSpPr>
          <p:cNvPr id="15" name="Slide Number Placeholder 14"/>
          <p:cNvSpPr>
            <a:spLocks noGrp="1"/>
          </p:cNvSpPr>
          <p:nvPr>
            <p:ph type="sldNum" sz="quarter" idx="12"/>
          </p:nvPr>
        </p:nvSpPr>
        <p:spPr/>
        <p:txBody>
          <a:bodyPr/>
          <a:lstStyle/>
          <a:p>
            <a:fld id="{23A0628E-C12F-4F8C-9895-BCD5E30100D3}" type="slidenum">
              <a:rPr lang="en-US" smtClean="0"/>
              <a:pPr/>
              <a:t>‹#›</a:t>
            </a:fld>
            <a:endParaRPr lang="en-US" dirty="0"/>
          </a:p>
        </p:txBody>
      </p:sp>
    </p:spTree>
    <p:extLst>
      <p:ext uri="{BB962C8B-B14F-4D97-AF65-F5344CB8AC3E}">
        <p14:creationId xmlns:p14="http://schemas.microsoft.com/office/powerpoint/2010/main" val="4982382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sp>
        <p:nvSpPr>
          <p:cNvPr id="4099" name="Rectangle 3"/>
          <p:cNvSpPr>
            <a:spLocks noGrp="1" noChangeArrowheads="1"/>
          </p:cNvSpPr>
          <p:nvPr>
            <p:ph type="ctrTitle"/>
          </p:nvPr>
        </p:nvSpPr>
        <p:spPr bwMode="gray">
          <a:xfrm>
            <a:off x="0" y="1000125"/>
            <a:ext cx="9144000" cy="1771650"/>
          </a:xfrm>
        </p:spPr>
        <p:txBody>
          <a:bodyPr/>
          <a:lstStyle>
            <a:lvl1pPr>
              <a:defRPr/>
            </a:lvl1pPr>
          </a:lstStyle>
          <a:p>
            <a:pPr lvl="0"/>
            <a:r>
              <a:rPr lang="en-GB" noProof="0"/>
              <a:t>Click to edit Master title style</a:t>
            </a:r>
          </a:p>
        </p:txBody>
      </p:sp>
      <p:sp>
        <p:nvSpPr>
          <p:cNvPr id="4100" name="Rectangle 4"/>
          <p:cNvSpPr>
            <a:spLocks noGrp="1" noChangeArrowheads="1"/>
          </p:cNvSpPr>
          <p:nvPr>
            <p:ph type="subTitle" idx="1"/>
          </p:nvPr>
        </p:nvSpPr>
        <p:spPr>
          <a:xfrm>
            <a:off x="0" y="2797175"/>
            <a:ext cx="9144000" cy="1727200"/>
          </a:xfrm>
        </p:spPr>
        <p:txBody>
          <a:bodyPr anchor="ctr" anchorCtr="1"/>
          <a:lstStyle>
            <a:lvl1pPr marL="0" indent="0" algn="ctr">
              <a:buFontTx/>
              <a:buNone/>
              <a:defRPr/>
            </a:lvl1pPr>
          </a:lstStyle>
          <a:p>
            <a:pPr lvl="0"/>
            <a:r>
              <a:rPr lang="en-GB" noProof="0"/>
              <a:t>Click to edit Master subtitle style</a:t>
            </a:r>
          </a:p>
        </p:txBody>
      </p:sp>
    </p:spTree>
    <p:extLst>
      <p:ext uri="{BB962C8B-B14F-4D97-AF65-F5344CB8AC3E}">
        <p14:creationId xmlns:p14="http://schemas.microsoft.com/office/powerpoint/2010/main" val="490940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70C0"/>
                </a:solidFill>
              </a:defRPr>
            </a:lvl1pPr>
          </a:lstStyle>
          <a:p>
            <a:r>
              <a:rPr lang="en-US" dirty="0"/>
              <a:t>Click to edit Master title style</a:t>
            </a:r>
            <a:endParaRPr lang="en-GB" dirty="0"/>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3" name="Date Placeholder 12"/>
          <p:cNvSpPr>
            <a:spLocks noGrp="1"/>
          </p:cNvSpPr>
          <p:nvPr>
            <p:ph type="dt" sz="half" idx="10"/>
          </p:nvPr>
        </p:nvSpPr>
        <p:spPr/>
        <p:txBody>
          <a:bodyPr/>
          <a:lstStyle/>
          <a:p>
            <a:endParaRPr lang="en-US" dirty="0"/>
          </a:p>
        </p:txBody>
      </p:sp>
      <p:sp>
        <p:nvSpPr>
          <p:cNvPr id="14" name="Footer Placeholder 13"/>
          <p:cNvSpPr>
            <a:spLocks noGrp="1"/>
          </p:cNvSpPr>
          <p:nvPr>
            <p:ph type="ftr" sz="quarter" idx="11"/>
          </p:nvPr>
        </p:nvSpPr>
        <p:spPr/>
        <p:txBody>
          <a:bodyPr/>
          <a:lstStyle/>
          <a:p>
            <a:endParaRPr lang="en-US" dirty="0"/>
          </a:p>
        </p:txBody>
      </p:sp>
      <p:sp>
        <p:nvSpPr>
          <p:cNvPr id="15" name="Slide Number Placeholder 14"/>
          <p:cNvSpPr>
            <a:spLocks noGrp="1"/>
          </p:cNvSpPr>
          <p:nvPr>
            <p:ph type="sldNum" sz="quarter" idx="12"/>
          </p:nvPr>
        </p:nvSpPr>
        <p:spPr/>
        <p:txBody>
          <a:bodyPr/>
          <a:lstStyle/>
          <a:p>
            <a:fld id="{23A0628E-C12F-4F8C-9895-BCD5E30100D3}" type="slidenum">
              <a:rPr lang="en-US" smtClean="0"/>
              <a:pPr/>
              <a:t>‹#›</a:t>
            </a:fld>
            <a:endParaRPr lang="en-US" dirty="0"/>
          </a:p>
        </p:txBody>
      </p:sp>
    </p:spTree>
    <p:extLst>
      <p:ext uri="{BB962C8B-B14F-4D97-AF65-F5344CB8AC3E}">
        <p14:creationId xmlns:p14="http://schemas.microsoft.com/office/powerpoint/2010/main" val="32277445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13" name="Date Placeholder 12"/>
          <p:cNvSpPr>
            <a:spLocks noGrp="1"/>
          </p:cNvSpPr>
          <p:nvPr>
            <p:ph type="dt" sz="half" idx="10"/>
          </p:nvPr>
        </p:nvSpPr>
        <p:spPr/>
        <p:txBody>
          <a:bodyPr/>
          <a:lstStyle/>
          <a:p>
            <a:endParaRPr lang="en-US" dirty="0"/>
          </a:p>
        </p:txBody>
      </p:sp>
      <p:sp>
        <p:nvSpPr>
          <p:cNvPr id="14" name="Footer Placeholder 13"/>
          <p:cNvSpPr>
            <a:spLocks noGrp="1"/>
          </p:cNvSpPr>
          <p:nvPr>
            <p:ph type="ftr" sz="quarter" idx="11"/>
          </p:nvPr>
        </p:nvSpPr>
        <p:spPr/>
        <p:txBody>
          <a:bodyPr/>
          <a:lstStyle/>
          <a:p>
            <a:endParaRPr lang="en-US" dirty="0"/>
          </a:p>
        </p:txBody>
      </p:sp>
      <p:sp>
        <p:nvSpPr>
          <p:cNvPr id="15" name="Slide Number Placeholder 14"/>
          <p:cNvSpPr>
            <a:spLocks noGrp="1"/>
          </p:cNvSpPr>
          <p:nvPr>
            <p:ph type="sldNum" sz="quarter" idx="12"/>
          </p:nvPr>
        </p:nvSpPr>
        <p:spPr/>
        <p:txBody>
          <a:bodyPr/>
          <a:lstStyle/>
          <a:p>
            <a:fld id="{23A0628E-C12F-4F8C-9895-BCD5E30100D3}" type="slidenum">
              <a:rPr lang="en-US" smtClean="0"/>
              <a:pPr/>
              <a:t>‹#›</a:t>
            </a:fld>
            <a:endParaRPr lang="en-US" dirty="0"/>
          </a:p>
        </p:txBody>
      </p:sp>
    </p:spTree>
    <p:extLst>
      <p:ext uri="{BB962C8B-B14F-4D97-AF65-F5344CB8AC3E}">
        <p14:creationId xmlns:p14="http://schemas.microsoft.com/office/powerpoint/2010/main" val="33769453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4" name="Date Placeholder 13"/>
          <p:cNvSpPr>
            <a:spLocks noGrp="1"/>
          </p:cNvSpPr>
          <p:nvPr>
            <p:ph type="dt" sz="half" idx="10"/>
          </p:nvPr>
        </p:nvSpPr>
        <p:spPr/>
        <p:txBody>
          <a:bodyPr/>
          <a:lstStyle/>
          <a:p>
            <a:endParaRPr lang="en-US" dirty="0"/>
          </a:p>
        </p:txBody>
      </p:sp>
      <p:sp>
        <p:nvSpPr>
          <p:cNvPr id="15" name="Footer Placeholder 14"/>
          <p:cNvSpPr>
            <a:spLocks noGrp="1"/>
          </p:cNvSpPr>
          <p:nvPr>
            <p:ph type="ftr" sz="quarter" idx="11"/>
          </p:nvPr>
        </p:nvSpPr>
        <p:spPr/>
        <p:txBody>
          <a:bodyPr/>
          <a:lstStyle/>
          <a:p>
            <a:endParaRPr lang="en-US" dirty="0"/>
          </a:p>
        </p:txBody>
      </p:sp>
      <p:sp>
        <p:nvSpPr>
          <p:cNvPr id="16" name="Slide Number Placeholder 15"/>
          <p:cNvSpPr>
            <a:spLocks noGrp="1"/>
          </p:cNvSpPr>
          <p:nvPr>
            <p:ph type="sldNum" sz="quarter" idx="12"/>
          </p:nvPr>
        </p:nvSpPr>
        <p:spPr/>
        <p:txBody>
          <a:bodyPr/>
          <a:lstStyle/>
          <a:p>
            <a:fld id="{23A0628E-C12F-4F8C-9895-BCD5E30100D3}" type="slidenum">
              <a:rPr lang="en-US" smtClean="0"/>
              <a:pPr/>
              <a:t>‹#›</a:t>
            </a:fld>
            <a:endParaRPr lang="en-US" dirty="0"/>
          </a:p>
        </p:txBody>
      </p:sp>
    </p:spTree>
    <p:extLst>
      <p:ext uri="{BB962C8B-B14F-4D97-AF65-F5344CB8AC3E}">
        <p14:creationId xmlns:p14="http://schemas.microsoft.com/office/powerpoint/2010/main" val="17842337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6" name="Date Placeholder 15"/>
          <p:cNvSpPr>
            <a:spLocks noGrp="1"/>
          </p:cNvSpPr>
          <p:nvPr>
            <p:ph type="dt" sz="half" idx="10"/>
          </p:nvPr>
        </p:nvSpPr>
        <p:spPr/>
        <p:txBody>
          <a:bodyPr/>
          <a:lstStyle/>
          <a:p>
            <a:endParaRPr lang="en-US" dirty="0"/>
          </a:p>
        </p:txBody>
      </p:sp>
      <p:sp>
        <p:nvSpPr>
          <p:cNvPr id="17" name="Footer Placeholder 16"/>
          <p:cNvSpPr>
            <a:spLocks noGrp="1"/>
          </p:cNvSpPr>
          <p:nvPr>
            <p:ph type="ftr" sz="quarter" idx="11"/>
          </p:nvPr>
        </p:nvSpPr>
        <p:spPr/>
        <p:txBody>
          <a:bodyPr/>
          <a:lstStyle/>
          <a:p>
            <a:endParaRPr lang="en-US" dirty="0"/>
          </a:p>
        </p:txBody>
      </p:sp>
      <p:sp>
        <p:nvSpPr>
          <p:cNvPr id="18" name="Slide Number Placeholder 17"/>
          <p:cNvSpPr>
            <a:spLocks noGrp="1"/>
          </p:cNvSpPr>
          <p:nvPr>
            <p:ph type="sldNum" sz="quarter" idx="12"/>
          </p:nvPr>
        </p:nvSpPr>
        <p:spPr/>
        <p:txBody>
          <a:bodyPr/>
          <a:lstStyle/>
          <a:p>
            <a:fld id="{23A0628E-C12F-4F8C-9895-BCD5E30100D3}" type="slidenum">
              <a:rPr lang="en-US" smtClean="0"/>
              <a:pPr/>
              <a:t>‹#›</a:t>
            </a:fld>
            <a:endParaRPr lang="en-US" dirty="0"/>
          </a:p>
        </p:txBody>
      </p:sp>
    </p:spTree>
    <p:extLst>
      <p:ext uri="{BB962C8B-B14F-4D97-AF65-F5344CB8AC3E}">
        <p14:creationId xmlns:p14="http://schemas.microsoft.com/office/powerpoint/2010/main" val="8908453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9" name="Date Placeholder 8"/>
          <p:cNvSpPr>
            <a:spLocks noGrp="1"/>
          </p:cNvSpPr>
          <p:nvPr>
            <p:ph type="dt" sz="half" idx="10"/>
          </p:nvPr>
        </p:nvSpPr>
        <p:spPr/>
        <p:txBody>
          <a:bodyPr/>
          <a:lstStyle/>
          <a:p>
            <a:endParaRPr lang="en-US" dirty="0"/>
          </a:p>
        </p:txBody>
      </p:sp>
      <p:sp>
        <p:nvSpPr>
          <p:cNvPr id="10" name="Footer Placeholder 9"/>
          <p:cNvSpPr>
            <a:spLocks noGrp="1"/>
          </p:cNvSpPr>
          <p:nvPr>
            <p:ph type="ftr" sz="quarter" idx="11"/>
          </p:nvPr>
        </p:nvSpPr>
        <p:spPr/>
        <p:txBody>
          <a:bodyPr/>
          <a:lstStyle/>
          <a:p>
            <a:endParaRPr lang="en-US" dirty="0"/>
          </a:p>
        </p:txBody>
      </p:sp>
      <p:sp>
        <p:nvSpPr>
          <p:cNvPr id="11" name="Slide Number Placeholder 10"/>
          <p:cNvSpPr>
            <a:spLocks noGrp="1"/>
          </p:cNvSpPr>
          <p:nvPr>
            <p:ph type="sldNum" sz="quarter" idx="12"/>
          </p:nvPr>
        </p:nvSpPr>
        <p:spPr/>
        <p:txBody>
          <a:bodyPr/>
          <a:lstStyle/>
          <a:p>
            <a:fld id="{23A0628E-C12F-4F8C-9895-BCD5E30100D3}" type="slidenum">
              <a:rPr lang="en-US" smtClean="0"/>
              <a:pPr/>
              <a:t>‹#›</a:t>
            </a:fld>
            <a:endParaRPr lang="en-US" dirty="0"/>
          </a:p>
        </p:txBody>
      </p:sp>
    </p:spTree>
    <p:extLst>
      <p:ext uri="{BB962C8B-B14F-4D97-AF65-F5344CB8AC3E}">
        <p14:creationId xmlns:p14="http://schemas.microsoft.com/office/powerpoint/2010/main" val="26040673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11" name="Date Placeholder 10"/>
          <p:cNvSpPr>
            <a:spLocks noGrp="1"/>
          </p:cNvSpPr>
          <p:nvPr>
            <p:ph type="dt" sz="half" idx="10"/>
          </p:nvPr>
        </p:nvSpPr>
        <p:spPr/>
        <p:txBody>
          <a:bodyPr/>
          <a:lstStyle/>
          <a:p>
            <a:endParaRPr lang="en-US" dirty="0"/>
          </a:p>
        </p:txBody>
      </p:sp>
      <p:sp>
        <p:nvSpPr>
          <p:cNvPr id="12" name="Footer Placeholder 11"/>
          <p:cNvSpPr>
            <a:spLocks noGrp="1"/>
          </p:cNvSpPr>
          <p:nvPr>
            <p:ph type="ftr" sz="quarter" idx="11"/>
          </p:nvPr>
        </p:nvSpPr>
        <p:spPr/>
        <p:txBody>
          <a:bodyPr/>
          <a:lstStyle/>
          <a:p>
            <a:endParaRPr lang="en-US" dirty="0"/>
          </a:p>
        </p:txBody>
      </p:sp>
      <p:sp>
        <p:nvSpPr>
          <p:cNvPr id="13" name="Slide Number Placeholder 12"/>
          <p:cNvSpPr>
            <a:spLocks noGrp="1"/>
          </p:cNvSpPr>
          <p:nvPr>
            <p:ph type="sldNum" sz="quarter" idx="12"/>
          </p:nvPr>
        </p:nvSpPr>
        <p:spPr/>
        <p:txBody>
          <a:bodyPr/>
          <a:lstStyle/>
          <a:p>
            <a:fld id="{23A0628E-C12F-4F8C-9895-BCD5E30100D3}" type="slidenum">
              <a:rPr lang="en-US" smtClean="0"/>
              <a:pPr/>
              <a:t>‹#›</a:t>
            </a:fld>
            <a:endParaRPr lang="en-US" dirty="0"/>
          </a:p>
        </p:txBody>
      </p:sp>
    </p:spTree>
    <p:extLst>
      <p:ext uri="{BB962C8B-B14F-4D97-AF65-F5344CB8AC3E}">
        <p14:creationId xmlns:p14="http://schemas.microsoft.com/office/powerpoint/2010/main" val="30926940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Date Placeholder 13"/>
          <p:cNvSpPr>
            <a:spLocks noGrp="1"/>
          </p:cNvSpPr>
          <p:nvPr>
            <p:ph type="dt" sz="half" idx="10"/>
          </p:nvPr>
        </p:nvSpPr>
        <p:spPr/>
        <p:txBody>
          <a:bodyPr/>
          <a:lstStyle/>
          <a:p>
            <a:endParaRPr lang="en-US" dirty="0"/>
          </a:p>
        </p:txBody>
      </p:sp>
      <p:sp>
        <p:nvSpPr>
          <p:cNvPr id="15" name="Footer Placeholder 14"/>
          <p:cNvSpPr>
            <a:spLocks noGrp="1"/>
          </p:cNvSpPr>
          <p:nvPr>
            <p:ph type="ftr" sz="quarter" idx="11"/>
          </p:nvPr>
        </p:nvSpPr>
        <p:spPr/>
        <p:txBody>
          <a:bodyPr/>
          <a:lstStyle/>
          <a:p>
            <a:endParaRPr lang="en-US" dirty="0"/>
          </a:p>
        </p:txBody>
      </p:sp>
      <p:sp>
        <p:nvSpPr>
          <p:cNvPr id="16" name="Slide Number Placeholder 15"/>
          <p:cNvSpPr>
            <a:spLocks noGrp="1"/>
          </p:cNvSpPr>
          <p:nvPr>
            <p:ph type="sldNum" sz="quarter" idx="12"/>
          </p:nvPr>
        </p:nvSpPr>
        <p:spPr/>
        <p:txBody>
          <a:bodyPr/>
          <a:lstStyle/>
          <a:p>
            <a:fld id="{23A0628E-C12F-4F8C-9895-BCD5E30100D3}" type="slidenum">
              <a:rPr lang="en-US" smtClean="0"/>
              <a:pPr/>
              <a:t>‹#›</a:t>
            </a:fld>
            <a:endParaRPr lang="en-US" dirty="0"/>
          </a:p>
        </p:txBody>
      </p:sp>
    </p:spTree>
    <p:extLst>
      <p:ext uri="{BB962C8B-B14F-4D97-AF65-F5344CB8AC3E}">
        <p14:creationId xmlns:p14="http://schemas.microsoft.com/office/powerpoint/2010/main" val="28010964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solidFill>
                  <a:schemeClr val="tx2"/>
                </a:solidFill>
              </a:defRPr>
            </a:lvl1pPr>
          </a:lstStyle>
          <a:p>
            <a:r>
              <a:rPr lang="en-US" dirty="0"/>
              <a:t>Click to edit Master title style</a:t>
            </a:r>
            <a:endParaRPr lang="en-GB" dirty="0"/>
          </a:p>
        </p:txBody>
      </p:sp>
      <p:sp>
        <p:nvSpPr>
          <p:cNvPr id="3" name="Picture Placeholder 2"/>
          <p:cNvSpPr>
            <a:spLocks noGrp="1"/>
          </p:cNvSpPr>
          <p:nvPr>
            <p:ph type="pic" idx="1"/>
          </p:nvPr>
        </p:nvSpPr>
        <p:spPr>
          <a:xfrm>
            <a:off x="1792288" y="1124743"/>
            <a:ext cx="5486400" cy="360283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solidFill>
                  <a:srgbClr val="000000"/>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14" name="Date Placeholder 13"/>
          <p:cNvSpPr>
            <a:spLocks noGrp="1"/>
          </p:cNvSpPr>
          <p:nvPr>
            <p:ph type="dt" sz="half" idx="10"/>
          </p:nvPr>
        </p:nvSpPr>
        <p:spPr/>
        <p:txBody>
          <a:bodyPr/>
          <a:lstStyle/>
          <a:p>
            <a:endParaRPr lang="en-US" dirty="0"/>
          </a:p>
        </p:txBody>
      </p:sp>
      <p:sp>
        <p:nvSpPr>
          <p:cNvPr id="15" name="Footer Placeholder 14"/>
          <p:cNvSpPr>
            <a:spLocks noGrp="1"/>
          </p:cNvSpPr>
          <p:nvPr>
            <p:ph type="ftr" sz="quarter" idx="11"/>
          </p:nvPr>
        </p:nvSpPr>
        <p:spPr/>
        <p:txBody>
          <a:bodyPr/>
          <a:lstStyle/>
          <a:p>
            <a:endParaRPr lang="en-US" dirty="0"/>
          </a:p>
        </p:txBody>
      </p:sp>
      <p:sp>
        <p:nvSpPr>
          <p:cNvPr id="16" name="Slide Number Placeholder 15"/>
          <p:cNvSpPr>
            <a:spLocks noGrp="1"/>
          </p:cNvSpPr>
          <p:nvPr>
            <p:ph type="sldNum" sz="quarter" idx="12"/>
          </p:nvPr>
        </p:nvSpPr>
        <p:spPr/>
        <p:txBody>
          <a:bodyPr/>
          <a:lstStyle/>
          <a:p>
            <a:fld id="{23A0628E-C12F-4F8C-9895-BCD5E30100D3}" type="slidenum">
              <a:rPr lang="en-US" smtClean="0"/>
              <a:pPr/>
              <a:t>‹#›</a:t>
            </a:fld>
            <a:endParaRPr lang="en-US" dirty="0"/>
          </a:p>
        </p:txBody>
      </p:sp>
    </p:spTree>
    <p:extLst>
      <p:ext uri="{BB962C8B-B14F-4D97-AF65-F5344CB8AC3E}">
        <p14:creationId xmlns:p14="http://schemas.microsoft.com/office/powerpoint/2010/main" val="123356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7" name="Rectangle 16"/>
          <p:cNvSpPr/>
          <p:nvPr userDrawn="1"/>
        </p:nvSpPr>
        <p:spPr>
          <a:xfrm flipH="1" flipV="1">
            <a:off x="0" y="5301208"/>
            <a:ext cx="6372200" cy="1556792"/>
          </a:xfrm>
          <a:prstGeom prst="rect">
            <a:avLst/>
          </a:prstGeom>
          <a:gradFill flip="none" rotWithShape="1">
            <a:gsLst>
              <a:gs pos="48000">
                <a:schemeClr val="bg1"/>
              </a:gs>
              <a:gs pos="0">
                <a:schemeClr val="accent6"/>
              </a:gs>
            </a:gsLst>
            <a:lin ang="6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Rectangle 10"/>
          <p:cNvSpPr/>
          <p:nvPr userDrawn="1"/>
        </p:nvSpPr>
        <p:spPr>
          <a:xfrm>
            <a:off x="0" y="0"/>
            <a:ext cx="9143999" cy="2132856"/>
          </a:xfrm>
          <a:prstGeom prst="rect">
            <a:avLst/>
          </a:prstGeom>
          <a:gradFill flip="none" rotWithShape="1">
            <a:gsLst>
              <a:gs pos="56000">
                <a:schemeClr val="bg1"/>
              </a:gs>
              <a:gs pos="0">
                <a:schemeClr val="accent6"/>
              </a:gs>
            </a:gsLst>
            <a:lin ang="6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5"/>
          <p:cNvSpPr>
            <a:spLocks noGrp="1" noChangeArrowheads="1"/>
          </p:cNvSpPr>
          <p:nvPr>
            <p:ph type="dt" sz="half" idx="2"/>
          </p:nvPr>
        </p:nvSpPr>
        <p:spPr bwMode="white">
          <a:xfrm>
            <a:off x="7524328" y="6482725"/>
            <a:ext cx="935460" cy="293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solidFill>
                  <a:schemeClr val="tx2"/>
                </a:solidFill>
                <a:latin typeface="+mn-lt"/>
              </a:defRPr>
            </a:lvl1pPr>
          </a:lstStyle>
          <a:p>
            <a:endParaRPr lang="en-US" dirty="0"/>
          </a:p>
        </p:txBody>
      </p:sp>
      <p:sp>
        <p:nvSpPr>
          <p:cNvPr id="9" name="Rectangle 6"/>
          <p:cNvSpPr>
            <a:spLocks noGrp="1" noChangeArrowheads="1"/>
          </p:cNvSpPr>
          <p:nvPr>
            <p:ph type="ftr" sz="quarter" idx="3"/>
          </p:nvPr>
        </p:nvSpPr>
        <p:spPr bwMode="white">
          <a:xfrm>
            <a:off x="5868144" y="6482725"/>
            <a:ext cx="1616025" cy="293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solidFill>
                  <a:schemeClr val="tx2"/>
                </a:solidFill>
                <a:latin typeface="+mn-lt"/>
              </a:defRPr>
            </a:lvl1pPr>
          </a:lstStyle>
          <a:p>
            <a:endParaRPr lang="en-US" dirty="0"/>
          </a:p>
        </p:txBody>
      </p:sp>
      <p:sp>
        <p:nvSpPr>
          <p:cNvPr id="10" name="Rectangle 7"/>
          <p:cNvSpPr>
            <a:spLocks noGrp="1" noChangeArrowheads="1"/>
          </p:cNvSpPr>
          <p:nvPr>
            <p:ph type="sldNum" sz="quarter" idx="4"/>
          </p:nvPr>
        </p:nvSpPr>
        <p:spPr bwMode="white">
          <a:xfrm>
            <a:off x="8472488" y="6482725"/>
            <a:ext cx="509587" cy="293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solidFill>
                  <a:schemeClr val="tx2"/>
                </a:solidFill>
                <a:latin typeface="+mn-lt"/>
              </a:defRPr>
            </a:lvl1pPr>
          </a:lstStyle>
          <a:p>
            <a:fld id="{23A0628E-C12F-4F8C-9895-BCD5E30100D3}" type="slidenum">
              <a:rPr lang="en-US" smtClean="0"/>
              <a:pPr/>
              <a:t>‹#›</a:t>
            </a:fld>
            <a:endParaRPr lang="en-US" dirty="0"/>
          </a:p>
        </p:txBody>
      </p:sp>
      <p:sp>
        <p:nvSpPr>
          <p:cNvPr id="2" name="Title Placeholder 1"/>
          <p:cNvSpPr>
            <a:spLocks noGrp="1"/>
          </p:cNvSpPr>
          <p:nvPr>
            <p:ph type="title"/>
          </p:nvPr>
        </p:nvSpPr>
        <p:spPr>
          <a:xfrm>
            <a:off x="251519" y="116632"/>
            <a:ext cx="8060511" cy="864096"/>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251520" y="1160782"/>
            <a:ext cx="8712968" cy="532194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1026" name="Picture 2" descr="\\iaea.org\Secretariat\MTCD\PublishingCurrent\2017\IAEA\17-42841_LOGO_IAEA_update\Design\Presentation_IAEA\IAEA_Logo_SHORT_vertical_white.png"/>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8312031" y="180054"/>
            <a:ext cx="592928" cy="728666"/>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9D19C68B-1D44-42DE-B834-346A16229DB3}"/>
              </a:ext>
            </a:extLst>
          </p:cNvPr>
          <p:cNvSpPr/>
          <p:nvPr userDrawn="1"/>
        </p:nvSpPr>
        <p:spPr>
          <a:xfrm>
            <a:off x="258411" y="6540207"/>
            <a:ext cx="7995956" cy="276999"/>
          </a:xfrm>
          <a:prstGeom prst="rect">
            <a:avLst/>
          </a:prstGeom>
        </p:spPr>
        <p:txBody>
          <a:bodyPr wrap="square">
            <a:spAutoFit/>
          </a:bodyPr>
          <a:lstStyle/>
          <a:p>
            <a:r>
              <a:rPr lang="en-GB" sz="1200" baseline="0" dirty="0">
                <a:latin typeface="Calibri Light" panose="020F0302020204030204" pitchFamily="34" charset="0"/>
                <a:cs typeface="Calibri Light" panose="020F0302020204030204" pitchFamily="34" charset="0"/>
              </a:rPr>
              <a:t>L10 Key Aspects for </a:t>
            </a:r>
            <a:r>
              <a:rPr lang="en-GB" sz="1200" baseline="0" dirty="0" err="1">
                <a:latin typeface="Calibri Light" panose="020F0302020204030204" pitchFamily="34" charset="0"/>
                <a:cs typeface="Calibri Light" panose="020F0302020204030204" pitchFamily="34" charset="0"/>
              </a:rPr>
              <a:t>Pediatric</a:t>
            </a:r>
            <a:r>
              <a:rPr lang="en-GB" sz="1200" baseline="0" dirty="0">
                <a:latin typeface="Calibri Light" panose="020F0302020204030204" pitchFamily="34" charset="0"/>
                <a:cs typeface="Calibri Light" panose="020F0302020204030204" pitchFamily="34" charset="0"/>
              </a:rPr>
              <a:t> CT</a:t>
            </a:r>
          </a:p>
        </p:txBody>
      </p:sp>
    </p:spTree>
    <p:extLst>
      <p:ext uri="{BB962C8B-B14F-4D97-AF65-F5344CB8AC3E}">
        <p14:creationId xmlns:p14="http://schemas.microsoft.com/office/powerpoint/2010/main" val="1235813972"/>
      </p:ext>
    </p:extLst>
  </p:cSld>
  <p:clrMap bg1="lt1" tx1="dk1" bg2="lt2" tx2="dk2" accent1="accent1" accent2="accent2" accent3="accent3" accent4="accent4" accent5="accent5" accent6="accent6" hlink="hlink" folHlink="folHlink"/>
  <p:sldLayoutIdLst>
    <p:sldLayoutId id="2147483898" r:id="rId1"/>
    <p:sldLayoutId id="2147483899" r:id="rId2"/>
    <p:sldLayoutId id="2147483900" r:id="rId3"/>
    <p:sldLayoutId id="2147483901" r:id="rId4"/>
    <p:sldLayoutId id="2147483902" r:id="rId5"/>
    <p:sldLayoutId id="2147483903" r:id="rId6"/>
    <p:sldLayoutId id="2147483904" r:id="rId7"/>
    <p:sldLayoutId id="2147483905" r:id="rId8"/>
    <p:sldLayoutId id="2147483906" r:id="rId9"/>
    <p:sldLayoutId id="2147483907" r:id="rId10"/>
    <p:sldLayoutId id="2147483908" r:id="rId11"/>
  </p:sldLayoutIdLst>
  <p:txStyles>
    <p:titleStyle>
      <a:lvl1pPr algn="l" defTabSz="914400" rtl="0" eaLnBrk="1" latinLnBrk="0" hangingPunct="1">
        <a:spcBef>
          <a:spcPct val="0"/>
        </a:spcBef>
        <a:buNone/>
        <a:defRPr sz="3600" b="1" kern="1200">
          <a:solidFill>
            <a:srgbClr val="0070C0"/>
          </a:solidFill>
          <a:latin typeface="Arial "/>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18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18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8" Type="http://schemas.openxmlformats.org/officeDocument/2006/relationships/image" Target="../media/image10.wmf"/><Relationship Id="rId3" Type="http://schemas.openxmlformats.org/officeDocument/2006/relationships/image" Target="../media/image11.wmf"/><Relationship Id="rId7" Type="http://schemas.openxmlformats.org/officeDocument/2006/relationships/image" Target="../media/image15.jpeg"/><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eg"/><Relationship Id="rId10" Type="http://schemas.openxmlformats.org/officeDocument/2006/relationships/image" Target="../media/image16.jpeg"/><Relationship Id="rId4" Type="http://schemas.openxmlformats.org/officeDocument/2006/relationships/image" Target="../media/image12.png"/><Relationship Id="rId9" Type="http://schemas.openxmlformats.org/officeDocument/2006/relationships/hyperlink" Target="http://www.alicante-computers.com/images/computer2.jpg"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3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3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3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24.jpeg"/></Relationships>
</file>

<file path=ppt/slides/_rels/slide36.x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notesSlide" Target="../notesSlides/notesSlide36.xml"/><Relationship Id="rId1" Type="http://schemas.openxmlformats.org/officeDocument/2006/relationships/slideLayout" Target="../slideLayouts/slideLayout2.xml"/><Relationship Id="rId5" Type="http://schemas.openxmlformats.org/officeDocument/2006/relationships/image" Target="../media/image27.wmf"/><Relationship Id="rId4" Type="http://schemas.openxmlformats.org/officeDocument/2006/relationships/image" Target="../media/image26.wmf"/></Relationships>
</file>

<file path=ppt/slides/_rels/slide3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7.xml"/><Relationship Id="rId1" Type="http://schemas.openxmlformats.org/officeDocument/2006/relationships/slideLayout" Target="../slideLayouts/slideLayout2.xml"/><Relationship Id="rId5" Type="http://schemas.openxmlformats.org/officeDocument/2006/relationships/image" Target="../media/image30.png"/><Relationship Id="rId4" Type="http://schemas.openxmlformats.org/officeDocument/2006/relationships/image" Target="../media/image29.png"/></Relationships>
</file>

<file path=ppt/slides/_rels/slide38.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38.xml"/><Relationship Id="rId1" Type="http://schemas.openxmlformats.org/officeDocument/2006/relationships/slideLayout" Target="../slideLayouts/slideLayout2.xml"/><Relationship Id="rId5" Type="http://schemas.openxmlformats.org/officeDocument/2006/relationships/image" Target="../media/image33.jpeg"/><Relationship Id="rId4" Type="http://schemas.openxmlformats.org/officeDocument/2006/relationships/image" Target="../media/image32.jpeg"/></Relationships>
</file>

<file path=ppt/slides/_rels/slide39.xml.rels><?xml version="1.0" encoding="UTF-8" standalone="yes"?>
<Relationships xmlns="http://schemas.openxmlformats.org/package/2006/relationships"><Relationship Id="rId3" Type="http://schemas.openxmlformats.org/officeDocument/2006/relationships/image" Target="../media/image34.jpeg"/><Relationship Id="rId7" Type="http://schemas.openxmlformats.org/officeDocument/2006/relationships/image" Target="../media/image38.jpeg"/><Relationship Id="rId2" Type="http://schemas.openxmlformats.org/officeDocument/2006/relationships/notesSlide" Target="../notesSlides/notesSlide39.xml"/><Relationship Id="rId1" Type="http://schemas.openxmlformats.org/officeDocument/2006/relationships/slideLayout" Target="../slideLayouts/slideLayout2.xml"/><Relationship Id="rId6" Type="http://schemas.openxmlformats.org/officeDocument/2006/relationships/image" Target="../media/image37.jpeg"/><Relationship Id="rId5" Type="http://schemas.openxmlformats.org/officeDocument/2006/relationships/image" Target="../media/image36.jpeg"/><Relationship Id="rId4" Type="http://schemas.openxmlformats.org/officeDocument/2006/relationships/image" Target="../media/image35.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p:txBody>
          <a:bodyPr>
            <a:noAutofit/>
          </a:bodyPr>
          <a:lstStyle/>
          <a:p>
            <a:pPr algn="ctr" eaLnBrk="1" hangingPunct="1"/>
            <a:r>
              <a:rPr lang="en-GB" altLang="en-US" dirty="0">
                <a:solidFill>
                  <a:srgbClr val="0070C0"/>
                </a:solidFill>
              </a:rPr>
              <a:t>Radiation Dose Management in </a:t>
            </a:r>
            <a:br>
              <a:rPr lang="en-GB" altLang="en-US" dirty="0">
                <a:solidFill>
                  <a:srgbClr val="0070C0"/>
                </a:solidFill>
              </a:rPr>
            </a:br>
            <a:r>
              <a:rPr lang="en-GB" altLang="en-US" dirty="0">
                <a:solidFill>
                  <a:srgbClr val="0070C0"/>
                </a:solidFill>
              </a:rPr>
              <a:t>Computed Tomography</a:t>
            </a:r>
          </a:p>
        </p:txBody>
      </p:sp>
      <p:sp>
        <p:nvSpPr>
          <p:cNvPr id="3075" name="Rectangle 3"/>
          <p:cNvSpPr>
            <a:spLocks noGrp="1" noChangeArrowheads="1"/>
          </p:cNvSpPr>
          <p:nvPr>
            <p:ph type="subTitle" idx="1"/>
          </p:nvPr>
        </p:nvSpPr>
        <p:spPr/>
        <p:txBody>
          <a:bodyPr/>
          <a:lstStyle/>
          <a:p>
            <a:pPr algn="ctr"/>
            <a:r>
              <a:rPr lang="en-GB" altLang="en-US" sz="3200" b="0" dirty="0">
                <a:ea typeface="Arial Unicode MS" pitchFamily="34" charset="-128"/>
              </a:rPr>
              <a:t>Key Aspects for </a:t>
            </a:r>
            <a:r>
              <a:rPr lang="en-GB" altLang="en-US" sz="3200" b="0" dirty="0" err="1">
                <a:ea typeface="Arial Unicode MS" pitchFamily="34" charset="-128"/>
              </a:rPr>
              <a:t>Pediatric</a:t>
            </a:r>
            <a:r>
              <a:rPr lang="en-GB" altLang="en-US" sz="3200" b="0" dirty="0">
                <a:ea typeface="Arial Unicode MS" pitchFamily="34" charset="-128"/>
              </a:rPr>
              <a:t> CT</a:t>
            </a:r>
            <a:br>
              <a:rPr lang="en-GB" altLang="en-US" sz="3200" b="0" dirty="0">
                <a:ea typeface="Arial Unicode MS" pitchFamily="34" charset="-128"/>
              </a:rPr>
            </a:br>
            <a:r>
              <a:rPr lang="en-GB" altLang="en-US" sz="3200" b="0" dirty="0">
                <a:ea typeface="Arial Unicode MS" pitchFamily="34" charset="-128"/>
              </a:rPr>
              <a:t>L10</a:t>
            </a:r>
          </a:p>
        </p:txBody>
      </p:sp>
      <p:sp>
        <p:nvSpPr>
          <p:cNvPr id="4" name="TextBox 3">
            <a:extLst>
              <a:ext uri="{FF2B5EF4-FFF2-40B4-BE49-F238E27FC236}">
                <a16:creationId xmlns:a16="http://schemas.microsoft.com/office/drawing/2014/main" id="{5D4376A4-E4AE-4569-8D08-3F894B3E7146}"/>
              </a:ext>
            </a:extLst>
          </p:cNvPr>
          <p:cNvSpPr txBox="1"/>
          <p:nvPr/>
        </p:nvSpPr>
        <p:spPr>
          <a:xfrm>
            <a:off x="2300140" y="6042581"/>
            <a:ext cx="4892511" cy="646331"/>
          </a:xfrm>
          <a:prstGeom prst="rect">
            <a:avLst/>
          </a:prstGeom>
          <a:noFill/>
        </p:spPr>
        <p:txBody>
          <a:bodyPr wrap="square" rtlCol="0">
            <a:spAutoFit/>
          </a:bodyPr>
          <a:lstStyle/>
          <a:p>
            <a:pPr algn="ctr"/>
            <a:r>
              <a:rPr lang="en-US" sz="1800" baseline="0" dirty="0">
                <a:solidFill>
                  <a:srgbClr val="0070C0"/>
                </a:solidFill>
                <a:latin typeface="Calibri Light" panose="020F0302020204030204" pitchFamily="34" charset="0"/>
                <a:cs typeface="Calibri Light" panose="020F0302020204030204" pitchFamily="34" charset="0"/>
              </a:rPr>
              <a:t>Material of the e-learning program</a:t>
            </a:r>
          </a:p>
          <a:p>
            <a:pPr algn="ctr"/>
            <a:r>
              <a:rPr lang="en-US" sz="1800" baseline="0" dirty="0">
                <a:solidFill>
                  <a:srgbClr val="0070C0"/>
                </a:solidFill>
                <a:latin typeface="Calibri Light" panose="020F0302020204030204" pitchFamily="34" charset="0"/>
                <a:cs typeface="Calibri Light" panose="020F0302020204030204" pitchFamily="34" charset="0"/>
              </a:rPr>
              <a:t>IAEA, 2017</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152400" y="152400"/>
            <a:ext cx="8534400" cy="762000"/>
          </a:xfrm>
        </p:spPr>
        <p:txBody>
          <a:bodyPr/>
          <a:lstStyle/>
          <a:p>
            <a:r>
              <a:rPr lang="en-US" altLang="en-US" dirty="0">
                <a:latin typeface="Arial Unicode MS" pitchFamily="34" charset="-128"/>
                <a:ea typeface="Arial Unicode MS" pitchFamily="34" charset="-128"/>
                <a:cs typeface="Arial Unicode MS" pitchFamily="34" charset="-128"/>
              </a:rPr>
              <a:t>Pediatric CT: Patient preparation</a:t>
            </a:r>
          </a:p>
        </p:txBody>
      </p:sp>
      <p:sp>
        <p:nvSpPr>
          <p:cNvPr id="12291" name="Rectangle 3"/>
          <p:cNvSpPr>
            <a:spLocks noGrp="1" noChangeArrowheads="1"/>
          </p:cNvSpPr>
          <p:nvPr>
            <p:ph idx="1"/>
          </p:nvPr>
        </p:nvSpPr>
        <p:spPr>
          <a:xfrm>
            <a:off x="274638" y="1066800"/>
            <a:ext cx="8593137" cy="5410200"/>
          </a:xfrm>
        </p:spPr>
        <p:txBody>
          <a:bodyPr>
            <a:normAutofit/>
          </a:bodyPr>
          <a:lstStyle/>
          <a:p>
            <a:pPr>
              <a:spcAft>
                <a:spcPts val="300"/>
              </a:spcAft>
            </a:pPr>
            <a:r>
              <a:rPr lang="en-US" altLang="en-US" sz="2400" dirty="0">
                <a:latin typeface="Arial Unicode MS" pitchFamily="34" charset="-128"/>
                <a:ea typeface="Arial Unicode MS" pitchFamily="34" charset="-128"/>
                <a:cs typeface="Arial Unicode MS" pitchFamily="34" charset="-128"/>
              </a:rPr>
              <a:t>Address nervousness</a:t>
            </a:r>
          </a:p>
          <a:p>
            <a:pPr lvl="1">
              <a:spcAft>
                <a:spcPts val="300"/>
              </a:spcAft>
            </a:pPr>
            <a:r>
              <a:rPr lang="en-US" altLang="en-US" sz="1700" dirty="0">
                <a:latin typeface="Arial Unicode MS" pitchFamily="34" charset="-128"/>
                <a:ea typeface="Arial Unicode MS" pitchFamily="34" charset="-128"/>
                <a:cs typeface="Arial Unicode MS" pitchFamily="34" charset="-128"/>
              </a:rPr>
              <a:t>Be calm and professional</a:t>
            </a:r>
          </a:p>
          <a:p>
            <a:pPr lvl="1">
              <a:spcAft>
                <a:spcPts val="300"/>
              </a:spcAft>
            </a:pPr>
            <a:r>
              <a:rPr lang="en-US" altLang="en-US" sz="1700" dirty="0">
                <a:latin typeface="Arial Unicode MS" pitchFamily="34" charset="-128"/>
                <a:ea typeface="Arial Unicode MS" pitchFamily="34" charset="-128"/>
                <a:cs typeface="Arial Unicode MS" pitchFamily="34" charset="-128"/>
              </a:rPr>
              <a:t>Inform steps of CT to patient and accompanying person</a:t>
            </a:r>
          </a:p>
          <a:p>
            <a:pPr lvl="1">
              <a:spcAft>
                <a:spcPts val="300"/>
              </a:spcAft>
            </a:pPr>
            <a:r>
              <a:rPr lang="en-US" altLang="en-US" sz="1700" dirty="0">
                <a:latin typeface="Arial Unicode MS" pitchFamily="34" charset="-128"/>
                <a:ea typeface="Arial Unicode MS" pitchFamily="34" charset="-128"/>
                <a:cs typeface="Arial Unicode MS" pitchFamily="34" charset="-128"/>
              </a:rPr>
              <a:t>Do not over-crowd</a:t>
            </a:r>
          </a:p>
          <a:p>
            <a:pPr lvl="1">
              <a:spcAft>
                <a:spcPts val="600"/>
              </a:spcAft>
            </a:pPr>
            <a:r>
              <a:rPr lang="en-US" altLang="en-US" sz="1700" dirty="0">
                <a:latin typeface="Arial Unicode MS" pitchFamily="34" charset="-128"/>
                <a:ea typeface="Arial Unicode MS" pitchFamily="34" charset="-128"/>
                <a:cs typeface="Arial Unicode MS" pitchFamily="34" charset="-128"/>
              </a:rPr>
              <a:t>Decide if someone needs to stay in the room (when appropriate)</a:t>
            </a:r>
          </a:p>
          <a:p>
            <a:pPr>
              <a:spcAft>
                <a:spcPts val="300"/>
              </a:spcAft>
            </a:pPr>
            <a:r>
              <a:rPr lang="en-US" altLang="en-US" sz="2400" dirty="0">
                <a:latin typeface="Arial Unicode MS" pitchFamily="34" charset="-128"/>
                <a:ea typeface="Arial Unicode MS" pitchFamily="34" charset="-128"/>
                <a:cs typeface="Arial Unicode MS" pitchFamily="34" charset="-128"/>
              </a:rPr>
              <a:t>Minimize pain</a:t>
            </a:r>
          </a:p>
          <a:p>
            <a:pPr lvl="1">
              <a:spcAft>
                <a:spcPts val="600"/>
              </a:spcAft>
            </a:pPr>
            <a:r>
              <a:rPr lang="en-US" altLang="en-US" sz="1700" dirty="0">
                <a:latin typeface="Arial Unicode MS" pitchFamily="34" charset="-128"/>
                <a:ea typeface="Arial Unicode MS" pitchFamily="34" charset="-128"/>
                <a:cs typeface="Arial Unicode MS" pitchFamily="34" charset="-128"/>
              </a:rPr>
              <a:t>Take intravenous access if needed outside the room and in advance</a:t>
            </a:r>
          </a:p>
          <a:p>
            <a:pPr>
              <a:spcAft>
                <a:spcPts val="300"/>
              </a:spcAft>
            </a:pPr>
            <a:r>
              <a:rPr lang="en-US" altLang="en-US" sz="2400" dirty="0">
                <a:latin typeface="Arial Unicode MS" pitchFamily="34" charset="-128"/>
                <a:ea typeface="Arial Unicode MS" pitchFamily="34" charset="-128"/>
                <a:cs typeface="Arial Unicode MS" pitchFamily="34" charset="-128"/>
              </a:rPr>
              <a:t>Instruct, demonstrate and practice</a:t>
            </a:r>
          </a:p>
          <a:p>
            <a:pPr lvl="1">
              <a:spcAft>
                <a:spcPts val="300"/>
              </a:spcAft>
            </a:pPr>
            <a:r>
              <a:rPr lang="en-US" altLang="en-US" sz="1700" dirty="0">
                <a:latin typeface="Arial Unicode MS" pitchFamily="34" charset="-128"/>
                <a:ea typeface="Arial Unicode MS" pitchFamily="34" charset="-128"/>
                <a:cs typeface="Arial Unicode MS" pitchFamily="34" charset="-128"/>
              </a:rPr>
              <a:t>Tell what should be done (breath-hold), when appropriate</a:t>
            </a:r>
          </a:p>
          <a:p>
            <a:pPr lvl="1">
              <a:spcAft>
                <a:spcPts val="300"/>
              </a:spcAft>
            </a:pPr>
            <a:r>
              <a:rPr lang="en-US" altLang="en-US" sz="1700" dirty="0">
                <a:latin typeface="Arial Unicode MS" pitchFamily="34" charset="-128"/>
                <a:ea typeface="Arial Unicode MS" pitchFamily="34" charset="-128"/>
                <a:cs typeface="Arial Unicode MS" pitchFamily="34" charset="-128"/>
              </a:rPr>
              <a:t>Demonstrate how it will be done (when appropriate)</a:t>
            </a:r>
          </a:p>
          <a:p>
            <a:pPr lvl="1">
              <a:spcAft>
                <a:spcPts val="600"/>
              </a:spcAft>
            </a:pPr>
            <a:r>
              <a:rPr lang="en-US" altLang="en-US" sz="1700" dirty="0">
                <a:latin typeface="Arial Unicode MS" pitchFamily="34" charset="-128"/>
                <a:ea typeface="Arial Unicode MS" pitchFamily="34" charset="-128"/>
                <a:cs typeface="Arial Unicode MS" pitchFamily="34" charset="-128"/>
              </a:rPr>
              <a:t>Practice what has to be done (breath-hold, when appropriate)</a:t>
            </a:r>
          </a:p>
          <a:p>
            <a:pPr>
              <a:spcAft>
                <a:spcPts val="600"/>
              </a:spcAft>
            </a:pPr>
            <a:r>
              <a:rPr lang="en-US" altLang="en-US" sz="2400" dirty="0">
                <a:latin typeface="Arial Unicode MS" pitchFamily="34" charset="-128"/>
                <a:ea typeface="Arial Unicode MS" pitchFamily="34" charset="-128"/>
                <a:cs typeface="Arial Unicode MS" pitchFamily="34" charset="-128"/>
              </a:rPr>
              <a:t>Ensure contrast injection is well planned: Do not botch!!</a:t>
            </a:r>
          </a:p>
          <a:p>
            <a:pPr>
              <a:spcAft>
                <a:spcPts val="600"/>
              </a:spcAft>
            </a:pPr>
            <a:r>
              <a:rPr lang="en-US" altLang="en-US" sz="2400" dirty="0">
                <a:latin typeface="Arial Unicode MS" pitchFamily="34" charset="-128"/>
                <a:ea typeface="Arial Unicode MS" pitchFamily="34" charset="-128"/>
                <a:cs typeface="Arial Unicode MS" pitchFamily="34" charset="-128"/>
              </a:rPr>
              <a:t>Avoid artifacts from external and internal sources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226119" y="76200"/>
            <a:ext cx="8060511" cy="864096"/>
          </a:xfrm>
        </p:spPr>
        <p:txBody>
          <a:bodyPr/>
          <a:lstStyle/>
          <a:p>
            <a:r>
              <a:rPr lang="en-US" altLang="en-US" dirty="0">
                <a:latin typeface="Arial Unicode MS" pitchFamily="34" charset="-128"/>
                <a:ea typeface="Arial Unicode MS" pitchFamily="34" charset="-128"/>
                <a:cs typeface="Arial Unicode MS" pitchFamily="34" charset="-128"/>
              </a:rPr>
              <a:t>Pediatric CT: Scanner Preparation</a:t>
            </a:r>
          </a:p>
        </p:txBody>
      </p:sp>
      <p:sp>
        <p:nvSpPr>
          <p:cNvPr id="13315" name="Rectangle 3"/>
          <p:cNvSpPr>
            <a:spLocks noGrp="1" noChangeArrowheads="1"/>
          </p:cNvSpPr>
          <p:nvPr>
            <p:ph idx="1"/>
          </p:nvPr>
        </p:nvSpPr>
        <p:spPr>
          <a:xfrm>
            <a:off x="226119" y="1219200"/>
            <a:ext cx="8593137" cy="4572000"/>
          </a:xfrm>
        </p:spPr>
        <p:txBody>
          <a:bodyPr/>
          <a:lstStyle/>
          <a:p>
            <a:pPr marL="525463" indent="-457200">
              <a:lnSpc>
                <a:spcPct val="120000"/>
              </a:lnSpc>
              <a:spcAft>
                <a:spcPts val="600"/>
              </a:spcAft>
            </a:pPr>
            <a:r>
              <a:rPr lang="en-US" altLang="en-US" sz="2400" dirty="0">
                <a:latin typeface="Arial Unicode MS" pitchFamily="34" charset="-128"/>
                <a:ea typeface="Arial Unicode MS" pitchFamily="34" charset="-128"/>
                <a:cs typeface="Arial Unicode MS" pitchFamily="34" charset="-128"/>
              </a:rPr>
              <a:t>Choice of CT scanner</a:t>
            </a:r>
          </a:p>
          <a:p>
            <a:pPr marL="925513" lvl="1" indent="-457200">
              <a:lnSpc>
                <a:spcPct val="120000"/>
              </a:lnSpc>
            </a:pPr>
            <a:r>
              <a:rPr lang="en-US" altLang="en-US" sz="2200" dirty="0">
                <a:latin typeface="Arial Unicode MS" pitchFamily="34" charset="-128"/>
                <a:ea typeface="Arial Unicode MS" pitchFamily="34" charset="-128"/>
                <a:cs typeface="Arial Unicode MS" pitchFamily="34" charset="-128"/>
              </a:rPr>
              <a:t>If you can, choose the CT which is faster </a:t>
            </a:r>
          </a:p>
          <a:p>
            <a:pPr marL="1325563" lvl="2" indent="-457200">
              <a:lnSpc>
                <a:spcPct val="120000"/>
              </a:lnSpc>
            </a:pPr>
            <a:r>
              <a:rPr lang="en-US" altLang="en-US" sz="2000" dirty="0">
                <a:latin typeface="Arial Unicode MS" pitchFamily="34" charset="-128"/>
                <a:ea typeface="Arial Unicode MS" pitchFamily="34" charset="-128"/>
                <a:cs typeface="Arial Unicode MS" pitchFamily="34" charset="-128"/>
              </a:rPr>
              <a:t>Dual source CT are faster than single source CT</a:t>
            </a:r>
          </a:p>
          <a:p>
            <a:pPr marL="1325563" lvl="2" indent="-457200">
              <a:lnSpc>
                <a:spcPct val="120000"/>
              </a:lnSpc>
              <a:spcAft>
                <a:spcPts val="600"/>
              </a:spcAft>
            </a:pPr>
            <a:r>
              <a:rPr lang="en-US" altLang="en-US" sz="2000" dirty="0">
                <a:latin typeface="Arial Unicode MS" pitchFamily="34" charset="-128"/>
                <a:ea typeface="Arial Unicode MS" pitchFamily="34" charset="-128"/>
                <a:cs typeface="Arial Unicode MS" pitchFamily="34" charset="-128"/>
              </a:rPr>
              <a:t>Wider area detector CT are faster than others </a:t>
            </a:r>
          </a:p>
          <a:p>
            <a:pPr marL="925513" lvl="1" indent="-457200">
              <a:lnSpc>
                <a:spcPct val="120000"/>
              </a:lnSpc>
              <a:spcAft>
                <a:spcPts val="600"/>
              </a:spcAft>
            </a:pPr>
            <a:r>
              <a:rPr lang="en-US" altLang="en-US" sz="2200" dirty="0">
                <a:latin typeface="Arial Unicode MS" pitchFamily="34" charset="-128"/>
                <a:ea typeface="Arial Unicode MS" pitchFamily="34" charset="-128"/>
                <a:cs typeface="Arial Unicode MS" pitchFamily="34" charset="-128"/>
              </a:rPr>
              <a:t>If you can, choose the scanner with AEC, automatic KV selection and/or iterative reconstruction techniques </a:t>
            </a:r>
          </a:p>
          <a:p>
            <a:pPr marL="925513" lvl="1" indent="-457200">
              <a:lnSpc>
                <a:spcPct val="120000"/>
              </a:lnSpc>
              <a:spcAft>
                <a:spcPts val="600"/>
              </a:spcAft>
            </a:pPr>
            <a:r>
              <a:rPr lang="en-US" altLang="en-US" sz="2200" dirty="0">
                <a:latin typeface="Arial Unicode MS" pitchFamily="34" charset="-128"/>
                <a:ea typeface="Arial Unicode MS" pitchFamily="34" charset="-128"/>
                <a:cs typeface="Arial Unicode MS" pitchFamily="34" charset="-128"/>
              </a:rPr>
              <a:t>If you can, choose an experienced or expert radiographer </a:t>
            </a:r>
          </a:p>
          <a:p>
            <a:pPr marL="925513" lvl="1" indent="-457200">
              <a:lnSpc>
                <a:spcPct val="120000"/>
              </a:lnSpc>
            </a:pPr>
            <a:r>
              <a:rPr lang="en-US" altLang="en-US" sz="2200" dirty="0">
                <a:latin typeface="Arial Unicode MS" pitchFamily="34" charset="-128"/>
                <a:ea typeface="Arial Unicode MS" pitchFamily="34" charset="-128"/>
                <a:cs typeface="Arial Unicode MS" pitchFamily="34" charset="-128"/>
              </a:rPr>
              <a:t>When appropriate and possible, discuss the CT protocol with a radiologist (so she/he can triage too!!)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76200" y="0"/>
            <a:ext cx="8712968" cy="998218"/>
          </a:xfrm>
        </p:spPr>
        <p:txBody>
          <a:bodyPr>
            <a:normAutofit/>
          </a:bodyPr>
          <a:lstStyle/>
          <a:p>
            <a:r>
              <a:rPr lang="en-US" altLang="en-US" dirty="0">
                <a:latin typeface="Arial Unicode MS" pitchFamily="34" charset="-128"/>
                <a:ea typeface="Arial Unicode MS" pitchFamily="34" charset="-128"/>
                <a:cs typeface="Arial Unicode MS" pitchFamily="34" charset="-128"/>
              </a:rPr>
              <a:t>Pediatric CT Protocols: Good Practice</a:t>
            </a:r>
          </a:p>
        </p:txBody>
      </p:sp>
      <p:sp>
        <p:nvSpPr>
          <p:cNvPr id="14339" name="Rectangle 3"/>
          <p:cNvSpPr>
            <a:spLocks noGrp="1" noChangeArrowheads="1"/>
          </p:cNvSpPr>
          <p:nvPr>
            <p:ph idx="1"/>
          </p:nvPr>
        </p:nvSpPr>
        <p:spPr/>
        <p:txBody>
          <a:bodyPr/>
          <a:lstStyle/>
          <a:p>
            <a:pPr marL="525463" indent="-457200">
              <a:lnSpc>
                <a:spcPct val="120000"/>
              </a:lnSpc>
              <a:spcAft>
                <a:spcPts val="600"/>
              </a:spcAft>
            </a:pPr>
            <a:r>
              <a:rPr lang="en-US" altLang="en-US" sz="2400" dirty="0">
                <a:latin typeface="Arial Unicode MS" pitchFamily="34" charset="-128"/>
                <a:ea typeface="Arial Unicode MS" pitchFamily="34" charset="-128"/>
                <a:cs typeface="Arial Unicode MS" pitchFamily="34" charset="-128"/>
              </a:rPr>
              <a:t>Centering is extremely important in children</a:t>
            </a:r>
          </a:p>
          <a:p>
            <a:pPr marL="525463" indent="-457200">
              <a:lnSpc>
                <a:spcPct val="120000"/>
              </a:lnSpc>
            </a:pPr>
            <a:r>
              <a:rPr lang="en-US" altLang="en-US" sz="2400" dirty="0" err="1">
                <a:latin typeface="Arial Unicode MS" pitchFamily="34" charset="-128"/>
                <a:ea typeface="Arial Unicode MS" pitchFamily="34" charset="-128"/>
                <a:cs typeface="Arial Unicode MS" pitchFamily="34" charset="-128"/>
              </a:rPr>
              <a:t>Offcentering</a:t>
            </a:r>
            <a:r>
              <a:rPr lang="en-US" altLang="en-US" sz="2400" dirty="0">
                <a:latin typeface="Arial Unicode MS" pitchFamily="34" charset="-128"/>
                <a:ea typeface="Arial Unicode MS" pitchFamily="34" charset="-128"/>
                <a:cs typeface="Arial Unicode MS" pitchFamily="34" charset="-128"/>
              </a:rPr>
              <a:t> or </a:t>
            </a:r>
            <a:r>
              <a:rPr lang="en-US" altLang="en-US" sz="2400" dirty="0" err="1">
                <a:latin typeface="Arial Unicode MS" pitchFamily="34" charset="-128"/>
                <a:ea typeface="Arial Unicode MS" pitchFamily="34" charset="-128"/>
                <a:cs typeface="Arial Unicode MS" pitchFamily="34" charset="-128"/>
              </a:rPr>
              <a:t>miscentering</a:t>
            </a:r>
            <a:r>
              <a:rPr lang="en-US" altLang="en-US" sz="2400" dirty="0">
                <a:latin typeface="Arial Unicode MS" pitchFamily="34" charset="-128"/>
                <a:ea typeface="Arial Unicode MS" pitchFamily="34" charset="-128"/>
                <a:cs typeface="Arial Unicode MS" pitchFamily="34" charset="-128"/>
              </a:rPr>
              <a:t> can: </a:t>
            </a:r>
          </a:p>
          <a:p>
            <a:pPr marL="925513" lvl="1" indent="-457200">
              <a:lnSpc>
                <a:spcPct val="120000"/>
              </a:lnSpc>
            </a:pPr>
            <a:r>
              <a:rPr lang="en-US" altLang="en-US" sz="2200" dirty="0">
                <a:latin typeface="Arial Unicode MS" pitchFamily="34" charset="-128"/>
                <a:ea typeface="Arial Unicode MS" pitchFamily="34" charset="-128"/>
                <a:cs typeface="Arial Unicode MS" pitchFamily="34" charset="-128"/>
              </a:rPr>
              <a:t>Mess up estimation of mA for AEC </a:t>
            </a:r>
          </a:p>
          <a:p>
            <a:pPr marL="925513" lvl="1" indent="-457200">
              <a:lnSpc>
                <a:spcPct val="120000"/>
              </a:lnSpc>
            </a:pPr>
            <a:r>
              <a:rPr lang="en-US" altLang="en-US" sz="2200" dirty="0">
                <a:latin typeface="Arial Unicode MS" pitchFamily="34" charset="-128"/>
                <a:ea typeface="Arial Unicode MS" pitchFamily="34" charset="-128"/>
                <a:cs typeface="Arial Unicode MS" pitchFamily="34" charset="-128"/>
              </a:rPr>
              <a:t>Mess up beam shaping filters’ functions </a:t>
            </a:r>
          </a:p>
          <a:p>
            <a:pPr marL="1325563" lvl="2" indent="-457200">
              <a:lnSpc>
                <a:spcPct val="120000"/>
              </a:lnSpc>
              <a:spcAft>
                <a:spcPts val="600"/>
              </a:spcAft>
            </a:pPr>
            <a:r>
              <a:rPr lang="en-US" altLang="en-US" sz="2000" dirty="0">
                <a:latin typeface="Arial Unicode MS" pitchFamily="34" charset="-128"/>
                <a:ea typeface="Arial Unicode MS" pitchFamily="34" charset="-128"/>
                <a:cs typeface="Arial Unicode MS" pitchFamily="34" charset="-128"/>
              </a:rPr>
              <a:t>Asymmetric distribution of noise and artifacts </a:t>
            </a:r>
          </a:p>
          <a:p>
            <a:pPr marL="925513" lvl="1" indent="-457200">
              <a:lnSpc>
                <a:spcPct val="120000"/>
              </a:lnSpc>
            </a:pPr>
            <a:r>
              <a:rPr lang="en-US" altLang="en-US" sz="2200" dirty="0">
                <a:latin typeface="Arial Unicode MS" pitchFamily="34" charset="-128"/>
                <a:ea typeface="Arial Unicode MS" pitchFamily="34" charset="-128"/>
                <a:cs typeface="Arial Unicode MS" pitchFamily="34" charset="-128"/>
              </a:rPr>
              <a:t>Increase surface dose  to vital organs (e.g. breasts)</a:t>
            </a:r>
          </a:p>
          <a:p>
            <a:pPr marL="925513" lvl="1" indent="-457200">
              <a:lnSpc>
                <a:spcPct val="120000"/>
              </a:lnSpc>
            </a:pPr>
            <a:r>
              <a:rPr lang="en-US" altLang="en-US" sz="2200" dirty="0">
                <a:latin typeface="Arial Unicode MS" pitchFamily="34" charset="-128"/>
                <a:ea typeface="Arial Unicode MS" pitchFamily="34" charset="-128"/>
                <a:cs typeface="Arial Unicode MS" pitchFamily="34" charset="-128"/>
              </a:rPr>
              <a:t>Effect can require repeat scanning especially for very low dose protocols with severe artifacts </a:t>
            </a:r>
          </a:p>
          <a:p>
            <a:pPr marL="925513" lvl="1" indent="-457200">
              <a:lnSpc>
                <a:spcPct val="120000"/>
              </a:lnSpc>
            </a:pPr>
            <a:endParaRPr lang="en-US" altLang="en-US" sz="2200" dirty="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3"/>
          <p:cNvSpPr>
            <a:spLocks noGrp="1" noChangeArrowheads="1"/>
          </p:cNvSpPr>
          <p:nvPr>
            <p:ph idx="1"/>
          </p:nvPr>
        </p:nvSpPr>
        <p:spPr/>
        <p:txBody>
          <a:bodyPr/>
          <a:lstStyle/>
          <a:p>
            <a:pPr marL="411163">
              <a:spcAft>
                <a:spcPts val="1200"/>
              </a:spcAft>
            </a:pPr>
            <a:r>
              <a:rPr lang="en-US" altLang="en-US" sz="2400">
                <a:latin typeface="Arial Unicode MS" pitchFamily="34" charset="-128"/>
                <a:ea typeface="Arial Unicode MS" pitchFamily="34" charset="-128"/>
                <a:cs typeface="Arial Unicode MS" pitchFamily="34" charset="-128"/>
              </a:rPr>
              <a:t>Indication and size specific scan parameters:</a:t>
            </a:r>
          </a:p>
          <a:p>
            <a:pPr marL="811213" lvl="1">
              <a:spcAft>
                <a:spcPts val="600"/>
              </a:spcAft>
            </a:pPr>
            <a:r>
              <a:rPr lang="en-US" altLang="en-US" sz="2200">
                <a:latin typeface="Arial Unicode MS" pitchFamily="34" charset="-128"/>
                <a:ea typeface="Arial Unicode MS" pitchFamily="34" charset="-128"/>
                <a:cs typeface="Arial Unicode MS" pitchFamily="34" charset="-128"/>
              </a:rPr>
              <a:t>Tube Current:</a:t>
            </a:r>
          </a:p>
          <a:p>
            <a:pPr marL="1211263" lvl="2">
              <a:spcAft>
                <a:spcPts val="300"/>
              </a:spcAft>
            </a:pPr>
            <a:r>
              <a:rPr lang="en-US" altLang="en-US" sz="2000">
                <a:latin typeface="Arial Unicode MS" pitchFamily="34" charset="-128"/>
                <a:ea typeface="Arial Unicode MS" pitchFamily="34" charset="-128"/>
                <a:cs typeface="Arial Unicode MS" pitchFamily="34" charset="-128"/>
              </a:rPr>
              <a:t>Prefer AEC over fixed mA</a:t>
            </a:r>
          </a:p>
          <a:p>
            <a:pPr marL="1211263" lvl="2">
              <a:spcAft>
                <a:spcPts val="300"/>
              </a:spcAft>
            </a:pPr>
            <a:r>
              <a:rPr lang="en-US" altLang="en-US" sz="2000">
                <a:latin typeface="Arial Unicode MS" pitchFamily="34" charset="-128"/>
                <a:ea typeface="Arial Unicode MS" pitchFamily="34" charset="-128"/>
                <a:cs typeface="Arial Unicode MS" pitchFamily="34" charset="-128"/>
              </a:rPr>
              <a:t>You can use fixed mA for very low dose CT protocols</a:t>
            </a:r>
          </a:p>
          <a:p>
            <a:pPr marL="1211263" lvl="2"/>
            <a:r>
              <a:rPr lang="en-US" altLang="en-US" sz="2000">
                <a:latin typeface="Arial Unicode MS" pitchFamily="34" charset="-128"/>
                <a:ea typeface="Arial Unicode MS" pitchFamily="34" charset="-128"/>
                <a:cs typeface="Arial Unicode MS" pitchFamily="34" charset="-128"/>
              </a:rPr>
              <a:t>Minimized mAs for </a:t>
            </a:r>
          </a:p>
          <a:p>
            <a:pPr marL="1668463" lvl="3">
              <a:spcAft>
                <a:spcPts val="300"/>
              </a:spcAft>
            </a:pPr>
            <a:r>
              <a:rPr lang="en-US" altLang="en-US" sz="2000">
                <a:latin typeface="Arial Unicode MS" pitchFamily="34" charset="-128"/>
                <a:ea typeface="Arial Unicode MS" pitchFamily="34" charset="-128"/>
                <a:cs typeface="Arial Unicode MS" pitchFamily="34" charset="-128"/>
              </a:rPr>
              <a:t>Craniostenosis, chest wall deformities, scoliosis</a:t>
            </a:r>
          </a:p>
          <a:p>
            <a:pPr marL="1211263" lvl="2"/>
            <a:r>
              <a:rPr lang="en-US" altLang="en-US" sz="2000">
                <a:latin typeface="Arial Unicode MS" pitchFamily="34" charset="-128"/>
                <a:ea typeface="Arial Unicode MS" pitchFamily="34" charset="-128"/>
                <a:cs typeface="Arial Unicode MS" pitchFamily="34" charset="-128"/>
              </a:rPr>
              <a:t>Reduced mAs </a:t>
            </a:r>
          </a:p>
          <a:p>
            <a:pPr marL="1668463" lvl="3">
              <a:spcAft>
                <a:spcPts val="300"/>
              </a:spcAft>
            </a:pPr>
            <a:r>
              <a:rPr lang="en-US" altLang="en-US" sz="2000">
                <a:latin typeface="Arial Unicode MS" pitchFamily="34" charset="-128"/>
                <a:ea typeface="Arial Unicode MS" pitchFamily="34" charset="-128"/>
                <a:cs typeface="Arial Unicode MS" pitchFamily="34" charset="-128"/>
              </a:rPr>
              <a:t>Follow up CT, lung/airway abnormalities, kidney stones</a:t>
            </a:r>
          </a:p>
          <a:p>
            <a:pPr marL="1211263" lvl="2">
              <a:spcAft>
                <a:spcPts val="300"/>
              </a:spcAft>
            </a:pPr>
            <a:r>
              <a:rPr lang="en-US" altLang="en-US" sz="2000">
                <a:latin typeface="Arial Unicode MS" pitchFamily="34" charset="-128"/>
                <a:ea typeface="Arial Unicode MS" pitchFamily="34" charset="-128"/>
                <a:cs typeface="Arial Unicode MS" pitchFamily="34" charset="-128"/>
              </a:rPr>
              <a:t>Lower mAs &amp;/or KV for iterative reconstruction than FBP</a:t>
            </a:r>
          </a:p>
        </p:txBody>
      </p:sp>
      <p:sp>
        <p:nvSpPr>
          <p:cNvPr id="6" name="Rectangle 2">
            <a:extLst>
              <a:ext uri="{FF2B5EF4-FFF2-40B4-BE49-F238E27FC236}">
                <a16:creationId xmlns:a16="http://schemas.microsoft.com/office/drawing/2014/main" id="{3987C4F6-B9BB-428F-BA2F-0D2F0AD256D9}"/>
              </a:ext>
            </a:extLst>
          </p:cNvPr>
          <p:cNvSpPr>
            <a:spLocks noGrp="1" noChangeArrowheads="1"/>
          </p:cNvSpPr>
          <p:nvPr>
            <p:ph type="title"/>
          </p:nvPr>
        </p:nvSpPr>
        <p:spPr>
          <a:xfrm>
            <a:off x="76200" y="0"/>
            <a:ext cx="8712968" cy="998218"/>
          </a:xfrm>
        </p:spPr>
        <p:txBody>
          <a:bodyPr>
            <a:normAutofit/>
          </a:bodyPr>
          <a:lstStyle/>
          <a:p>
            <a:r>
              <a:rPr lang="en-US" altLang="en-US" dirty="0">
                <a:latin typeface="Arial Unicode MS" pitchFamily="34" charset="-128"/>
                <a:ea typeface="Arial Unicode MS" pitchFamily="34" charset="-128"/>
                <a:cs typeface="Arial Unicode MS" pitchFamily="34" charset="-128"/>
              </a:rPr>
              <a:t>Pediatric CT Protocols: Good Practice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7" name="Rectangle 3"/>
          <p:cNvSpPr>
            <a:spLocks noGrp="1" noChangeArrowheads="1"/>
          </p:cNvSpPr>
          <p:nvPr>
            <p:ph idx="1"/>
          </p:nvPr>
        </p:nvSpPr>
        <p:spPr>
          <a:xfrm>
            <a:off x="275431" y="1219200"/>
            <a:ext cx="8593137" cy="4572000"/>
          </a:xfrm>
        </p:spPr>
        <p:txBody>
          <a:bodyPr/>
          <a:lstStyle/>
          <a:p>
            <a:pPr marL="53975" indent="0">
              <a:spcAft>
                <a:spcPts val="600"/>
              </a:spcAft>
              <a:buFontTx/>
              <a:buNone/>
              <a:defRPr/>
            </a:pPr>
            <a:r>
              <a:rPr lang="en-US" sz="2400" dirty="0">
                <a:latin typeface="Arial Unicode MS" panose="020B0604020202020204" pitchFamily="34" charset="-128"/>
                <a:ea typeface="Arial Unicode MS" panose="020B0604020202020204" pitchFamily="34" charset="-128"/>
                <a:cs typeface="Arial Unicode MS" panose="020B0604020202020204" pitchFamily="34" charset="-128"/>
              </a:rPr>
              <a:t>kV selection: </a:t>
            </a:r>
          </a:p>
          <a:p>
            <a:pPr marL="396875">
              <a:defRPr/>
            </a:pPr>
            <a:r>
              <a:rPr lang="en-US" sz="2300" dirty="0">
                <a:latin typeface="Arial Unicode MS" panose="020B0604020202020204" pitchFamily="34" charset="-128"/>
                <a:ea typeface="Arial Unicode MS" panose="020B0604020202020204" pitchFamily="34" charset="-128"/>
                <a:cs typeface="Arial Unicode MS" panose="020B0604020202020204" pitchFamily="34" charset="-128"/>
              </a:rPr>
              <a:t>Automatic kV selection should be used when available</a:t>
            </a:r>
          </a:p>
          <a:p>
            <a:pPr marL="796925" lvl="1">
              <a:defRPr/>
            </a:pPr>
            <a:r>
              <a:rPr lang="en-US" sz="1800" dirty="0">
                <a:latin typeface="Arial Unicode MS" panose="020B0604020202020204" pitchFamily="34" charset="-128"/>
                <a:ea typeface="Arial Unicode MS" panose="020B0604020202020204" pitchFamily="34" charset="-128"/>
                <a:cs typeface="Arial Unicode MS" panose="020B0604020202020204" pitchFamily="34" charset="-128"/>
              </a:rPr>
              <a:t> Use appropriate settings based on clinical indication </a:t>
            </a:r>
          </a:p>
          <a:p>
            <a:pPr marL="796925" lvl="1">
              <a:defRPr/>
            </a:pPr>
            <a:r>
              <a:rPr lang="en-US" sz="1800" dirty="0">
                <a:latin typeface="Arial Unicode MS" panose="020B0604020202020204" pitchFamily="34" charset="-128"/>
                <a:ea typeface="Arial Unicode MS" panose="020B0604020202020204" pitchFamily="34" charset="-128"/>
                <a:cs typeface="Arial Unicode MS" panose="020B0604020202020204" pitchFamily="34" charset="-128"/>
              </a:rPr>
              <a:t>Use lower reference KV for its application </a:t>
            </a:r>
          </a:p>
          <a:p>
            <a:pPr marL="396875">
              <a:defRPr/>
            </a:pPr>
            <a:r>
              <a:rPr lang="en-US" sz="2300" dirty="0">
                <a:latin typeface="Arial Unicode MS" panose="020B0604020202020204" pitchFamily="34" charset="-128"/>
                <a:ea typeface="Arial Unicode MS" panose="020B0604020202020204" pitchFamily="34" charset="-128"/>
                <a:cs typeface="Arial Unicode MS" panose="020B0604020202020204" pitchFamily="34" charset="-128"/>
              </a:rPr>
              <a:t>Manual KV selection </a:t>
            </a:r>
          </a:p>
          <a:p>
            <a:pPr marL="796925" lvl="1">
              <a:defRPr/>
            </a:pPr>
            <a:r>
              <a:rPr lang="en-US" sz="1800" dirty="0">
                <a:latin typeface="Arial Unicode MS" panose="020B0604020202020204" pitchFamily="34" charset="-128"/>
                <a:ea typeface="Arial Unicode MS" panose="020B0604020202020204" pitchFamily="34" charset="-128"/>
                <a:cs typeface="Arial Unicode MS" panose="020B0604020202020204" pitchFamily="34" charset="-128"/>
              </a:rPr>
              <a:t>Do not underuse low kV in small children </a:t>
            </a:r>
          </a:p>
          <a:p>
            <a:pPr marL="796925" lvl="1">
              <a:defRPr/>
            </a:pPr>
            <a:r>
              <a:rPr lang="en-US" sz="1800" dirty="0">
                <a:latin typeface="Arial Unicode MS" panose="020B0604020202020204" pitchFamily="34" charset="-128"/>
                <a:ea typeface="Arial Unicode MS" panose="020B0604020202020204" pitchFamily="34" charset="-128"/>
                <a:cs typeface="Arial Unicode MS" panose="020B0604020202020204" pitchFamily="34" charset="-128"/>
              </a:rPr>
              <a:t>Lowest kV should be used for very small children</a:t>
            </a:r>
          </a:p>
          <a:p>
            <a:pPr marL="1196975" lvl="2">
              <a:defRPr/>
            </a:pPr>
            <a:r>
              <a:rPr lang="en-US" sz="1800" dirty="0">
                <a:latin typeface="Arial Unicode MS" panose="020B0604020202020204" pitchFamily="34" charset="-128"/>
                <a:ea typeface="Arial Unicode MS" panose="020B0604020202020204" pitchFamily="34" charset="-128"/>
                <a:cs typeface="Arial Unicode MS" panose="020B0604020202020204" pitchFamily="34" charset="-128"/>
              </a:rPr>
              <a:t>Infants can be scanned adequately at 70-80 kV</a:t>
            </a:r>
          </a:p>
          <a:p>
            <a:pPr marL="796925" lvl="1">
              <a:defRPr/>
            </a:pPr>
            <a:r>
              <a:rPr lang="en-US" sz="1800" dirty="0">
                <a:latin typeface="Arial Unicode MS" panose="020B0604020202020204" pitchFamily="34" charset="-128"/>
                <a:ea typeface="Arial Unicode MS" panose="020B0604020202020204" pitchFamily="34" charset="-128"/>
                <a:cs typeface="Arial Unicode MS" panose="020B0604020202020204" pitchFamily="34" charset="-128"/>
              </a:rPr>
              <a:t>Lowest kV should be used for CT angiography </a:t>
            </a:r>
          </a:p>
          <a:p>
            <a:pPr marL="1196975" lvl="2">
              <a:defRPr/>
            </a:pPr>
            <a:r>
              <a:rPr lang="en-US" sz="1800" dirty="0">
                <a:latin typeface="Arial Unicode MS" panose="020B0604020202020204" pitchFamily="34" charset="-128"/>
                <a:ea typeface="Arial Unicode MS" panose="020B0604020202020204" pitchFamily="34" charset="-128"/>
                <a:cs typeface="Arial Unicode MS" panose="020B0604020202020204" pitchFamily="34" charset="-128"/>
              </a:rPr>
              <a:t>Most children up to 80 kg can be scanned at 80 kV </a:t>
            </a:r>
          </a:p>
          <a:p>
            <a:pPr marL="1196975" lvl="2">
              <a:defRPr/>
            </a:pPr>
            <a:r>
              <a:rPr lang="en-US" sz="1800" dirty="0">
                <a:latin typeface="Arial Unicode MS" panose="020B0604020202020204" pitchFamily="34" charset="-128"/>
                <a:ea typeface="Arial Unicode MS" panose="020B0604020202020204" pitchFamily="34" charset="-128"/>
                <a:cs typeface="Arial Unicode MS" panose="020B0604020202020204" pitchFamily="34" charset="-128"/>
              </a:rPr>
              <a:t>Heavier children can be scanned at 100 kV</a:t>
            </a:r>
          </a:p>
          <a:p>
            <a:pPr marL="396875">
              <a:defRPr/>
            </a:pPr>
            <a:r>
              <a:rPr lang="en-US" sz="2300" dirty="0">
                <a:latin typeface="Arial Unicode MS" panose="020B0604020202020204" pitchFamily="34" charset="-128"/>
                <a:ea typeface="Arial Unicode MS" panose="020B0604020202020204" pitchFamily="34" charset="-128"/>
                <a:cs typeface="Arial Unicode MS" panose="020B0604020202020204" pitchFamily="34" charset="-128"/>
              </a:rPr>
              <a:t>Iterative reconstruction enables lower kV more often</a:t>
            </a:r>
          </a:p>
          <a:p>
            <a:pPr marL="796925" lvl="1">
              <a:defRPr/>
            </a:pPr>
            <a:endParaRPr lang="en-US" sz="1800"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6" name="Rectangle 2">
            <a:extLst>
              <a:ext uri="{FF2B5EF4-FFF2-40B4-BE49-F238E27FC236}">
                <a16:creationId xmlns:a16="http://schemas.microsoft.com/office/drawing/2014/main" id="{D84232B9-1D18-41DA-A3BA-22740FAA1DEB}"/>
              </a:ext>
            </a:extLst>
          </p:cNvPr>
          <p:cNvSpPr>
            <a:spLocks noGrp="1" noChangeArrowheads="1"/>
          </p:cNvSpPr>
          <p:nvPr>
            <p:ph type="title"/>
          </p:nvPr>
        </p:nvSpPr>
        <p:spPr>
          <a:xfrm>
            <a:off x="76200" y="0"/>
            <a:ext cx="8712968" cy="998218"/>
          </a:xfrm>
        </p:spPr>
        <p:txBody>
          <a:bodyPr>
            <a:normAutofit/>
          </a:bodyPr>
          <a:lstStyle/>
          <a:p>
            <a:r>
              <a:rPr lang="en-US" altLang="en-US" dirty="0">
                <a:latin typeface="Arial Unicode MS" pitchFamily="34" charset="-128"/>
                <a:ea typeface="Arial Unicode MS" pitchFamily="34" charset="-128"/>
                <a:cs typeface="Arial Unicode MS" pitchFamily="34" charset="-128"/>
              </a:rPr>
              <a:t>Pediatric CT Protocols: Good Practice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5" name="Rectangle 3"/>
          <p:cNvSpPr>
            <a:spLocks noGrp="1" noChangeArrowheads="1"/>
          </p:cNvSpPr>
          <p:nvPr>
            <p:ph idx="1"/>
          </p:nvPr>
        </p:nvSpPr>
        <p:spPr>
          <a:xfrm>
            <a:off x="251519" y="1143000"/>
            <a:ext cx="8593137" cy="5029200"/>
          </a:xfrm>
        </p:spPr>
        <p:txBody>
          <a:bodyPr>
            <a:normAutofit/>
          </a:bodyPr>
          <a:lstStyle/>
          <a:p>
            <a:pPr marL="411163" lvl="1" indent="-342900">
              <a:lnSpc>
                <a:spcPct val="110000"/>
              </a:lnSpc>
              <a:spcAft>
                <a:spcPts val="600"/>
              </a:spcAft>
              <a:buFont typeface="Arial" panose="020B0604020202020204" pitchFamily="34" charset="0"/>
              <a:buChar char="•"/>
              <a:defRPr/>
            </a:pPr>
            <a:r>
              <a:rPr lang="en-US" dirty="0">
                <a:latin typeface="Arial Unicode MS" panose="020B0604020202020204" pitchFamily="34" charset="-128"/>
                <a:ea typeface="Arial Unicode MS" panose="020B0604020202020204" pitchFamily="34" charset="-128"/>
                <a:cs typeface="Arial Unicode MS" panose="020B0604020202020204" pitchFamily="34" charset="-128"/>
              </a:rPr>
              <a:t>Select non-overlapping pitch </a:t>
            </a:r>
          </a:p>
          <a:p>
            <a:pPr marL="811213" lvl="2" indent="-342900">
              <a:lnSpc>
                <a:spcPct val="110000"/>
              </a:lnSpc>
              <a:defRPr/>
            </a:pPr>
            <a:r>
              <a:rPr lang="en-US" sz="2000" dirty="0">
                <a:latin typeface="Arial Unicode MS" panose="020B0604020202020204" pitchFamily="34" charset="-128"/>
                <a:ea typeface="Arial Unicode MS" panose="020B0604020202020204" pitchFamily="34" charset="-128"/>
                <a:cs typeface="Arial Unicode MS" panose="020B0604020202020204" pitchFamily="34" charset="-128"/>
              </a:rPr>
              <a:t>Non-overlapping pitch should be preferred to minimize scan duration and motion artifacts </a:t>
            </a:r>
          </a:p>
          <a:p>
            <a:pPr marL="811213" lvl="2" indent="-342900">
              <a:lnSpc>
                <a:spcPct val="110000"/>
              </a:lnSpc>
              <a:spcAft>
                <a:spcPts val="1200"/>
              </a:spcAft>
              <a:defRPr/>
            </a:pPr>
            <a:r>
              <a:rPr lang="en-US" sz="2000" dirty="0">
                <a:latin typeface="Arial Unicode MS" panose="020B0604020202020204" pitchFamily="34" charset="-128"/>
                <a:ea typeface="Arial Unicode MS" panose="020B0604020202020204" pitchFamily="34" charset="-128"/>
                <a:cs typeface="Arial Unicode MS" panose="020B0604020202020204" pitchFamily="34" charset="-128"/>
              </a:rPr>
              <a:t>On certain scanners, lower pitch means higher dose </a:t>
            </a:r>
          </a:p>
          <a:p>
            <a:pPr marL="411163">
              <a:lnSpc>
                <a:spcPct val="110000"/>
              </a:lnSpc>
              <a:spcAft>
                <a:spcPts val="600"/>
              </a:spcAft>
              <a:defRPr/>
            </a:pPr>
            <a:r>
              <a:rPr lang="en-US" sz="2400" dirty="0">
                <a:latin typeface="Arial Unicode MS" panose="020B0604020202020204" pitchFamily="34" charset="-128"/>
                <a:ea typeface="Arial Unicode MS" panose="020B0604020202020204" pitchFamily="34" charset="-128"/>
                <a:cs typeface="Arial Unicode MS" panose="020B0604020202020204" pitchFamily="34" charset="-128"/>
              </a:rPr>
              <a:t>Beam collimation: Minimize scan duration</a:t>
            </a:r>
          </a:p>
          <a:p>
            <a:pPr marL="739775" lvl="1">
              <a:lnSpc>
                <a:spcPct val="110000"/>
              </a:lnSpc>
              <a:defRPr/>
            </a:pPr>
            <a:r>
              <a:rPr lang="en-US" sz="2000" dirty="0">
                <a:latin typeface="Arial Unicode MS" panose="020B0604020202020204" pitchFamily="34" charset="-128"/>
                <a:ea typeface="Arial Unicode MS" panose="020B0604020202020204" pitchFamily="34" charset="-128"/>
                <a:cs typeface="Arial Unicode MS" panose="020B0604020202020204" pitchFamily="34" charset="-128"/>
              </a:rPr>
              <a:t>For longer scans (chest, abdomen, spine), choose wider beam </a:t>
            </a:r>
          </a:p>
          <a:p>
            <a:pPr marL="739775" lvl="1">
              <a:lnSpc>
                <a:spcPct val="110000"/>
              </a:lnSpc>
              <a:defRPr/>
            </a:pPr>
            <a:r>
              <a:rPr lang="en-US" sz="2000" dirty="0">
                <a:latin typeface="Arial Unicode MS" panose="020B0604020202020204" pitchFamily="34" charset="-128"/>
                <a:ea typeface="Arial Unicode MS" panose="020B0604020202020204" pitchFamily="34" charset="-128"/>
                <a:cs typeface="Arial Unicode MS" panose="020B0604020202020204" pitchFamily="34" charset="-128"/>
              </a:rPr>
              <a:t>For variable detector array systems: Choice depends on required  need for specific slice thickness</a:t>
            </a:r>
          </a:p>
          <a:p>
            <a:pPr marL="739775" lvl="1">
              <a:lnSpc>
                <a:spcPct val="110000"/>
              </a:lnSpc>
              <a:defRPr/>
            </a:pPr>
            <a:r>
              <a:rPr lang="en-US" sz="2000" dirty="0">
                <a:latin typeface="Arial Unicode MS" panose="020B0604020202020204" pitchFamily="34" charset="-128"/>
                <a:ea typeface="Arial Unicode MS" panose="020B0604020202020204" pitchFamily="34" charset="-128"/>
                <a:cs typeface="Arial Unicode MS" panose="020B0604020202020204" pitchFamily="34" charset="-128"/>
              </a:rPr>
              <a:t>Ex: 16 x 0.75 mm if &lt; 1 mm slice are required</a:t>
            </a:r>
          </a:p>
          <a:p>
            <a:pPr marL="739775" lvl="1">
              <a:lnSpc>
                <a:spcPct val="110000"/>
              </a:lnSpc>
              <a:spcAft>
                <a:spcPts val="1200"/>
              </a:spcAft>
              <a:defRPr/>
            </a:pPr>
            <a:r>
              <a:rPr lang="en-US" sz="2000" dirty="0">
                <a:latin typeface="Arial Unicode MS" panose="020B0604020202020204" pitchFamily="34" charset="-128"/>
                <a:ea typeface="Arial Unicode MS" panose="020B0604020202020204" pitchFamily="34" charset="-128"/>
                <a:cs typeface="Arial Unicode MS" panose="020B0604020202020204" pitchFamily="34" charset="-128"/>
              </a:rPr>
              <a:t>Ex: 16 x 1.5 mm when &gt; 1.5 mm slices required</a:t>
            </a:r>
          </a:p>
          <a:p>
            <a:pPr marL="411163">
              <a:lnSpc>
                <a:spcPct val="110000"/>
              </a:lnSpc>
              <a:defRPr/>
            </a:pPr>
            <a:r>
              <a:rPr lang="en-US" sz="2400" dirty="0">
                <a:latin typeface="Arial Unicode MS" panose="020B0604020202020204" pitchFamily="34" charset="-128"/>
                <a:ea typeface="Arial Unicode MS" panose="020B0604020202020204" pitchFamily="34" charset="-128"/>
                <a:cs typeface="Arial Unicode MS" panose="020B0604020202020204" pitchFamily="34" charset="-128"/>
              </a:rPr>
              <a:t>Fast gantry rotation speed: minimize motion artifacts</a:t>
            </a:r>
          </a:p>
        </p:txBody>
      </p:sp>
      <p:sp>
        <p:nvSpPr>
          <p:cNvPr id="17412" name="Rectangle 2"/>
          <p:cNvSpPr txBox="1">
            <a:spLocks noChangeArrowheads="1"/>
          </p:cNvSpPr>
          <p:nvPr/>
        </p:nvSpPr>
        <p:spPr bwMode="auto">
          <a:xfrm>
            <a:off x="0" y="-947738"/>
            <a:ext cx="88011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chemeClr val="folHlink"/>
              </a:buClr>
              <a:buSzPct val="110000"/>
              <a:buChar char="•"/>
              <a:defRPr sz="3200">
                <a:solidFill>
                  <a:schemeClr val="tx2"/>
                </a:solidFill>
                <a:latin typeface="Times New Roman" pitchFamily="18" charset="0"/>
              </a:defRPr>
            </a:lvl1pPr>
            <a:lvl2pPr marL="742950" indent="-285750">
              <a:spcBef>
                <a:spcPct val="20000"/>
              </a:spcBef>
              <a:buClr>
                <a:schemeClr val="folHlink"/>
              </a:buClr>
              <a:buSzPct val="110000"/>
              <a:buChar char="•"/>
              <a:defRPr sz="2800">
                <a:solidFill>
                  <a:schemeClr val="tx2"/>
                </a:solidFill>
                <a:latin typeface="Times New Roman" pitchFamily="18" charset="0"/>
              </a:defRPr>
            </a:lvl2pPr>
            <a:lvl3pPr marL="1143000" indent="-228600">
              <a:spcBef>
                <a:spcPct val="20000"/>
              </a:spcBef>
              <a:buClr>
                <a:schemeClr val="folHlink"/>
              </a:buClr>
              <a:buSzPct val="110000"/>
              <a:buChar char="•"/>
              <a:defRPr sz="2400">
                <a:solidFill>
                  <a:schemeClr val="tx2"/>
                </a:solidFill>
                <a:latin typeface="Times New Roman" pitchFamily="18" charset="0"/>
              </a:defRPr>
            </a:lvl3pPr>
            <a:lvl4pPr marL="1600200" indent="-228600">
              <a:spcBef>
                <a:spcPct val="20000"/>
              </a:spcBef>
              <a:buClr>
                <a:schemeClr val="folHlink"/>
              </a:buClr>
              <a:buSzPct val="110000"/>
              <a:buChar char="•"/>
              <a:defRPr sz="2400">
                <a:solidFill>
                  <a:schemeClr val="tx2"/>
                </a:solidFill>
                <a:latin typeface="Times New Roman" pitchFamily="18" charset="0"/>
              </a:defRPr>
            </a:lvl4pPr>
            <a:lvl5pPr marL="2057400" indent="-228600">
              <a:spcBef>
                <a:spcPct val="20000"/>
              </a:spcBef>
              <a:buClr>
                <a:schemeClr val="folHlink"/>
              </a:buClr>
              <a:buSzPct val="110000"/>
              <a:buChar char="•"/>
              <a:defRPr sz="2400">
                <a:solidFill>
                  <a:schemeClr val="tx2"/>
                </a:solidFill>
                <a:latin typeface="Times New Roman" pitchFamily="18" charset="0"/>
              </a:defRPr>
            </a:lvl5pPr>
            <a:lvl6pPr marL="25146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6pPr>
            <a:lvl7pPr marL="29718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7pPr>
            <a:lvl8pPr marL="34290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8pPr>
            <a:lvl9pPr marL="38862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9pPr>
          </a:lstStyle>
          <a:p>
            <a:pPr algn="ctr">
              <a:buClrTx/>
              <a:buSzTx/>
              <a:buFontTx/>
              <a:buNone/>
            </a:pPr>
            <a:endParaRPr lang="en-US" altLang="en-US" sz="3600" b="1">
              <a:latin typeface="Arial Unicode MS" pitchFamily="34" charset="-128"/>
              <a:ea typeface="Arial Unicode MS" pitchFamily="34" charset="-128"/>
              <a:cs typeface="Arial Unicode MS" pitchFamily="34" charset="-128"/>
            </a:endParaRPr>
          </a:p>
        </p:txBody>
      </p:sp>
      <p:sp>
        <p:nvSpPr>
          <p:cNvPr id="7" name="Rectangle 2">
            <a:extLst>
              <a:ext uri="{FF2B5EF4-FFF2-40B4-BE49-F238E27FC236}">
                <a16:creationId xmlns:a16="http://schemas.microsoft.com/office/drawing/2014/main" id="{B0334E1E-AE9C-4836-B02E-8D61DA537215}"/>
              </a:ext>
            </a:extLst>
          </p:cNvPr>
          <p:cNvSpPr>
            <a:spLocks noGrp="1" noChangeArrowheads="1"/>
          </p:cNvSpPr>
          <p:nvPr>
            <p:ph type="title"/>
          </p:nvPr>
        </p:nvSpPr>
        <p:spPr>
          <a:xfrm>
            <a:off x="76200" y="0"/>
            <a:ext cx="8712968" cy="998218"/>
          </a:xfrm>
        </p:spPr>
        <p:txBody>
          <a:bodyPr>
            <a:normAutofit/>
          </a:bodyPr>
          <a:lstStyle/>
          <a:p>
            <a:r>
              <a:rPr lang="en-US" altLang="en-US" dirty="0">
                <a:latin typeface="Arial Unicode MS" pitchFamily="34" charset="-128"/>
                <a:ea typeface="Arial Unicode MS" pitchFamily="34" charset="-128"/>
                <a:cs typeface="Arial Unicode MS" pitchFamily="34" charset="-128"/>
              </a:rPr>
              <a:t>Pediatric CT Protocols: Good Practice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3"/>
          <p:cNvSpPr>
            <a:spLocks noGrp="1" noChangeArrowheads="1"/>
          </p:cNvSpPr>
          <p:nvPr>
            <p:ph idx="1"/>
          </p:nvPr>
        </p:nvSpPr>
        <p:spPr>
          <a:xfrm>
            <a:off x="251519" y="1143000"/>
            <a:ext cx="8593137" cy="4572000"/>
          </a:xfrm>
        </p:spPr>
        <p:txBody>
          <a:bodyPr/>
          <a:lstStyle/>
          <a:p>
            <a:pPr marL="411163">
              <a:lnSpc>
                <a:spcPct val="110000"/>
              </a:lnSpc>
              <a:spcAft>
                <a:spcPts val="300"/>
              </a:spcAft>
            </a:pPr>
            <a:r>
              <a:rPr lang="en-US" altLang="en-US" sz="2400" dirty="0">
                <a:latin typeface="Arial Unicode MS" pitchFamily="34" charset="-128"/>
                <a:ea typeface="Arial Unicode MS" pitchFamily="34" charset="-128"/>
                <a:cs typeface="Arial Unicode MS" pitchFamily="34" charset="-128"/>
              </a:rPr>
              <a:t>Minimize repeat scanning or multiple phase CT</a:t>
            </a:r>
          </a:p>
          <a:p>
            <a:pPr marL="811213" lvl="2" indent="-342900">
              <a:lnSpc>
                <a:spcPct val="110000"/>
              </a:lnSpc>
            </a:pPr>
            <a:r>
              <a:rPr lang="en-US" altLang="en-US" sz="2000" dirty="0">
                <a:latin typeface="Arial Unicode MS" pitchFamily="34" charset="-128"/>
                <a:ea typeface="Arial Unicode MS" pitchFamily="34" charset="-128"/>
                <a:cs typeface="Arial Unicode MS" pitchFamily="34" charset="-128"/>
              </a:rPr>
              <a:t>Generally are not needed in children and increase radiation dose </a:t>
            </a:r>
          </a:p>
          <a:p>
            <a:pPr marL="811213" lvl="2" indent="-342900">
              <a:lnSpc>
                <a:spcPct val="110000"/>
              </a:lnSpc>
            </a:pPr>
            <a:r>
              <a:rPr lang="en-US" altLang="en-US" sz="2000" dirty="0">
                <a:latin typeface="Arial Unicode MS" pitchFamily="34" charset="-128"/>
                <a:ea typeface="Arial Unicode MS" pitchFamily="34" charset="-128"/>
                <a:cs typeface="Arial Unicode MS" pitchFamily="34" charset="-128"/>
              </a:rPr>
              <a:t>Generally a single acquired series is enough </a:t>
            </a:r>
          </a:p>
          <a:p>
            <a:pPr marL="811213" lvl="2" indent="-342900">
              <a:lnSpc>
                <a:spcPct val="110000"/>
              </a:lnSpc>
              <a:spcAft>
                <a:spcPts val="1200"/>
              </a:spcAft>
            </a:pPr>
            <a:r>
              <a:rPr lang="en-US" altLang="en-US" sz="2000" dirty="0">
                <a:latin typeface="Arial Unicode MS" pitchFamily="34" charset="-128"/>
                <a:ea typeface="Arial Unicode MS" pitchFamily="34" charset="-128"/>
                <a:cs typeface="Arial Unicode MS" pitchFamily="34" charset="-128"/>
              </a:rPr>
              <a:t>Routine pre- &amp; post-contrast CT should be avoided </a:t>
            </a:r>
          </a:p>
          <a:p>
            <a:pPr marL="411163">
              <a:lnSpc>
                <a:spcPct val="110000"/>
              </a:lnSpc>
              <a:spcAft>
                <a:spcPts val="300"/>
              </a:spcAft>
            </a:pPr>
            <a:r>
              <a:rPr lang="en-US" altLang="en-US" sz="2400" dirty="0">
                <a:latin typeface="Arial Unicode MS" pitchFamily="34" charset="-128"/>
                <a:ea typeface="Arial Unicode MS" pitchFamily="34" charset="-128"/>
                <a:cs typeface="Arial Unicode MS" pitchFamily="34" charset="-128"/>
              </a:rPr>
              <a:t>Scan length: Must be limited to what is needed</a:t>
            </a:r>
          </a:p>
          <a:p>
            <a:pPr marL="811213" lvl="2" indent="-342900">
              <a:lnSpc>
                <a:spcPct val="110000"/>
              </a:lnSpc>
              <a:spcAft>
                <a:spcPts val="1200"/>
              </a:spcAft>
            </a:pPr>
            <a:r>
              <a:rPr lang="en-US" altLang="en-US" sz="2000" dirty="0">
                <a:latin typeface="Arial Unicode MS" pitchFamily="34" charset="-128"/>
                <a:ea typeface="Arial Unicode MS" pitchFamily="34" charset="-128"/>
                <a:cs typeface="Arial Unicode MS" pitchFamily="34" charset="-128"/>
              </a:rPr>
              <a:t>Chest: Lung apices to base (no need to go for adrenals)</a:t>
            </a:r>
          </a:p>
          <a:p>
            <a:pPr marL="411163">
              <a:lnSpc>
                <a:spcPct val="110000"/>
              </a:lnSpc>
              <a:spcAft>
                <a:spcPts val="300"/>
              </a:spcAft>
            </a:pPr>
            <a:r>
              <a:rPr lang="en-US" altLang="en-US" sz="2400" dirty="0">
                <a:latin typeface="Arial Unicode MS" pitchFamily="34" charset="-128"/>
                <a:ea typeface="Arial Unicode MS" pitchFamily="34" charset="-128"/>
                <a:cs typeface="Arial Unicode MS" pitchFamily="34" charset="-128"/>
              </a:rPr>
              <a:t>Single run CT: if scanning two contiguous regions </a:t>
            </a:r>
          </a:p>
          <a:p>
            <a:pPr marL="811213" lvl="2" indent="-342900">
              <a:lnSpc>
                <a:spcPct val="110000"/>
              </a:lnSpc>
              <a:spcAft>
                <a:spcPts val="600"/>
              </a:spcAft>
            </a:pPr>
            <a:r>
              <a:rPr lang="en-US" altLang="en-US" sz="2000" dirty="0">
                <a:latin typeface="Arial Unicode MS" pitchFamily="34" charset="-128"/>
                <a:ea typeface="Arial Unicode MS" pitchFamily="34" charset="-128"/>
                <a:cs typeface="Arial Unicode MS" pitchFamily="34" charset="-128"/>
              </a:rPr>
              <a:t>Whenever appropriate, go for a single run helical: It avoids overlapping dose, it is more dose efficient (remember over-ranging), and it is faster!</a:t>
            </a:r>
          </a:p>
        </p:txBody>
      </p:sp>
      <p:sp>
        <p:nvSpPr>
          <p:cNvPr id="18436" name="Rectangle 2"/>
          <p:cNvSpPr txBox="1">
            <a:spLocks noChangeArrowheads="1"/>
          </p:cNvSpPr>
          <p:nvPr/>
        </p:nvSpPr>
        <p:spPr bwMode="auto">
          <a:xfrm>
            <a:off x="71438" y="-1143000"/>
            <a:ext cx="8801100" cy="531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110000"/>
              <a:buChar char="•"/>
              <a:defRPr sz="3200">
                <a:solidFill>
                  <a:schemeClr val="tx2"/>
                </a:solidFill>
                <a:latin typeface="Times New Roman" pitchFamily="18" charset="0"/>
              </a:defRPr>
            </a:lvl1pPr>
            <a:lvl2pPr marL="742950" indent="-285750">
              <a:spcBef>
                <a:spcPct val="20000"/>
              </a:spcBef>
              <a:buClr>
                <a:schemeClr val="folHlink"/>
              </a:buClr>
              <a:buSzPct val="110000"/>
              <a:buChar char="•"/>
              <a:defRPr sz="2800">
                <a:solidFill>
                  <a:schemeClr val="tx2"/>
                </a:solidFill>
                <a:latin typeface="Times New Roman" pitchFamily="18" charset="0"/>
              </a:defRPr>
            </a:lvl2pPr>
            <a:lvl3pPr marL="1143000" indent="-228600">
              <a:spcBef>
                <a:spcPct val="20000"/>
              </a:spcBef>
              <a:buClr>
                <a:schemeClr val="folHlink"/>
              </a:buClr>
              <a:buSzPct val="110000"/>
              <a:buChar char="•"/>
              <a:defRPr sz="2400">
                <a:solidFill>
                  <a:schemeClr val="tx2"/>
                </a:solidFill>
                <a:latin typeface="Times New Roman" pitchFamily="18" charset="0"/>
              </a:defRPr>
            </a:lvl3pPr>
            <a:lvl4pPr marL="1600200" indent="-228600">
              <a:spcBef>
                <a:spcPct val="20000"/>
              </a:spcBef>
              <a:buClr>
                <a:schemeClr val="folHlink"/>
              </a:buClr>
              <a:buSzPct val="110000"/>
              <a:buChar char="•"/>
              <a:defRPr sz="2400">
                <a:solidFill>
                  <a:schemeClr val="tx2"/>
                </a:solidFill>
                <a:latin typeface="Times New Roman" pitchFamily="18" charset="0"/>
              </a:defRPr>
            </a:lvl4pPr>
            <a:lvl5pPr marL="2057400" indent="-228600">
              <a:spcBef>
                <a:spcPct val="20000"/>
              </a:spcBef>
              <a:buClr>
                <a:schemeClr val="folHlink"/>
              </a:buClr>
              <a:buSzPct val="110000"/>
              <a:buChar char="•"/>
              <a:defRPr sz="2400">
                <a:solidFill>
                  <a:schemeClr val="tx2"/>
                </a:solidFill>
                <a:latin typeface="Times New Roman" pitchFamily="18" charset="0"/>
              </a:defRPr>
            </a:lvl5pPr>
            <a:lvl6pPr marL="25146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6pPr>
            <a:lvl7pPr marL="29718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7pPr>
            <a:lvl8pPr marL="34290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8pPr>
            <a:lvl9pPr marL="38862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9pPr>
          </a:lstStyle>
          <a:p>
            <a:pPr>
              <a:spcBef>
                <a:spcPct val="0"/>
              </a:spcBef>
              <a:buClrTx/>
              <a:buSzTx/>
              <a:buFontTx/>
              <a:buNone/>
            </a:pPr>
            <a:endParaRPr lang="en-US" altLang="en-US" sz="4000">
              <a:solidFill>
                <a:schemeClr val="bg1"/>
              </a:solidFill>
              <a:latin typeface="Arial" pitchFamily="34" charset="0"/>
              <a:ea typeface="MS PGothic" pitchFamily="34" charset="-128"/>
            </a:endParaRPr>
          </a:p>
        </p:txBody>
      </p:sp>
      <p:sp>
        <p:nvSpPr>
          <p:cNvPr id="7" name="Rectangle 2">
            <a:extLst>
              <a:ext uri="{FF2B5EF4-FFF2-40B4-BE49-F238E27FC236}">
                <a16:creationId xmlns:a16="http://schemas.microsoft.com/office/drawing/2014/main" id="{44DA6CE8-4194-463D-8209-D3A1100269CD}"/>
              </a:ext>
            </a:extLst>
          </p:cNvPr>
          <p:cNvSpPr>
            <a:spLocks noGrp="1" noChangeArrowheads="1"/>
          </p:cNvSpPr>
          <p:nvPr>
            <p:ph type="title"/>
          </p:nvPr>
        </p:nvSpPr>
        <p:spPr>
          <a:xfrm>
            <a:off x="76200" y="0"/>
            <a:ext cx="8712968" cy="998218"/>
          </a:xfrm>
        </p:spPr>
        <p:txBody>
          <a:bodyPr>
            <a:normAutofit/>
          </a:bodyPr>
          <a:lstStyle/>
          <a:p>
            <a:r>
              <a:rPr lang="en-US" altLang="en-US" dirty="0">
                <a:latin typeface="Arial Unicode MS" pitchFamily="34" charset="-128"/>
                <a:ea typeface="Arial Unicode MS" pitchFamily="34" charset="-128"/>
                <a:cs typeface="Arial Unicode MS" pitchFamily="34" charset="-128"/>
              </a:rPr>
              <a:t>Pediatric CT Protocols: Good Practice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3"/>
          <p:cNvSpPr>
            <a:spLocks noGrp="1" noChangeArrowheads="1"/>
          </p:cNvSpPr>
          <p:nvPr>
            <p:ph idx="1"/>
          </p:nvPr>
        </p:nvSpPr>
        <p:spPr>
          <a:xfrm>
            <a:off x="274638" y="1295400"/>
            <a:ext cx="8593137" cy="4572000"/>
          </a:xfrm>
        </p:spPr>
        <p:txBody>
          <a:bodyPr>
            <a:normAutofit lnSpcReduction="10000"/>
          </a:bodyPr>
          <a:lstStyle/>
          <a:p>
            <a:pPr marL="411163">
              <a:lnSpc>
                <a:spcPct val="110000"/>
              </a:lnSpc>
              <a:spcAft>
                <a:spcPts val="300"/>
              </a:spcAft>
              <a:defRPr/>
            </a:pPr>
            <a:r>
              <a:rPr lang="en-US" sz="2400" dirty="0">
                <a:latin typeface="Arial Unicode MS" panose="020B0604020202020204" pitchFamily="34" charset="-128"/>
                <a:ea typeface="Arial Unicode MS" panose="020B0604020202020204" pitchFamily="34" charset="-128"/>
                <a:cs typeface="Arial Unicode MS" panose="020B0604020202020204" pitchFamily="34" charset="-128"/>
              </a:rPr>
              <a:t>Slice thickness</a:t>
            </a:r>
          </a:p>
          <a:p>
            <a:pPr marL="811213" lvl="1">
              <a:lnSpc>
                <a:spcPct val="110000"/>
              </a:lnSpc>
              <a:defRPr/>
            </a:pPr>
            <a:r>
              <a:rPr lang="en-US" sz="2000" dirty="0">
                <a:latin typeface="Arial Unicode MS" panose="020B0604020202020204" pitchFamily="34" charset="-128"/>
                <a:ea typeface="Arial Unicode MS" panose="020B0604020202020204" pitchFamily="34" charset="-128"/>
                <a:cs typeface="Arial Unicode MS" panose="020B0604020202020204" pitchFamily="34" charset="-128"/>
              </a:rPr>
              <a:t>Thick slices have lower noise: Use these for low contrast</a:t>
            </a:r>
          </a:p>
          <a:p>
            <a:pPr marL="811213" lvl="1">
              <a:lnSpc>
                <a:spcPct val="110000"/>
              </a:lnSpc>
              <a:defRPr/>
            </a:pPr>
            <a:r>
              <a:rPr lang="en-US" sz="2000" dirty="0">
                <a:latin typeface="Arial Unicode MS" panose="020B0604020202020204" pitchFamily="34" charset="-128"/>
                <a:ea typeface="Arial Unicode MS" panose="020B0604020202020204" pitchFamily="34" charset="-128"/>
                <a:cs typeface="Arial Unicode MS" panose="020B0604020202020204" pitchFamily="34" charset="-128"/>
              </a:rPr>
              <a:t>High contrast organs can be seen at greater noise</a:t>
            </a:r>
          </a:p>
          <a:p>
            <a:pPr marL="1211263" lvl="2">
              <a:lnSpc>
                <a:spcPct val="110000"/>
              </a:lnSpc>
              <a:spcAft>
                <a:spcPts val="1200"/>
              </a:spcAft>
              <a:defRPr/>
            </a:pPr>
            <a:r>
              <a:rPr lang="en-US" sz="1800" dirty="0">
                <a:latin typeface="Arial Unicode MS" panose="020B0604020202020204" pitchFamily="34" charset="-128"/>
                <a:ea typeface="Arial Unicode MS" panose="020B0604020202020204" pitchFamily="34" charset="-128"/>
                <a:cs typeface="Arial Unicode MS" panose="020B0604020202020204" pitchFamily="34" charset="-128"/>
              </a:rPr>
              <a:t>Lungs and vessels can tolerate higher noise in thins </a:t>
            </a:r>
          </a:p>
          <a:p>
            <a:pPr marL="411163">
              <a:lnSpc>
                <a:spcPct val="110000"/>
              </a:lnSpc>
              <a:spcAft>
                <a:spcPts val="300"/>
              </a:spcAft>
              <a:defRPr/>
            </a:pPr>
            <a:r>
              <a:rPr lang="en-US" sz="2400" dirty="0">
                <a:latin typeface="Arial Unicode MS" panose="020B0604020202020204" pitchFamily="34" charset="-128"/>
                <a:ea typeface="Arial Unicode MS" panose="020B0604020202020204" pitchFamily="34" charset="-128"/>
                <a:cs typeface="Arial Unicode MS" panose="020B0604020202020204" pitchFamily="34" charset="-128"/>
              </a:rPr>
              <a:t>Reconstruction kernels</a:t>
            </a:r>
          </a:p>
          <a:p>
            <a:pPr marL="739775" lvl="1">
              <a:lnSpc>
                <a:spcPct val="110000"/>
              </a:lnSpc>
              <a:defRPr/>
            </a:pPr>
            <a:r>
              <a:rPr lang="en-US" sz="2000" dirty="0">
                <a:latin typeface="Arial Unicode MS" panose="020B0604020202020204" pitchFamily="34" charset="-128"/>
                <a:ea typeface="Arial Unicode MS" panose="020B0604020202020204" pitchFamily="34" charset="-128"/>
                <a:cs typeface="Arial Unicode MS" panose="020B0604020202020204" pitchFamily="34" charset="-128"/>
              </a:rPr>
              <a:t>Softer kernels have lower noise: use for abdomen</a:t>
            </a:r>
          </a:p>
          <a:p>
            <a:pPr marL="739775" lvl="1">
              <a:lnSpc>
                <a:spcPct val="110000"/>
              </a:lnSpc>
              <a:spcAft>
                <a:spcPts val="1200"/>
              </a:spcAft>
              <a:defRPr/>
            </a:pPr>
            <a:r>
              <a:rPr lang="en-US" sz="2000" dirty="0">
                <a:latin typeface="Arial Unicode MS" panose="020B0604020202020204" pitchFamily="34" charset="-128"/>
                <a:ea typeface="Arial Unicode MS" panose="020B0604020202020204" pitchFamily="34" charset="-128"/>
                <a:cs typeface="Arial Unicode MS" panose="020B0604020202020204" pitchFamily="34" charset="-128"/>
              </a:rPr>
              <a:t>Avoid too sharp kernels: they increase noise and may necessitate an increase in dose for future exams</a:t>
            </a:r>
          </a:p>
          <a:p>
            <a:pPr marL="411163">
              <a:lnSpc>
                <a:spcPct val="110000"/>
              </a:lnSpc>
              <a:spcAft>
                <a:spcPts val="300"/>
              </a:spcAft>
              <a:defRPr/>
            </a:pPr>
            <a:r>
              <a:rPr lang="en-US" sz="2400" dirty="0">
                <a:latin typeface="Arial Unicode MS" panose="020B0604020202020204" pitchFamily="34" charset="-128"/>
                <a:ea typeface="Arial Unicode MS" panose="020B0604020202020204" pitchFamily="34" charset="-128"/>
                <a:cs typeface="Arial Unicode MS" panose="020B0604020202020204" pitchFamily="34" charset="-128"/>
              </a:rPr>
              <a:t>Reconstruction techniques</a:t>
            </a:r>
          </a:p>
          <a:p>
            <a:pPr marL="739775" lvl="1">
              <a:lnSpc>
                <a:spcPct val="110000"/>
              </a:lnSpc>
              <a:defRPr/>
            </a:pPr>
            <a:r>
              <a:rPr lang="en-US" sz="2000" dirty="0">
                <a:latin typeface="Arial Unicode MS" panose="020B0604020202020204" pitchFamily="34" charset="-128"/>
                <a:ea typeface="Arial Unicode MS" panose="020B0604020202020204" pitchFamily="34" charset="-128"/>
                <a:cs typeface="Arial Unicode MS" panose="020B0604020202020204" pitchFamily="34" charset="-128"/>
              </a:rPr>
              <a:t>Use iterative reconstruction techniques when available to enable further dose reduction.</a:t>
            </a:r>
          </a:p>
        </p:txBody>
      </p:sp>
      <p:sp>
        <p:nvSpPr>
          <p:cNvPr id="6" name="Rectangle 2">
            <a:extLst>
              <a:ext uri="{FF2B5EF4-FFF2-40B4-BE49-F238E27FC236}">
                <a16:creationId xmlns:a16="http://schemas.microsoft.com/office/drawing/2014/main" id="{A2ED2F13-64EC-46A0-84CF-68B0AD75A887}"/>
              </a:ext>
            </a:extLst>
          </p:cNvPr>
          <p:cNvSpPr>
            <a:spLocks noGrp="1" noChangeArrowheads="1"/>
          </p:cNvSpPr>
          <p:nvPr>
            <p:ph type="title"/>
          </p:nvPr>
        </p:nvSpPr>
        <p:spPr>
          <a:xfrm>
            <a:off x="76200" y="0"/>
            <a:ext cx="8712968" cy="998218"/>
          </a:xfrm>
        </p:spPr>
        <p:txBody>
          <a:bodyPr>
            <a:normAutofit/>
          </a:bodyPr>
          <a:lstStyle/>
          <a:p>
            <a:r>
              <a:rPr lang="en-US" altLang="en-US" dirty="0">
                <a:latin typeface="Arial Unicode MS" pitchFamily="34" charset="-128"/>
                <a:ea typeface="Arial Unicode MS" pitchFamily="34" charset="-128"/>
                <a:cs typeface="Arial Unicode MS" pitchFamily="34" charset="-128"/>
              </a:rPr>
              <a:t>Pediatric CT Protocols: Good Practice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2366" name="Group 206"/>
          <p:cNvGraphicFramePr>
            <a:graphicFrameLocks noGrp="1"/>
          </p:cNvGraphicFramePr>
          <p:nvPr>
            <p:extLst>
              <p:ext uri="{D42A27DB-BD31-4B8C-83A1-F6EECF244321}">
                <p14:modId xmlns:p14="http://schemas.microsoft.com/office/powerpoint/2010/main" val="1280065617"/>
              </p:ext>
            </p:extLst>
          </p:nvPr>
        </p:nvGraphicFramePr>
        <p:xfrm>
          <a:off x="838200" y="1555750"/>
          <a:ext cx="7543799" cy="3625851"/>
        </p:xfrm>
        <a:graphic>
          <a:graphicData uri="http://schemas.openxmlformats.org/drawingml/2006/table">
            <a:tbl>
              <a:tblPr>
                <a:tableStyleId>{5C22544A-7EE6-4342-B048-85BDC9FD1C3A}</a:tableStyleId>
              </a:tblPr>
              <a:tblGrid>
                <a:gridCol w="1977628">
                  <a:extLst>
                    <a:ext uri="{9D8B030D-6E8A-4147-A177-3AD203B41FA5}">
                      <a16:colId xmlns:a16="http://schemas.microsoft.com/office/drawing/2014/main" val="20000"/>
                    </a:ext>
                  </a:extLst>
                </a:gridCol>
                <a:gridCol w="2857771">
                  <a:extLst>
                    <a:ext uri="{9D8B030D-6E8A-4147-A177-3AD203B41FA5}">
                      <a16:colId xmlns:a16="http://schemas.microsoft.com/office/drawing/2014/main" val="20001"/>
                    </a:ext>
                  </a:extLst>
                </a:gridCol>
                <a:gridCol w="2708400">
                  <a:extLst>
                    <a:ext uri="{9D8B030D-6E8A-4147-A177-3AD203B41FA5}">
                      <a16:colId xmlns:a16="http://schemas.microsoft.com/office/drawing/2014/main" val="20002"/>
                    </a:ext>
                  </a:extLst>
                </a:gridCol>
              </a:tblGrid>
              <a:tr h="495300">
                <a:tc>
                  <a:txBody>
                    <a:bodyPr/>
                    <a:lstStyle/>
                    <a:p>
                      <a:pPr marL="0" marR="0" lvl="0" indent="0" algn="l" defTabSz="1017588" rtl="0" eaLnBrk="1" fontAlgn="base" latinLnBrk="0" hangingPunct="1">
                        <a:lnSpc>
                          <a:spcPct val="100000"/>
                        </a:lnSpc>
                        <a:spcBef>
                          <a:spcPct val="20000"/>
                        </a:spcBef>
                        <a:spcAft>
                          <a:spcPct val="0"/>
                        </a:spcAft>
                        <a:buClrTx/>
                        <a:buSzTx/>
                        <a:buFontTx/>
                        <a:buNone/>
                        <a:tabLst/>
                      </a:pPr>
                      <a:r>
                        <a:rPr kumimoji="0" lang="en-US" sz="1900" b="1" u="none" strike="noStrike" cap="none" normalizeH="0" baseline="0" dirty="0">
                          <a:ln>
                            <a:noFill/>
                          </a:ln>
                          <a:solidFill>
                            <a:sysClr val="windowText" lastClr="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Indications</a:t>
                      </a:r>
                      <a:endParaRPr kumimoji="0" lang="en-US" sz="1900" b="1" i="0" u="none" strike="noStrike" cap="none" normalizeH="0" baseline="0" dirty="0">
                        <a:ln>
                          <a:noFill/>
                        </a:ln>
                        <a:solidFill>
                          <a:sysClr val="windowText" lastClr="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tc>
                  <a:txBody>
                    <a:bodyPr/>
                    <a:lstStyle/>
                    <a:p>
                      <a:pPr marL="0" marR="0" lvl="0" indent="0" algn="l" defTabSz="1017588" rtl="0" eaLnBrk="1" fontAlgn="base" latinLnBrk="0" hangingPunct="1">
                        <a:lnSpc>
                          <a:spcPct val="100000"/>
                        </a:lnSpc>
                        <a:spcBef>
                          <a:spcPct val="20000"/>
                        </a:spcBef>
                        <a:spcAft>
                          <a:spcPct val="0"/>
                        </a:spcAft>
                        <a:buClrTx/>
                        <a:buSzTx/>
                        <a:buFontTx/>
                        <a:buNone/>
                        <a:tabLst/>
                      </a:pPr>
                      <a:r>
                        <a:rPr kumimoji="0" lang="en-US" sz="1900" b="1" u="none" strike="noStrike" cap="none" normalizeH="0" baseline="0" dirty="0">
                          <a:ln>
                            <a:noFill/>
                          </a:ln>
                          <a:solidFill>
                            <a:sysClr val="windowText" lastClr="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Result </a:t>
                      </a:r>
                      <a:endParaRPr kumimoji="0" lang="en-US" sz="1900" b="1" i="0" u="none" strike="noStrike" cap="none" normalizeH="0" baseline="0" dirty="0">
                        <a:ln>
                          <a:noFill/>
                        </a:ln>
                        <a:solidFill>
                          <a:sysClr val="windowText" lastClr="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tc>
                  <a:txBody>
                    <a:bodyPr/>
                    <a:lstStyle/>
                    <a:p>
                      <a:pPr marL="0" marR="0" lvl="0" indent="0" algn="l" defTabSz="1017588" rtl="0" eaLnBrk="1" fontAlgn="base" latinLnBrk="0" hangingPunct="1">
                        <a:lnSpc>
                          <a:spcPct val="100000"/>
                        </a:lnSpc>
                        <a:spcBef>
                          <a:spcPct val="20000"/>
                        </a:spcBef>
                        <a:spcAft>
                          <a:spcPct val="0"/>
                        </a:spcAft>
                        <a:buClrTx/>
                        <a:buSzTx/>
                        <a:buFontTx/>
                        <a:buNone/>
                        <a:tabLst/>
                      </a:pPr>
                      <a:r>
                        <a:rPr kumimoji="0" lang="en-US" sz="1900" b="1" u="none" strike="noStrike" cap="none" normalizeH="0" baseline="0" dirty="0">
                          <a:ln>
                            <a:noFill/>
                          </a:ln>
                          <a:solidFill>
                            <a:sysClr val="windowText" lastClr="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Author (journal year)</a:t>
                      </a:r>
                      <a:endParaRPr kumimoji="0" lang="en-US" sz="1900" b="1" i="0" u="none" strike="noStrike" cap="none" normalizeH="0" baseline="0" dirty="0">
                        <a:ln>
                          <a:noFill/>
                        </a:ln>
                        <a:solidFill>
                          <a:sysClr val="windowText" lastClr="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723900">
                <a:tc>
                  <a:txBody>
                    <a:bodyPr/>
                    <a:lstStyle/>
                    <a:p>
                      <a:pPr marL="0" marR="0" lvl="0" indent="0" algn="l" defTabSz="1017588" rtl="0" eaLnBrk="1" fontAlgn="base" latinLnBrk="0" hangingPunct="1">
                        <a:lnSpc>
                          <a:spcPct val="100000"/>
                        </a:lnSpc>
                        <a:spcBef>
                          <a:spcPct val="20000"/>
                        </a:spcBef>
                        <a:spcAft>
                          <a:spcPct val="0"/>
                        </a:spcAft>
                        <a:buClrTx/>
                        <a:buSzTx/>
                        <a:buFontTx/>
                        <a:buNone/>
                        <a:tabLst/>
                      </a:pPr>
                      <a:r>
                        <a:rPr kumimoji="0" lang="en-US" sz="1700" u="none" strike="noStrike" cap="none" normalizeH="0" baseline="0" dirty="0">
                          <a:ln>
                            <a:noFill/>
                          </a:ln>
                          <a:solidFill>
                            <a:sysClr val="windowText" lastClr="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Bronchiectasis</a:t>
                      </a:r>
                      <a:endParaRPr kumimoji="0" lang="en-US" sz="1700" b="0" i="0" u="none" strike="noStrike" cap="none" normalizeH="0" baseline="0" dirty="0">
                        <a:ln>
                          <a:noFill/>
                        </a:ln>
                        <a:solidFill>
                          <a:sysClr val="windowText" lastClr="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tc>
                  <a:txBody>
                    <a:bodyPr/>
                    <a:lstStyle/>
                    <a:p>
                      <a:pPr marL="0" marR="0" lvl="0" indent="0" algn="l" defTabSz="1017588" rtl="0" eaLnBrk="1" fontAlgn="base" latinLnBrk="0" hangingPunct="1">
                        <a:lnSpc>
                          <a:spcPct val="100000"/>
                        </a:lnSpc>
                        <a:spcBef>
                          <a:spcPct val="20000"/>
                        </a:spcBef>
                        <a:spcAft>
                          <a:spcPct val="0"/>
                        </a:spcAft>
                        <a:buClrTx/>
                        <a:buSzTx/>
                        <a:buFontTx/>
                        <a:buNone/>
                        <a:tabLst/>
                      </a:pPr>
                      <a:r>
                        <a:rPr kumimoji="0" lang="en-US" sz="1700" u="none" strike="noStrike" cap="none" normalizeH="0" baseline="0" dirty="0">
                          <a:ln>
                            <a:noFill/>
                          </a:ln>
                          <a:solidFill>
                            <a:sysClr val="windowText" lastClr="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Dose reduction with low </a:t>
                      </a:r>
                      <a:r>
                        <a:rPr kumimoji="0" lang="en-US" sz="1700" u="none" strike="noStrike" cap="none" normalizeH="0" baseline="0" dirty="0" err="1">
                          <a:ln>
                            <a:noFill/>
                          </a:ln>
                          <a:solidFill>
                            <a:sysClr val="windowText" lastClr="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mAs</a:t>
                      </a:r>
                      <a:endParaRPr kumimoji="0" lang="en-US" sz="1700" b="0" i="0" u="none" strike="noStrike" cap="none" normalizeH="0" baseline="0" dirty="0">
                        <a:ln>
                          <a:noFill/>
                        </a:ln>
                        <a:solidFill>
                          <a:sysClr val="windowText" lastClr="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tc>
                  <a:txBody>
                    <a:bodyPr/>
                    <a:lstStyle/>
                    <a:p>
                      <a:pPr marL="0" marR="0" lvl="0" indent="0" algn="l" defTabSz="1017588" rtl="0" eaLnBrk="1" fontAlgn="base" latinLnBrk="0" hangingPunct="1">
                        <a:lnSpc>
                          <a:spcPct val="100000"/>
                        </a:lnSpc>
                        <a:spcBef>
                          <a:spcPct val="20000"/>
                        </a:spcBef>
                        <a:spcAft>
                          <a:spcPct val="0"/>
                        </a:spcAft>
                        <a:buClrTx/>
                        <a:buSzTx/>
                        <a:buFontTx/>
                        <a:buNone/>
                        <a:tabLst/>
                      </a:pPr>
                      <a:r>
                        <a:rPr kumimoji="0" lang="en-US" sz="1700" u="none" strike="noStrike" cap="none" normalizeH="0" baseline="0" dirty="0">
                          <a:ln>
                            <a:noFill/>
                          </a:ln>
                          <a:solidFill>
                            <a:sysClr val="windowText" lastClr="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Yi et al.</a:t>
                      </a:r>
                    </a:p>
                    <a:p>
                      <a:pPr marL="0" marR="0" lvl="0" indent="0" algn="l" defTabSz="1017588" rtl="0" eaLnBrk="1" fontAlgn="base" latinLnBrk="0" hangingPunct="1">
                        <a:lnSpc>
                          <a:spcPct val="100000"/>
                        </a:lnSpc>
                        <a:spcBef>
                          <a:spcPct val="20000"/>
                        </a:spcBef>
                        <a:spcAft>
                          <a:spcPct val="0"/>
                        </a:spcAft>
                        <a:buClrTx/>
                        <a:buSzTx/>
                        <a:buFontTx/>
                        <a:buNone/>
                        <a:tabLst/>
                      </a:pPr>
                      <a:r>
                        <a:rPr kumimoji="0" lang="en-US" sz="1700" u="none" strike="noStrike" cap="none" normalizeH="0" baseline="0" dirty="0">
                          <a:ln>
                            <a:noFill/>
                          </a:ln>
                          <a:solidFill>
                            <a:sysClr val="windowText" lastClr="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(AJR 2003)</a:t>
                      </a:r>
                      <a:endParaRPr kumimoji="0" lang="en-US" sz="1700" b="0" i="0" u="none" strike="noStrike" cap="none" normalizeH="0" baseline="0" dirty="0">
                        <a:ln>
                          <a:noFill/>
                        </a:ln>
                        <a:solidFill>
                          <a:sysClr val="windowText" lastClr="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758825">
                <a:tc>
                  <a:txBody>
                    <a:bodyPr/>
                    <a:lstStyle/>
                    <a:p>
                      <a:pPr marL="0" marR="0" lvl="0" indent="0" algn="l" defTabSz="1017588" rtl="0" eaLnBrk="1" fontAlgn="base" latinLnBrk="0" hangingPunct="1">
                        <a:lnSpc>
                          <a:spcPct val="100000"/>
                        </a:lnSpc>
                        <a:spcBef>
                          <a:spcPct val="20000"/>
                        </a:spcBef>
                        <a:spcAft>
                          <a:spcPct val="0"/>
                        </a:spcAft>
                        <a:buClrTx/>
                        <a:buSzTx/>
                        <a:buFontTx/>
                        <a:buNone/>
                        <a:tabLst/>
                      </a:pPr>
                      <a:r>
                        <a:rPr kumimoji="0" lang="en-US" sz="1700" u="none" strike="noStrike" cap="none" normalizeH="0" baseline="0" dirty="0">
                          <a:ln>
                            <a:noFill/>
                          </a:ln>
                          <a:solidFill>
                            <a:sysClr val="windowText" lastClr="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Pulmonary nodule</a:t>
                      </a:r>
                      <a:endParaRPr kumimoji="0" lang="en-US" sz="1700" b="0" i="0" u="none" strike="noStrike" cap="none" normalizeH="0" baseline="0" dirty="0">
                        <a:ln>
                          <a:noFill/>
                        </a:ln>
                        <a:solidFill>
                          <a:sysClr val="windowText" lastClr="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tc>
                  <a:txBody>
                    <a:bodyPr/>
                    <a:lstStyle/>
                    <a:p>
                      <a:pPr marL="0" marR="0" lvl="0" indent="0" algn="l" defTabSz="1017588" rtl="0" eaLnBrk="1" fontAlgn="base" latinLnBrk="0" hangingPunct="1">
                        <a:lnSpc>
                          <a:spcPct val="100000"/>
                        </a:lnSpc>
                        <a:spcBef>
                          <a:spcPct val="20000"/>
                        </a:spcBef>
                        <a:spcAft>
                          <a:spcPct val="0"/>
                        </a:spcAft>
                        <a:buClrTx/>
                        <a:buSzTx/>
                        <a:buFontTx/>
                        <a:buNone/>
                        <a:tabLst/>
                      </a:pPr>
                      <a:r>
                        <a:rPr kumimoji="0" lang="en-US" sz="1700" u="none" strike="noStrike" cap="none" normalizeH="0" baseline="0" dirty="0">
                          <a:ln>
                            <a:noFill/>
                          </a:ln>
                          <a:solidFill>
                            <a:sysClr val="windowText" lastClr="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Dose reduction with use of low </a:t>
                      </a:r>
                      <a:r>
                        <a:rPr kumimoji="0" lang="en-US" sz="1700" u="none" strike="noStrike" cap="none" normalizeH="0" baseline="0" dirty="0" err="1">
                          <a:ln>
                            <a:noFill/>
                          </a:ln>
                          <a:solidFill>
                            <a:sysClr val="windowText" lastClr="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mAs</a:t>
                      </a:r>
                      <a:endParaRPr kumimoji="0" lang="en-US" sz="1700" b="0" i="0" u="none" strike="noStrike" cap="none" normalizeH="0" baseline="0" dirty="0">
                        <a:ln>
                          <a:noFill/>
                        </a:ln>
                        <a:solidFill>
                          <a:sysClr val="windowText" lastClr="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tc>
                  <a:txBody>
                    <a:bodyPr/>
                    <a:lstStyle/>
                    <a:p>
                      <a:pPr marL="0" marR="0" lvl="0" indent="0" algn="l" defTabSz="1017588" rtl="0" eaLnBrk="1" fontAlgn="base" latinLnBrk="0" hangingPunct="1">
                        <a:lnSpc>
                          <a:spcPct val="100000"/>
                        </a:lnSpc>
                        <a:spcBef>
                          <a:spcPct val="20000"/>
                        </a:spcBef>
                        <a:spcAft>
                          <a:spcPct val="0"/>
                        </a:spcAft>
                        <a:buClrTx/>
                        <a:buSzTx/>
                        <a:buFontTx/>
                        <a:buNone/>
                        <a:tabLst/>
                      </a:pPr>
                      <a:r>
                        <a:rPr kumimoji="0" lang="en-US" sz="1700" u="none" strike="noStrike" cap="none" normalizeH="0" baseline="0" dirty="0" err="1">
                          <a:ln>
                            <a:noFill/>
                          </a:ln>
                          <a:solidFill>
                            <a:sysClr val="windowText" lastClr="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Diederich</a:t>
                      </a:r>
                      <a:r>
                        <a:rPr kumimoji="0" lang="en-US" sz="1700" u="none" strike="noStrike" cap="none" normalizeH="0" baseline="0" dirty="0">
                          <a:ln>
                            <a:noFill/>
                          </a:ln>
                          <a:solidFill>
                            <a:sysClr val="windowText" lastClr="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et al. (Radiology 1999)</a:t>
                      </a:r>
                      <a:endParaRPr kumimoji="0" lang="en-US" sz="1700" b="0" i="0" u="none" strike="noStrike" cap="none" normalizeH="0" baseline="0" dirty="0">
                        <a:ln>
                          <a:noFill/>
                        </a:ln>
                        <a:solidFill>
                          <a:sysClr val="windowText" lastClr="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823913">
                <a:tc>
                  <a:txBody>
                    <a:bodyPr/>
                    <a:lstStyle/>
                    <a:p>
                      <a:pPr marL="0" marR="0" lvl="0" indent="0" algn="l" defTabSz="1017588" rtl="0" eaLnBrk="1" fontAlgn="base" latinLnBrk="0" hangingPunct="1">
                        <a:lnSpc>
                          <a:spcPct val="100000"/>
                        </a:lnSpc>
                        <a:spcBef>
                          <a:spcPct val="20000"/>
                        </a:spcBef>
                        <a:spcAft>
                          <a:spcPct val="0"/>
                        </a:spcAft>
                        <a:buClrTx/>
                        <a:buSzTx/>
                        <a:buFontTx/>
                        <a:buNone/>
                        <a:tabLst/>
                      </a:pPr>
                      <a:r>
                        <a:rPr kumimoji="0" lang="en-US" sz="1700" u="none" strike="noStrike" cap="none" normalizeH="0" baseline="0" dirty="0">
                          <a:ln>
                            <a:noFill/>
                          </a:ln>
                          <a:solidFill>
                            <a:sysClr val="windowText" lastClr="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Pneumonia</a:t>
                      </a:r>
                      <a:endParaRPr kumimoji="0" lang="en-US" sz="1700" b="0" i="0" u="none" strike="noStrike" cap="none" normalizeH="0" baseline="0" dirty="0">
                        <a:ln>
                          <a:noFill/>
                        </a:ln>
                        <a:solidFill>
                          <a:sysClr val="windowText" lastClr="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tc>
                  <a:txBody>
                    <a:bodyPr/>
                    <a:lstStyle/>
                    <a:p>
                      <a:pPr marL="0" marR="0" lvl="0" indent="0" algn="l" defTabSz="1017588" rtl="0" eaLnBrk="1" fontAlgn="base" latinLnBrk="0" hangingPunct="1">
                        <a:lnSpc>
                          <a:spcPct val="100000"/>
                        </a:lnSpc>
                        <a:spcBef>
                          <a:spcPct val="20000"/>
                        </a:spcBef>
                        <a:spcAft>
                          <a:spcPct val="0"/>
                        </a:spcAft>
                        <a:buClrTx/>
                        <a:buSzTx/>
                        <a:buFontTx/>
                        <a:buNone/>
                        <a:tabLst/>
                      </a:pPr>
                      <a:r>
                        <a:rPr kumimoji="0" lang="en-US" sz="1700" u="none" strike="noStrike" cap="none" normalizeH="0" baseline="0" dirty="0">
                          <a:ln>
                            <a:noFill/>
                          </a:ln>
                          <a:solidFill>
                            <a:sysClr val="windowText" lastClr="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Dose reduction with low kV and low mA</a:t>
                      </a:r>
                      <a:endParaRPr kumimoji="0" lang="en-US" sz="1700" b="0" i="0" u="none" strike="noStrike" cap="none" normalizeH="0" baseline="0" dirty="0">
                        <a:ln>
                          <a:noFill/>
                        </a:ln>
                        <a:solidFill>
                          <a:sysClr val="windowText" lastClr="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tc>
                  <a:txBody>
                    <a:bodyPr/>
                    <a:lstStyle/>
                    <a:p>
                      <a:pPr marL="0" marR="0" lvl="0" indent="0" algn="l" defTabSz="1017588" rtl="0" eaLnBrk="1" fontAlgn="base" latinLnBrk="0" hangingPunct="1">
                        <a:lnSpc>
                          <a:spcPct val="100000"/>
                        </a:lnSpc>
                        <a:spcBef>
                          <a:spcPct val="20000"/>
                        </a:spcBef>
                        <a:spcAft>
                          <a:spcPct val="0"/>
                        </a:spcAft>
                        <a:buClrTx/>
                        <a:buSzTx/>
                        <a:buFontTx/>
                        <a:buNone/>
                        <a:tabLst/>
                      </a:pPr>
                      <a:r>
                        <a:rPr kumimoji="0" lang="en-US" sz="1700" u="none" strike="noStrike" cap="none" normalizeH="0" baseline="0" dirty="0" err="1">
                          <a:ln>
                            <a:noFill/>
                          </a:ln>
                          <a:solidFill>
                            <a:sysClr val="windowText" lastClr="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Rizzi</a:t>
                      </a:r>
                      <a:r>
                        <a:rPr kumimoji="0" lang="en-US" sz="1700" u="none" strike="noStrike" cap="none" normalizeH="0" baseline="0" dirty="0">
                          <a:ln>
                            <a:noFill/>
                          </a:ln>
                          <a:solidFill>
                            <a:sysClr val="windowText" lastClr="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et al. </a:t>
                      </a:r>
                    </a:p>
                    <a:p>
                      <a:pPr marL="0" marR="0" lvl="0" indent="0" algn="l" defTabSz="1017588" rtl="0" eaLnBrk="1" fontAlgn="base" latinLnBrk="0" hangingPunct="1">
                        <a:lnSpc>
                          <a:spcPct val="100000"/>
                        </a:lnSpc>
                        <a:spcBef>
                          <a:spcPct val="20000"/>
                        </a:spcBef>
                        <a:spcAft>
                          <a:spcPct val="0"/>
                        </a:spcAft>
                        <a:buClrTx/>
                        <a:buSzTx/>
                        <a:buFontTx/>
                        <a:buNone/>
                        <a:tabLst/>
                      </a:pPr>
                      <a:r>
                        <a:rPr kumimoji="0" lang="en-US" sz="1700" u="none" strike="noStrike" cap="none" normalizeH="0" baseline="0" dirty="0">
                          <a:ln>
                            <a:noFill/>
                          </a:ln>
                          <a:solidFill>
                            <a:sysClr val="windowText" lastClr="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(Clinical imaging 2007)</a:t>
                      </a:r>
                      <a:endParaRPr kumimoji="0" lang="en-US" sz="1700" b="0" i="0" u="none" strike="noStrike" cap="none" normalizeH="0" baseline="0" dirty="0">
                        <a:ln>
                          <a:noFill/>
                        </a:ln>
                        <a:solidFill>
                          <a:sysClr val="windowText" lastClr="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823913">
                <a:tc>
                  <a:txBody>
                    <a:bodyPr/>
                    <a:lstStyle/>
                    <a:p>
                      <a:pPr marL="0" marR="0" lvl="0" indent="0" algn="l" defTabSz="1017588" rtl="0" eaLnBrk="1" fontAlgn="base" latinLnBrk="0" hangingPunct="1">
                        <a:lnSpc>
                          <a:spcPct val="100000"/>
                        </a:lnSpc>
                        <a:spcBef>
                          <a:spcPct val="20000"/>
                        </a:spcBef>
                        <a:spcAft>
                          <a:spcPct val="0"/>
                        </a:spcAft>
                        <a:buClrTx/>
                        <a:buSzTx/>
                        <a:buFontTx/>
                        <a:buNone/>
                        <a:tabLst/>
                      </a:pPr>
                      <a:r>
                        <a:rPr kumimoji="0" lang="en-US" sz="1700" u="none" strike="noStrike" cap="none" normalizeH="0" baseline="0" dirty="0">
                          <a:ln>
                            <a:noFill/>
                          </a:ln>
                          <a:solidFill>
                            <a:sysClr val="windowText" lastClr="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Pulmonary embolism</a:t>
                      </a:r>
                      <a:endParaRPr kumimoji="0" lang="en-US" sz="1700" b="0" i="0" u="none" strike="noStrike" cap="none" normalizeH="0" baseline="0" dirty="0">
                        <a:ln>
                          <a:noFill/>
                        </a:ln>
                        <a:solidFill>
                          <a:sysClr val="windowText" lastClr="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tc>
                  <a:txBody>
                    <a:bodyPr/>
                    <a:lstStyle/>
                    <a:p>
                      <a:pPr marL="0" marR="0" lvl="0" indent="0" algn="l" defTabSz="1017588" rtl="0" eaLnBrk="1" fontAlgn="base" latinLnBrk="0" hangingPunct="1">
                        <a:lnSpc>
                          <a:spcPct val="100000"/>
                        </a:lnSpc>
                        <a:spcBef>
                          <a:spcPct val="20000"/>
                        </a:spcBef>
                        <a:spcAft>
                          <a:spcPct val="0"/>
                        </a:spcAft>
                        <a:buClrTx/>
                        <a:buSzTx/>
                        <a:buFontTx/>
                        <a:buNone/>
                        <a:tabLst/>
                      </a:pPr>
                      <a:r>
                        <a:rPr kumimoji="0" lang="en-US" sz="1700" u="none" strike="noStrike" cap="none" normalizeH="0" baseline="0" dirty="0">
                          <a:ln>
                            <a:noFill/>
                          </a:ln>
                          <a:solidFill>
                            <a:sysClr val="windowText" lastClr="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Dose reduction with low kV and low mA</a:t>
                      </a:r>
                      <a:endParaRPr kumimoji="0" lang="en-US" sz="1700" b="0" i="0" u="none" strike="noStrike" cap="none" normalizeH="0" baseline="0" dirty="0">
                        <a:ln>
                          <a:noFill/>
                        </a:ln>
                        <a:solidFill>
                          <a:sysClr val="windowText" lastClr="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tc>
                  <a:txBody>
                    <a:bodyPr/>
                    <a:lstStyle/>
                    <a:p>
                      <a:pPr marL="0" marR="0" lvl="0" indent="0" algn="l" defTabSz="1017588" rtl="0" eaLnBrk="1" fontAlgn="base" latinLnBrk="0" hangingPunct="1">
                        <a:lnSpc>
                          <a:spcPct val="100000"/>
                        </a:lnSpc>
                        <a:spcBef>
                          <a:spcPct val="20000"/>
                        </a:spcBef>
                        <a:spcAft>
                          <a:spcPct val="0"/>
                        </a:spcAft>
                        <a:buClrTx/>
                        <a:buSzTx/>
                        <a:buFontTx/>
                        <a:buNone/>
                        <a:tabLst/>
                      </a:pPr>
                      <a:r>
                        <a:rPr kumimoji="0" lang="en-US" sz="1700" u="none" strike="noStrike" cap="none" normalizeH="0" baseline="0" dirty="0" err="1">
                          <a:ln>
                            <a:noFill/>
                          </a:ln>
                          <a:solidFill>
                            <a:sysClr val="windowText" lastClr="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Doshi</a:t>
                      </a:r>
                      <a:r>
                        <a:rPr kumimoji="0" lang="en-US" sz="1700" u="none" strike="noStrike" cap="none" normalizeH="0" baseline="0" dirty="0">
                          <a:ln>
                            <a:noFill/>
                          </a:ln>
                          <a:solidFill>
                            <a:sysClr val="windowText" lastClr="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et al. </a:t>
                      </a:r>
                    </a:p>
                    <a:p>
                      <a:pPr marL="0" marR="0" lvl="0" indent="0" algn="l" defTabSz="1017588" rtl="0" eaLnBrk="1" fontAlgn="base" latinLnBrk="0" hangingPunct="1">
                        <a:lnSpc>
                          <a:spcPct val="100000"/>
                        </a:lnSpc>
                        <a:spcBef>
                          <a:spcPct val="20000"/>
                        </a:spcBef>
                        <a:spcAft>
                          <a:spcPct val="0"/>
                        </a:spcAft>
                        <a:buClrTx/>
                        <a:buSzTx/>
                        <a:buFontTx/>
                        <a:buNone/>
                        <a:tabLst/>
                      </a:pPr>
                      <a:r>
                        <a:rPr kumimoji="0" lang="en-US" sz="1700" u="none" strike="noStrike" cap="none" normalizeH="0" baseline="0" dirty="0">
                          <a:ln>
                            <a:noFill/>
                          </a:ln>
                          <a:solidFill>
                            <a:sysClr val="windowText" lastClr="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(BJR 2008)</a:t>
                      </a:r>
                      <a:endParaRPr kumimoji="0" lang="en-US" sz="1700" b="0" i="0" u="none" strike="noStrike" cap="none" normalizeH="0" baseline="0" dirty="0">
                        <a:ln>
                          <a:noFill/>
                        </a:ln>
                        <a:solidFill>
                          <a:sysClr val="windowText" lastClr="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bl>
          </a:graphicData>
        </a:graphic>
      </p:graphicFrame>
      <p:sp>
        <p:nvSpPr>
          <p:cNvPr id="20508" name="Text Box 43"/>
          <p:cNvSpPr txBox="1">
            <a:spLocks noChangeArrowheads="1"/>
          </p:cNvSpPr>
          <p:nvPr/>
        </p:nvSpPr>
        <p:spPr bwMode="auto">
          <a:xfrm>
            <a:off x="288925" y="5486400"/>
            <a:ext cx="855027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110000"/>
              <a:buChar char="•"/>
              <a:defRPr sz="3200">
                <a:solidFill>
                  <a:schemeClr val="tx2"/>
                </a:solidFill>
                <a:latin typeface="Times New Roman" pitchFamily="18" charset="0"/>
              </a:defRPr>
            </a:lvl1pPr>
            <a:lvl2pPr marL="742950" indent="-285750">
              <a:spcBef>
                <a:spcPct val="20000"/>
              </a:spcBef>
              <a:buClr>
                <a:schemeClr val="folHlink"/>
              </a:buClr>
              <a:buSzPct val="110000"/>
              <a:buChar char="•"/>
              <a:defRPr sz="2800">
                <a:solidFill>
                  <a:schemeClr val="tx2"/>
                </a:solidFill>
                <a:latin typeface="Times New Roman" pitchFamily="18" charset="0"/>
              </a:defRPr>
            </a:lvl2pPr>
            <a:lvl3pPr marL="1143000" indent="-228600">
              <a:spcBef>
                <a:spcPct val="20000"/>
              </a:spcBef>
              <a:buClr>
                <a:schemeClr val="folHlink"/>
              </a:buClr>
              <a:buSzPct val="110000"/>
              <a:buChar char="•"/>
              <a:defRPr sz="2400">
                <a:solidFill>
                  <a:schemeClr val="tx2"/>
                </a:solidFill>
                <a:latin typeface="Times New Roman" pitchFamily="18" charset="0"/>
              </a:defRPr>
            </a:lvl3pPr>
            <a:lvl4pPr marL="1600200" indent="-228600">
              <a:spcBef>
                <a:spcPct val="20000"/>
              </a:spcBef>
              <a:buClr>
                <a:schemeClr val="folHlink"/>
              </a:buClr>
              <a:buSzPct val="110000"/>
              <a:buChar char="•"/>
              <a:defRPr sz="2400">
                <a:solidFill>
                  <a:schemeClr val="tx2"/>
                </a:solidFill>
                <a:latin typeface="Times New Roman" pitchFamily="18" charset="0"/>
              </a:defRPr>
            </a:lvl4pPr>
            <a:lvl5pPr marL="2057400" indent="-228600">
              <a:spcBef>
                <a:spcPct val="20000"/>
              </a:spcBef>
              <a:buClr>
                <a:schemeClr val="folHlink"/>
              </a:buClr>
              <a:buSzPct val="110000"/>
              <a:buChar char="•"/>
              <a:defRPr sz="2400">
                <a:solidFill>
                  <a:schemeClr val="tx2"/>
                </a:solidFill>
                <a:latin typeface="Times New Roman" pitchFamily="18" charset="0"/>
              </a:defRPr>
            </a:lvl5pPr>
            <a:lvl6pPr marL="25146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6pPr>
            <a:lvl7pPr marL="29718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7pPr>
            <a:lvl8pPr marL="34290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8pPr>
            <a:lvl9pPr marL="38862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9pPr>
          </a:lstStyle>
          <a:p>
            <a:pPr algn="ctr">
              <a:spcBef>
                <a:spcPct val="0"/>
              </a:spcBef>
              <a:buClrTx/>
              <a:buSzTx/>
              <a:buFontTx/>
              <a:buNone/>
            </a:pPr>
            <a:r>
              <a:rPr lang="en-US" altLang="en-US" sz="2400" baseline="0">
                <a:solidFill>
                  <a:srgbClr val="000000"/>
                </a:solidFill>
                <a:latin typeface="Arial" pitchFamily="34" charset="0"/>
                <a:ea typeface="MS PGothic" pitchFamily="34" charset="-128"/>
              </a:rPr>
              <a:t>Radiation dose should be adjusted according to the clinical indications.</a:t>
            </a:r>
          </a:p>
        </p:txBody>
      </p:sp>
      <p:sp>
        <p:nvSpPr>
          <p:cNvPr id="20509" name="Title 1"/>
          <p:cNvSpPr>
            <a:spLocks noGrp="1"/>
          </p:cNvSpPr>
          <p:nvPr>
            <p:ph type="title"/>
          </p:nvPr>
        </p:nvSpPr>
        <p:spPr>
          <a:xfrm>
            <a:off x="251519" y="116632"/>
            <a:ext cx="8060511" cy="1254968"/>
          </a:xfrm>
        </p:spPr>
        <p:txBody>
          <a:bodyPr>
            <a:normAutofit/>
          </a:bodyPr>
          <a:lstStyle/>
          <a:p>
            <a:r>
              <a:rPr lang="en-US" altLang="en-US" dirty="0">
                <a:latin typeface="Arial Unicode MS" pitchFamily="34" charset="-128"/>
                <a:ea typeface="Arial Unicode MS" pitchFamily="34" charset="-128"/>
                <a:cs typeface="Arial Unicode MS" pitchFamily="34" charset="-128"/>
              </a:rPr>
              <a:t>Dose adjusted to clinical indications in chest CT</a:t>
            </a:r>
            <a:endParaRPr lang="en-GB" altLang="en-US" dirty="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4165" name="Group 261"/>
          <p:cNvGraphicFramePr>
            <a:graphicFrameLocks noGrp="1"/>
          </p:cNvGraphicFramePr>
          <p:nvPr>
            <p:extLst>
              <p:ext uri="{D42A27DB-BD31-4B8C-83A1-F6EECF244321}">
                <p14:modId xmlns:p14="http://schemas.microsoft.com/office/powerpoint/2010/main" val="3472167974"/>
              </p:ext>
            </p:extLst>
          </p:nvPr>
        </p:nvGraphicFramePr>
        <p:xfrm>
          <a:off x="990600" y="1524000"/>
          <a:ext cx="7086599" cy="3551364"/>
        </p:xfrm>
        <a:graphic>
          <a:graphicData uri="http://schemas.openxmlformats.org/drawingml/2006/table">
            <a:tbl>
              <a:tblPr>
                <a:tableStyleId>{5C22544A-7EE6-4342-B048-85BDC9FD1C3A}</a:tableStyleId>
              </a:tblPr>
              <a:tblGrid>
                <a:gridCol w="1518557">
                  <a:extLst>
                    <a:ext uri="{9D8B030D-6E8A-4147-A177-3AD203B41FA5}">
                      <a16:colId xmlns:a16="http://schemas.microsoft.com/office/drawing/2014/main" val="20000"/>
                    </a:ext>
                  </a:extLst>
                </a:gridCol>
                <a:gridCol w="2784021">
                  <a:extLst>
                    <a:ext uri="{9D8B030D-6E8A-4147-A177-3AD203B41FA5}">
                      <a16:colId xmlns:a16="http://schemas.microsoft.com/office/drawing/2014/main" val="20001"/>
                    </a:ext>
                  </a:extLst>
                </a:gridCol>
                <a:gridCol w="2784021">
                  <a:extLst>
                    <a:ext uri="{9D8B030D-6E8A-4147-A177-3AD203B41FA5}">
                      <a16:colId xmlns:a16="http://schemas.microsoft.com/office/drawing/2014/main" val="20002"/>
                    </a:ext>
                  </a:extLst>
                </a:gridCol>
              </a:tblGrid>
              <a:tr h="534006">
                <a:tc>
                  <a:txBody>
                    <a:bodyPr/>
                    <a:lstStyle/>
                    <a:p>
                      <a:pPr marL="0" marR="0" lvl="0" indent="0" algn="l" defTabSz="1017588" rtl="0" eaLnBrk="1" fontAlgn="base" latinLnBrk="0" hangingPunct="1">
                        <a:lnSpc>
                          <a:spcPct val="100000"/>
                        </a:lnSpc>
                        <a:spcBef>
                          <a:spcPct val="20000"/>
                        </a:spcBef>
                        <a:spcAft>
                          <a:spcPct val="0"/>
                        </a:spcAft>
                        <a:buClrTx/>
                        <a:buSzTx/>
                        <a:buFontTx/>
                        <a:buNone/>
                        <a:tabLst/>
                      </a:pPr>
                      <a:r>
                        <a:rPr kumimoji="0" lang="en-US" sz="1900" b="1" u="none" strike="noStrike" kern="1200" cap="none" normalizeH="0" baseline="0" dirty="0">
                          <a:ln>
                            <a:noFill/>
                          </a:ln>
                          <a:solidFill>
                            <a:sysClr val="windowText" lastClr="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Indications</a:t>
                      </a:r>
                    </a:p>
                  </a:txBody>
                  <a:tcPr marT="45693" marB="45693"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tc>
                  <a:txBody>
                    <a:bodyPr/>
                    <a:lstStyle/>
                    <a:p>
                      <a:pPr marL="0" marR="0" lvl="0" indent="0" algn="l" defTabSz="1017588" rtl="0" eaLnBrk="1" fontAlgn="base" latinLnBrk="0" hangingPunct="1">
                        <a:lnSpc>
                          <a:spcPct val="100000"/>
                        </a:lnSpc>
                        <a:spcBef>
                          <a:spcPct val="20000"/>
                        </a:spcBef>
                        <a:spcAft>
                          <a:spcPct val="0"/>
                        </a:spcAft>
                        <a:buClrTx/>
                        <a:buSzTx/>
                        <a:buFontTx/>
                        <a:buNone/>
                        <a:tabLst/>
                      </a:pPr>
                      <a:r>
                        <a:rPr kumimoji="0" lang="en-US" sz="1900" b="1" u="none" strike="noStrike" kern="1200" cap="none" normalizeH="0" baseline="0" dirty="0">
                          <a:ln>
                            <a:noFill/>
                          </a:ln>
                          <a:solidFill>
                            <a:sysClr val="windowText" lastClr="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Results </a:t>
                      </a:r>
                    </a:p>
                  </a:txBody>
                  <a:tcPr marT="45693" marB="45693"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tc>
                  <a:txBody>
                    <a:bodyPr/>
                    <a:lstStyle/>
                    <a:p>
                      <a:pPr marL="0" marR="0" lvl="0" indent="0" algn="l" defTabSz="1017588" rtl="0" eaLnBrk="1" fontAlgn="base" latinLnBrk="0" hangingPunct="1">
                        <a:lnSpc>
                          <a:spcPct val="100000"/>
                        </a:lnSpc>
                        <a:spcBef>
                          <a:spcPct val="20000"/>
                        </a:spcBef>
                        <a:spcAft>
                          <a:spcPct val="0"/>
                        </a:spcAft>
                        <a:buClrTx/>
                        <a:buSzTx/>
                        <a:buFontTx/>
                        <a:buNone/>
                        <a:tabLst/>
                      </a:pPr>
                      <a:r>
                        <a:rPr kumimoji="0" lang="en-US" sz="1900" b="1" u="none" strike="noStrike" kern="1200" cap="none" normalizeH="0" baseline="0" dirty="0">
                          <a:ln>
                            <a:noFill/>
                          </a:ln>
                          <a:solidFill>
                            <a:sysClr val="windowText" lastClr="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Authors (journal year)</a:t>
                      </a:r>
                    </a:p>
                  </a:txBody>
                  <a:tcPr marT="45693" marB="45693"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1203855">
                <a:tc>
                  <a:txBody>
                    <a:bodyPr/>
                    <a:lstStyle/>
                    <a:p>
                      <a:pPr marL="0" marR="0" lvl="0" indent="0" algn="l" defTabSz="1017588" rtl="0" eaLnBrk="1" fontAlgn="base" latinLnBrk="0" hangingPunct="1">
                        <a:lnSpc>
                          <a:spcPct val="100000"/>
                        </a:lnSpc>
                        <a:spcBef>
                          <a:spcPct val="20000"/>
                        </a:spcBef>
                        <a:spcAft>
                          <a:spcPct val="0"/>
                        </a:spcAft>
                        <a:buClrTx/>
                        <a:buSzTx/>
                        <a:buFontTx/>
                        <a:buNone/>
                        <a:tabLst/>
                      </a:pPr>
                      <a:r>
                        <a:rPr kumimoji="0" lang="en-US" sz="1700" u="none" strike="noStrike" kern="1200" cap="none" normalizeH="0" baseline="0" dirty="0">
                          <a:ln>
                            <a:noFill/>
                          </a:ln>
                          <a:solidFill>
                            <a:sysClr val="windowText" lastClr="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Appendicitis</a:t>
                      </a:r>
                    </a:p>
                  </a:txBody>
                  <a:tcPr marT="45693" marB="45693"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tc>
                  <a:txBody>
                    <a:bodyPr/>
                    <a:lstStyle/>
                    <a:p>
                      <a:pPr marL="0" marR="0" lvl="0" indent="0" algn="l" defTabSz="1017588" rtl="0" eaLnBrk="1" fontAlgn="base" latinLnBrk="0" hangingPunct="1">
                        <a:lnSpc>
                          <a:spcPct val="100000"/>
                        </a:lnSpc>
                        <a:spcBef>
                          <a:spcPct val="20000"/>
                        </a:spcBef>
                        <a:spcAft>
                          <a:spcPct val="0"/>
                        </a:spcAft>
                        <a:buClrTx/>
                        <a:buSzTx/>
                        <a:buFontTx/>
                        <a:buNone/>
                        <a:tabLst/>
                      </a:pPr>
                      <a:r>
                        <a:rPr kumimoji="0" lang="en-US" sz="1700" u="none" strike="noStrike" kern="1200" cap="none" normalizeH="0" baseline="0" dirty="0">
                          <a:ln>
                            <a:noFill/>
                          </a:ln>
                          <a:solidFill>
                            <a:sysClr val="windowText" lastClr="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Tube current can be reduced substantially to achieve lower dose </a:t>
                      </a:r>
                    </a:p>
                  </a:txBody>
                  <a:tcPr marT="45693" marB="45693"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tc>
                  <a:txBody>
                    <a:bodyPr/>
                    <a:lstStyle/>
                    <a:p>
                      <a:pPr marL="0" marR="0" lvl="0" indent="0" algn="l" defTabSz="1017588" rtl="0" eaLnBrk="1" fontAlgn="base" latinLnBrk="0" hangingPunct="1">
                        <a:lnSpc>
                          <a:spcPct val="100000"/>
                        </a:lnSpc>
                        <a:spcBef>
                          <a:spcPct val="20000"/>
                        </a:spcBef>
                        <a:spcAft>
                          <a:spcPts val="600"/>
                        </a:spcAft>
                        <a:buClrTx/>
                        <a:buSzTx/>
                        <a:buFontTx/>
                        <a:buNone/>
                        <a:tabLst/>
                      </a:pPr>
                      <a:r>
                        <a:rPr kumimoji="0" lang="en-US" sz="1700" u="none" strike="noStrike" kern="1200" cap="none" normalizeH="0" baseline="0" dirty="0" err="1">
                          <a:ln>
                            <a:noFill/>
                          </a:ln>
                          <a:solidFill>
                            <a:sysClr val="windowText" lastClr="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Fefferman</a:t>
                      </a:r>
                      <a:r>
                        <a:rPr kumimoji="0" lang="en-US" sz="1700" u="none" strike="noStrike" kern="1200" cap="none" normalizeH="0" baseline="0" dirty="0">
                          <a:ln>
                            <a:noFill/>
                          </a:ln>
                          <a:solidFill>
                            <a:sysClr val="windowText" lastClr="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et al. (Radiology 2005)</a:t>
                      </a:r>
                    </a:p>
                    <a:p>
                      <a:pPr marL="0" marR="0" lvl="0" indent="0" algn="l" defTabSz="1017588" rtl="0" eaLnBrk="1" fontAlgn="base" latinLnBrk="0" hangingPunct="1">
                        <a:lnSpc>
                          <a:spcPct val="100000"/>
                        </a:lnSpc>
                        <a:spcBef>
                          <a:spcPts val="0"/>
                        </a:spcBef>
                        <a:spcAft>
                          <a:spcPct val="0"/>
                        </a:spcAft>
                        <a:buClrTx/>
                        <a:buSzTx/>
                        <a:buFontTx/>
                        <a:buNone/>
                        <a:tabLst/>
                      </a:pPr>
                      <a:r>
                        <a:rPr kumimoji="0" lang="en-US" sz="1700" u="none" strike="noStrike" kern="1200" cap="none" normalizeH="0" baseline="0" dirty="0" err="1">
                          <a:ln>
                            <a:noFill/>
                          </a:ln>
                          <a:solidFill>
                            <a:sysClr val="windowText" lastClr="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Keyzer</a:t>
                      </a:r>
                      <a:r>
                        <a:rPr kumimoji="0" lang="en-US" sz="1700" u="none" strike="noStrike" kern="1200" cap="none" normalizeH="0" baseline="0" dirty="0">
                          <a:ln>
                            <a:noFill/>
                          </a:ln>
                          <a:solidFill>
                            <a:sysClr val="windowText" lastClr="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et al.</a:t>
                      </a:r>
                    </a:p>
                    <a:p>
                      <a:pPr marL="0" marR="0" lvl="0" indent="0" algn="l" defTabSz="1017588" rtl="0" eaLnBrk="1" fontAlgn="base" latinLnBrk="0" hangingPunct="1">
                        <a:lnSpc>
                          <a:spcPct val="100000"/>
                        </a:lnSpc>
                        <a:spcBef>
                          <a:spcPts val="0"/>
                        </a:spcBef>
                        <a:spcAft>
                          <a:spcPct val="0"/>
                        </a:spcAft>
                        <a:buClrTx/>
                        <a:buSzTx/>
                        <a:buFontTx/>
                        <a:buNone/>
                        <a:tabLst/>
                      </a:pPr>
                      <a:r>
                        <a:rPr kumimoji="0" lang="en-US" sz="1700" u="none" strike="noStrike" kern="1200" cap="none" normalizeH="0" baseline="0" dirty="0">
                          <a:ln>
                            <a:noFill/>
                          </a:ln>
                          <a:solidFill>
                            <a:sysClr val="windowText" lastClr="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Radiology 2004)</a:t>
                      </a:r>
                    </a:p>
                  </a:txBody>
                  <a:tcPr marT="45693" marB="45693"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609522">
                <a:tc>
                  <a:txBody>
                    <a:bodyPr/>
                    <a:lstStyle/>
                    <a:p>
                      <a:pPr marL="0" marR="0" lvl="0" indent="0" algn="l" defTabSz="1017588" rtl="0" eaLnBrk="1" fontAlgn="base" latinLnBrk="0" hangingPunct="1">
                        <a:lnSpc>
                          <a:spcPct val="100000"/>
                        </a:lnSpc>
                        <a:spcBef>
                          <a:spcPct val="20000"/>
                        </a:spcBef>
                        <a:spcAft>
                          <a:spcPct val="0"/>
                        </a:spcAft>
                        <a:buClrTx/>
                        <a:buSzTx/>
                        <a:buFontTx/>
                        <a:buNone/>
                        <a:tabLst/>
                      </a:pPr>
                      <a:r>
                        <a:rPr kumimoji="0" lang="en-US" sz="1700" u="none" strike="noStrike" kern="1200" cap="none" normalizeH="0" baseline="0">
                          <a:ln>
                            <a:noFill/>
                          </a:ln>
                          <a:solidFill>
                            <a:sysClr val="windowText" lastClr="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Colon polyps</a:t>
                      </a:r>
                    </a:p>
                  </a:txBody>
                  <a:tcPr marT="45693" marB="45693"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tc>
                  <a:txBody>
                    <a:bodyPr/>
                    <a:lstStyle/>
                    <a:p>
                      <a:pPr marL="0" marR="0" lvl="0" indent="0" algn="l" defTabSz="1017588" rtl="0" eaLnBrk="1" fontAlgn="base" latinLnBrk="0" hangingPunct="1">
                        <a:lnSpc>
                          <a:spcPct val="100000"/>
                        </a:lnSpc>
                        <a:spcBef>
                          <a:spcPct val="20000"/>
                        </a:spcBef>
                        <a:spcAft>
                          <a:spcPct val="0"/>
                        </a:spcAft>
                        <a:buClrTx/>
                        <a:buSzTx/>
                        <a:buFontTx/>
                        <a:buNone/>
                        <a:tabLst/>
                      </a:pPr>
                      <a:r>
                        <a:rPr kumimoji="0" lang="en-US" sz="1700" u="none" strike="noStrike" kern="1200" cap="none" normalizeH="0" baseline="0" dirty="0">
                          <a:ln>
                            <a:noFill/>
                          </a:ln>
                          <a:solidFill>
                            <a:sysClr val="windowText" lastClr="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Use of lower mA and AEC help reduce dose</a:t>
                      </a:r>
                    </a:p>
                  </a:txBody>
                  <a:tcPr marT="45693" marB="45693"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tc>
                  <a:txBody>
                    <a:bodyPr/>
                    <a:lstStyle/>
                    <a:p>
                      <a:pPr marL="0" marR="0" lvl="0" indent="0" algn="l" defTabSz="1017588" rtl="0" eaLnBrk="1" fontAlgn="base" latinLnBrk="0" hangingPunct="1">
                        <a:lnSpc>
                          <a:spcPct val="100000"/>
                        </a:lnSpc>
                        <a:spcBef>
                          <a:spcPct val="20000"/>
                        </a:spcBef>
                        <a:spcAft>
                          <a:spcPct val="0"/>
                        </a:spcAft>
                        <a:buClrTx/>
                        <a:buSzTx/>
                        <a:buFontTx/>
                        <a:buNone/>
                        <a:tabLst/>
                      </a:pPr>
                      <a:r>
                        <a:rPr kumimoji="0" lang="en-US" sz="1700" u="none" strike="noStrike" kern="1200" cap="none" normalizeH="0" baseline="0" dirty="0" err="1">
                          <a:ln>
                            <a:noFill/>
                          </a:ln>
                          <a:solidFill>
                            <a:sysClr val="windowText" lastClr="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Graser</a:t>
                      </a:r>
                      <a:r>
                        <a:rPr kumimoji="0" lang="en-US" sz="1700" u="none" strike="noStrike" kern="1200" cap="none" normalizeH="0" baseline="0" dirty="0">
                          <a:ln>
                            <a:noFill/>
                          </a:ln>
                          <a:solidFill>
                            <a:sysClr val="windowText" lastClr="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et al. (AJR 2006)</a:t>
                      </a:r>
                    </a:p>
                  </a:txBody>
                  <a:tcPr marT="45693" marB="45693"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1203855">
                <a:tc>
                  <a:txBody>
                    <a:bodyPr/>
                    <a:lstStyle/>
                    <a:p>
                      <a:pPr marL="0" marR="0" lvl="0" indent="0" algn="l" defTabSz="1017588" rtl="0" eaLnBrk="1" fontAlgn="base" latinLnBrk="0" hangingPunct="1">
                        <a:lnSpc>
                          <a:spcPct val="100000"/>
                        </a:lnSpc>
                        <a:spcBef>
                          <a:spcPct val="20000"/>
                        </a:spcBef>
                        <a:spcAft>
                          <a:spcPct val="0"/>
                        </a:spcAft>
                        <a:buClrTx/>
                        <a:buSzTx/>
                        <a:buFontTx/>
                        <a:buNone/>
                        <a:tabLst/>
                      </a:pPr>
                      <a:r>
                        <a:rPr kumimoji="0" lang="en-US" sz="1700" u="none" strike="noStrike" kern="1200" cap="none" normalizeH="0" baseline="0" dirty="0">
                          <a:ln>
                            <a:noFill/>
                          </a:ln>
                          <a:solidFill>
                            <a:sysClr val="windowText" lastClr="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Renal calculi</a:t>
                      </a:r>
                    </a:p>
                  </a:txBody>
                  <a:tcPr marT="45693" marB="45693"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tc>
                  <a:txBody>
                    <a:bodyPr/>
                    <a:lstStyle/>
                    <a:p>
                      <a:pPr marL="0" marR="0" lvl="0" indent="0" algn="l" defTabSz="1017588" rtl="0" eaLnBrk="1" fontAlgn="base" latinLnBrk="0" hangingPunct="1">
                        <a:lnSpc>
                          <a:spcPct val="100000"/>
                        </a:lnSpc>
                        <a:spcBef>
                          <a:spcPct val="20000"/>
                        </a:spcBef>
                        <a:spcAft>
                          <a:spcPct val="0"/>
                        </a:spcAft>
                        <a:buClrTx/>
                        <a:buSzTx/>
                        <a:buFontTx/>
                        <a:buNone/>
                        <a:tabLst/>
                      </a:pPr>
                      <a:r>
                        <a:rPr kumimoji="0" lang="en-US" sz="1700" u="none" strike="noStrike" kern="1200" cap="none" normalizeH="0" baseline="0" dirty="0">
                          <a:ln>
                            <a:noFill/>
                          </a:ln>
                          <a:solidFill>
                            <a:sysClr val="windowText" lastClr="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Use of lower </a:t>
                      </a:r>
                      <a:r>
                        <a:rPr kumimoji="0" lang="en-US" sz="1700" u="none" strike="noStrike" kern="1200" cap="none" normalizeH="0" baseline="0" dirty="0" err="1">
                          <a:ln>
                            <a:noFill/>
                          </a:ln>
                          <a:solidFill>
                            <a:sysClr val="windowText" lastClr="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mAs</a:t>
                      </a:r>
                      <a:r>
                        <a:rPr kumimoji="0" lang="en-US" sz="1700" u="none" strike="noStrike" kern="1200" cap="none" normalizeH="0" baseline="0" dirty="0">
                          <a:ln>
                            <a:noFill/>
                          </a:ln>
                          <a:solidFill>
                            <a:sysClr val="windowText" lastClr="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and AEC help reduce dose versus routine abdomen</a:t>
                      </a:r>
                    </a:p>
                  </a:txBody>
                  <a:tcPr marT="45693" marB="45693"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tc>
                  <a:txBody>
                    <a:bodyPr/>
                    <a:lstStyle/>
                    <a:p>
                      <a:pPr marL="0" marR="0" lvl="0" indent="0" algn="l" defTabSz="1017588" rtl="0" eaLnBrk="1" fontAlgn="base" latinLnBrk="0" hangingPunct="1">
                        <a:lnSpc>
                          <a:spcPct val="100000"/>
                        </a:lnSpc>
                        <a:spcBef>
                          <a:spcPct val="20000"/>
                        </a:spcBef>
                        <a:spcAft>
                          <a:spcPct val="0"/>
                        </a:spcAft>
                        <a:buClrTx/>
                        <a:buSzTx/>
                        <a:buFontTx/>
                        <a:buNone/>
                        <a:tabLst/>
                      </a:pPr>
                      <a:r>
                        <a:rPr kumimoji="0" lang="en-US" sz="1700" u="none" strike="noStrike" kern="1200" cap="none" normalizeH="0" baseline="0" dirty="0">
                          <a:ln>
                            <a:noFill/>
                          </a:ln>
                          <a:solidFill>
                            <a:sysClr val="windowText" lastClr="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Kalra et al. </a:t>
                      </a:r>
                    </a:p>
                    <a:p>
                      <a:pPr marL="0" marR="0" lvl="0" indent="0" algn="l" defTabSz="1017588" rtl="0" eaLnBrk="1" fontAlgn="base" latinLnBrk="0" hangingPunct="1">
                        <a:lnSpc>
                          <a:spcPct val="100000"/>
                        </a:lnSpc>
                        <a:spcBef>
                          <a:spcPts val="24"/>
                        </a:spcBef>
                        <a:spcAft>
                          <a:spcPts val="600"/>
                        </a:spcAft>
                        <a:buClrTx/>
                        <a:buSzTx/>
                        <a:buFontTx/>
                        <a:buNone/>
                        <a:tabLst/>
                      </a:pPr>
                      <a:r>
                        <a:rPr kumimoji="0" lang="en-US" sz="1700" u="none" strike="noStrike" kern="1200" cap="none" normalizeH="0" baseline="0" dirty="0">
                          <a:ln>
                            <a:noFill/>
                          </a:ln>
                          <a:solidFill>
                            <a:sysClr val="windowText" lastClr="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(Radiology 2005)</a:t>
                      </a:r>
                    </a:p>
                    <a:p>
                      <a:pPr marL="0" marR="0" lvl="0" indent="0" algn="l" defTabSz="1017588" rtl="0" eaLnBrk="1" fontAlgn="base" latinLnBrk="0" hangingPunct="1">
                        <a:lnSpc>
                          <a:spcPct val="100000"/>
                        </a:lnSpc>
                        <a:spcBef>
                          <a:spcPts val="0"/>
                        </a:spcBef>
                        <a:spcAft>
                          <a:spcPct val="0"/>
                        </a:spcAft>
                        <a:buClrTx/>
                        <a:buSzTx/>
                        <a:buFontTx/>
                        <a:buNone/>
                        <a:tabLst/>
                      </a:pPr>
                      <a:r>
                        <a:rPr kumimoji="0" lang="en-US" sz="1700" u="none" strike="noStrike" kern="1200" cap="none" normalizeH="0" baseline="0" dirty="0">
                          <a:ln>
                            <a:noFill/>
                          </a:ln>
                          <a:solidFill>
                            <a:sysClr val="windowText" lastClr="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r>
                        <a:rPr kumimoji="0" lang="en-US" sz="1700" u="none" strike="noStrike" kern="1200" cap="none" normalizeH="0" baseline="0" dirty="0" err="1">
                          <a:ln>
                            <a:noFill/>
                          </a:ln>
                          <a:solidFill>
                            <a:sysClr val="windowText" lastClr="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Heneghan</a:t>
                      </a:r>
                      <a:r>
                        <a:rPr kumimoji="0" lang="en-US" sz="1700" u="none" strike="noStrike" kern="1200" cap="none" normalizeH="0" baseline="0" dirty="0">
                          <a:ln>
                            <a:noFill/>
                          </a:ln>
                          <a:solidFill>
                            <a:sysClr val="windowText" lastClr="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et al. </a:t>
                      </a:r>
                    </a:p>
                    <a:p>
                      <a:pPr marL="0" marR="0" lvl="0" indent="0" algn="l" defTabSz="1017588" rtl="0" eaLnBrk="1" fontAlgn="base" latinLnBrk="0" hangingPunct="1">
                        <a:lnSpc>
                          <a:spcPct val="100000"/>
                        </a:lnSpc>
                        <a:spcBef>
                          <a:spcPts val="0"/>
                        </a:spcBef>
                        <a:spcAft>
                          <a:spcPct val="0"/>
                        </a:spcAft>
                        <a:buClrTx/>
                        <a:buSzTx/>
                        <a:buFontTx/>
                        <a:buNone/>
                        <a:tabLst/>
                      </a:pPr>
                      <a:r>
                        <a:rPr kumimoji="0" lang="en-US" sz="1700" u="none" strike="noStrike" kern="1200" cap="none" normalizeH="0" baseline="0" dirty="0">
                          <a:ln>
                            <a:noFill/>
                          </a:ln>
                          <a:solidFill>
                            <a:sysClr val="windowText" lastClr="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(Radiology 2003)</a:t>
                      </a:r>
                    </a:p>
                  </a:txBody>
                  <a:tcPr marT="45693" marB="45693"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bl>
          </a:graphicData>
        </a:graphic>
      </p:graphicFrame>
      <p:sp>
        <p:nvSpPr>
          <p:cNvPr id="21528" name="Text Box 41"/>
          <p:cNvSpPr txBox="1">
            <a:spLocks noChangeArrowheads="1"/>
          </p:cNvSpPr>
          <p:nvPr/>
        </p:nvSpPr>
        <p:spPr bwMode="auto">
          <a:xfrm>
            <a:off x="381000" y="5334000"/>
            <a:ext cx="8382000"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110000"/>
              <a:buChar char="•"/>
              <a:defRPr sz="3200">
                <a:solidFill>
                  <a:schemeClr val="tx2"/>
                </a:solidFill>
                <a:latin typeface="Times New Roman" pitchFamily="18" charset="0"/>
              </a:defRPr>
            </a:lvl1pPr>
            <a:lvl2pPr marL="742950" indent="-285750">
              <a:spcBef>
                <a:spcPct val="20000"/>
              </a:spcBef>
              <a:buClr>
                <a:schemeClr val="folHlink"/>
              </a:buClr>
              <a:buSzPct val="110000"/>
              <a:buChar char="•"/>
              <a:defRPr sz="2800">
                <a:solidFill>
                  <a:schemeClr val="tx2"/>
                </a:solidFill>
                <a:latin typeface="Times New Roman" pitchFamily="18" charset="0"/>
              </a:defRPr>
            </a:lvl2pPr>
            <a:lvl3pPr marL="1143000" indent="-228600">
              <a:spcBef>
                <a:spcPct val="20000"/>
              </a:spcBef>
              <a:buClr>
                <a:schemeClr val="folHlink"/>
              </a:buClr>
              <a:buSzPct val="110000"/>
              <a:buChar char="•"/>
              <a:defRPr sz="2400">
                <a:solidFill>
                  <a:schemeClr val="tx2"/>
                </a:solidFill>
                <a:latin typeface="Times New Roman" pitchFamily="18" charset="0"/>
              </a:defRPr>
            </a:lvl3pPr>
            <a:lvl4pPr marL="1600200" indent="-228600">
              <a:spcBef>
                <a:spcPct val="20000"/>
              </a:spcBef>
              <a:buClr>
                <a:schemeClr val="folHlink"/>
              </a:buClr>
              <a:buSzPct val="110000"/>
              <a:buChar char="•"/>
              <a:defRPr sz="2400">
                <a:solidFill>
                  <a:schemeClr val="tx2"/>
                </a:solidFill>
                <a:latin typeface="Times New Roman" pitchFamily="18" charset="0"/>
              </a:defRPr>
            </a:lvl4pPr>
            <a:lvl5pPr marL="2057400" indent="-228600">
              <a:spcBef>
                <a:spcPct val="20000"/>
              </a:spcBef>
              <a:buClr>
                <a:schemeClr val="folHlink"/>
              </a:buClr>
              <a:buSzPct val="110000"/>
              <a:buChar char="•"/>
              <a:defRPr sz="2400">
                <a:solidFill>
                  <a:schemeClr val="tx2"/>
                </a:solidFill>
                <a:latin typeface="Times New Roman" pitchFamily="18" charset="0"/>
              </a:defRPr>
            </a:lvl5pPr>
            <a:lvl6pPr marL="25146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6pPr>
            <a:lvl7pPr marL="29718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7pPr>
            <a:lvl8pPr marL="34290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8pPr>
            <a:lvl9pPr marL="38862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9pPr>
          </a:lstStyle>
          <a:p>
            <a:pPr algn="ctr">
              <a:spcBef>
                <a:spcPct val="0"/>
              </a:spcBef>
              <a:buClrTx/>
              <a:buSzTx/>
              <a:buFontTx/>
              <a:buNone/>
            </a:pPr>
            <a:r>
              <a:rPr lang="en-US" altLang="en-US" sz="2800" baseline="0">
                <a:solidFill>
                  <a:srgbClr val="000000"/>
                </a:solidFill>
                <a:latin typeface="Arial Unicode MS" pitchFamily="34" charset="-128"/>
                <a:ea typeface="Arial Unicode MS" pitchFamily="34" charset="-128"/>
                <a:cs typeface="Arial Unicode MS" pitchFamily="34" charset="-128"/>
              </a:rPr>
              <a:t>Radiation dose should be adapted according to the clinical indications.</a:t>
            </a:r>
          </a:p>
        </p:txBody>
      </p:sp>
      <p:sp>
        <p:nvSpPr>
          <p:cNvPr id="21529" name="Title 1"/>
          <p:cNvSpPr>
            <a:spLocks noGrp="1"/>
          </p:cNvSpPr>
          <p:nvPr>
            <p:ph type="title"/>
          </p:nvPr>
        </p:nvSpPr>
        <p:spPr>
          <a:xfrm>
            <a:off x="282575" y="152399"/>
            <a:ext cx="7794624" cy="954107"/>
          </a:xfrm>
        </p:spPr>
        <p:txBody>
          <a:bodyPr>
            <a:noAutofit/>
          </a:bodyPr>
          <a:lstStyle/>
          <a:p>
            <a:r>
              <a:rPr lang="en-US" altLang="en-US">
                <a:latin typeface="Arial Unicode MS" pitchFamily="34" charset="-128"/>
                <a:ea typeface="Arial Unicode MS" pitchFamily="34" charset="-128"/>
                <a:cs typeface="Arial Unicode MS" pitchFamily="34" charset="-128"/>
              </a:rPr>
              <a:t>Dose adapted to the clinical indications for abdomen</a:t>
            </a:r>
            <a:endParaRPr lang="en-GB" altLang="en-US">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US" altLang="en-US">
                <a:latin typeface="Arial Unicode MS" pitchFamily="34" charset="-128"/>
                <a:ea typeface="Arial Unicode MS" pitchFamily="34" charset="-128"/>
                <a:cs typeface="Arial Unicode MS" pitchFamily="34" charset="-128"/>
              </a:rPr>
              <a:t>Objectives</a:t>
            </a:r>
          </a:p>
        </p:txBody>
      </p:sp>
      <p:sp>
        <p:nvSpPr>
          <p:cNvPr id="4099" name="Content Placeholder 1"/>
          <p:cNvSpPr>
            <a:spLocks noGrp="1"/>
          </p:cNvSpPr>
          <p:nvPr>
            <p:ph idx="1"/>
          </p:nvPr>
        </p:nvSpPr>
        <p:spPr/>
        <p:txBody>
          <a:bodyPr>
            <a:normAutofit/>
          </a:bodyPr>
          <a:lstStyle/>
          <a:p>
            <a:pPr>
              <a:spcAft>
                <a:spcPts val="1200"/>
              </a:spcAft>
            </a:pPr>
            <a:r>
              <a:rPr lang="en-US" altLang="en-US" dirty="0">
                <a:latin typeface="Arial Unicode MS" pitchFamily="34" charset="-128"/>
                <a:ea typeface="Arial Unicode MS" pitchFamily="34" charset="-128"/>
                <a:cs typeface="Arial Unicode MS" pitchFamily="34" charset="-128"/>
              </a:rPr>
              <a:t>Why children are special when it comes to CT</a:t>
            </a:r>
          </a:p>
          <a:p>
            <a:pPr>
              <a:spcAft>
                <a:spcPts val="1200"/>
              </a:spcAft>
            </a:pPr>
            <a:r>
              <a:rPr lang="en-US" altLang="en-US" dirty="0">
                <a:latin typeface="Arial Unicode MS" pitchFamily="34" charset="-128"/>
                <a:ea typeface="Arial Unicode MS" pitchFamily="34" charset="-128"/>
                <a:cs typeface="Arial Unicode MS" pitchFamily="34" charset="-128"/>
              </a:rPr>
              <a:t>Understanding key techniques for dose reduction in children</a:t>
            </a:r>
          </a:p>
          <a:p>
            <a:pPr>
              <a:spcAft>
                <a:spcPts val="600"/>
              </a:spcAft>
            </a:pPr>
            <a:r>
              <a:rPr lang="en-US" altLang="en-US" dirty="0">
                <a:latin typeface="Arial Unicode MS" pitchFamily="34" charset="-128"/>
                <a:ea typeface="Arial Unicode MS" pitchFamily="34" charset="-128"/>
                <a:cs typeface="Arial Unicode MS" pitchFamily="34" charset="-128"/>
              </a:rPr>
              <a:t>How to tailor dose to size, clinical indication, prior studies </a:t>
            </a:r>
          </a:p>
          <a:p>
            <a:pPr lvl="1"/>
            <a:r>
              <a:rPr lang="en-US" altLang="en-US" dirty="0">
                <a:latin typeface="Arial Unicode MS" pitchFamily="34" charset="-128"/>
                <a:ea typeface="Arial Unicode MS" pitchFamily="34" charset="-128"/>
                <a:cs typeface="Arial Unicode MS" pitchFamily="34" charset="-128"/>
              </a:rPr>
              <a:t>Chest and abdomen CT</a:t>
            </a:r>
          </a:p>
          <a:p>
            <a:pPr lvl="1"/>
            <a:r>
              <a:rPr lang="en-US" altLang="en-US" dirty="0">
                <a:latin typeface="Arial Unicode MS" pitchFamily="34" charset="-128"/>
                <a:ea typeface="Arial Unicode MS" pitchFamily="34" charset="-128"/>
                <a:cs typeface="Arial Unicode MS" pitchFamily="34" charset="-128"/>
              </a:rPr>
              <a:t>Head and neck CT</a:t>
            </a:r>
          </a:p>
          <a:p>
            <a:pPr lvl="1"/>
            <a:endParaRPr lang="en-US" altLang="en-US" sz="2800" dirty="0">
              <a:latin typeface="Arial Unicode MS" pitchFamily="34" charset="-128"/>
              <a:ea typeface="Arial Unicode MS" pitchFamily="34" charset="-128"/>
              <a:cs typeface="Arial Unicode MS" pitchFamily="34" charset="-128"/>
            </a:endParaRPr>
          </a:p>
          <a:p>
            <a:pPr>
              <a:spcAft>
                <a:spcPts val="1200"/>
              </a:spcAft>
            </a:pPr>
            <a:endParaRPr lang="en-US" altLang="en-US" dirty="0">
              <a:latin typeface="Arial Unicode MS" pitchFamily="34" charset="-128"/>
              <a:ea typeface="Arial Unicode MS" pitchFamily="34" charset="-128"/>
              <a:cs typeface="Arial Unicode MS" pitchFamily="34" charset="-128"/>
            </a:endParaRPr>
          </a:p>
          <a:p>
            <a:pPr>
              <a:spcAft>
                <a:spcPts val="1200"/>
              </a:spcAft>
            </a:pPr>
            <a:endParaRPr lang="en-GB" altLang="en-US" dirty="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3388" name="Group 204"/>
          <p:cNvGraphicFramePr>
            <a:graphicFrameLocks noGrp="1"/>
          </p:cNvGraphicFramePr>
          <p:nvPr>
            <p:extLst>
              <p:ext uri="{D42A27DB-BD31-4B8C-83A1-F6EECF244321}">
                <p14:modId xmlns:p14="http://schemas.microsoft.com/office/powerpoint/2010/main" val="2940309445"/>
              </p:ext>
            </p:extLst>
          </p:nvPr>
        </p:nvGraphicFramePr>
        <p:xfrm>
          <a:off x="381000" y="1676400"/>
          <a:ext cx="8077200" cy="3711575"/>
        </p:xfrm>
        <a:graphic>
          <a:graphicData uri="http://schemas.openxmlformats.org/drawingml/2006/table">
            <a:tbl>
              <a:tblPr>
                <a:tableStyleId>{5C22544A-7EE6-4342-B048-85BDC9FD1C3A}</a:tableStyleId>
              </a:tblPr>
              <a:tblGrid>
                <a:gridCol w="2168105">
                  <a:extLst>
                    <a:ext uri="{9D8B030D-6E8A-4147-A177-3AD203B41FA5}">
                      <a16:colId xmlns:a16="http://schemas.microsoft.com/office/drawing/2014/main" val="20000"/>
                    </a:ext>
                  </a:extLst>
                </a:gridCol>
                <a:gridCol w="3168770">
                  <a:extLst>
                    <a:ext uri="{9D8B030D-6E8A-4147-A177-3AD203B41FA5}">
                      <a16:colId xmlns:a16="http://schemas.microsoft.com/office/drawing/2014/main" val="20001"/>
                    </a:ext>
                  </a:extLst>
                </a:gridCol>
                <a:gridCol w="2740325">
                  <a:extLst>
                    <a:ext uri="{9D8B030D-6E8A-4147-A177-3AD203B41FA5}">
                      <a16:colId xmlns:a16="http://schemas.microsoft.com/office/drawing/2014/main" val="20002"/>
                    </a:ext>
                  </a:extLst>
                </a:gridCol>
              </a:tblGrid>
              <a:tr h="709734">
                <a:tc>
                  <a:txBody>
                    <a:bodyPr/>
                    <a:lstStyle/>
                    <a:p>
                      <a:pPr marL="0" marR="0" lvl="0" indent="0" algn="l" defTabSz="1017588" rtl="0" eaLnBrk="1" fontAlgn="base" latinLnBrk="0" hangingPunct="1">
                        <a:lnSpc>
                          <a:spcPct val="100000"/>
                        </a:lnSpc>
                        <a:spcBef>
                          <a:spcPct val="20000"/>
                        </a:spcBef>
                        <a:spcAft>
                          <a:spcPct val="0"/>
                        </a:spcAft>
                        <a:buClrTx/>
                        <a:buSzTx/>
                        <a:buFontTx/>
                        <a:buNone/>
                        <a:tabLst/>
                      </a:pPr>
                      <a:r>
                        <a:rPr kumimoji="0" lang="en-US" sz="1900" b="1" u="none" strike="noStrike" kern="1200"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Follow up of :</a:t>
                      </a:r>
                    </a:p>
                  </a:txBody>
                  <a:tcPr marT="45728" marB="45728"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tc>
                  <a:txBody>
                    <a:bodyPr/>
                    <a:lstStyle/>
                    <a:p>
                      <a:pPr marL="0" marR="0" lvl="0" indent="0" algn="l" defTabSz="1017588" rtl="0" eaLnBrk="1" fontAlgn="base" latinLnBrk="0" hangingPunct="1">
                        <a:lnSpc>
                          <a:spcPct val="100000"/>
                        </a:lnSpc>
                        <a:spcBef>
                          <a:spcPct val="20000"/>
                        </a:spcBef>
                        <a:spcAft>
                          <a:spcPct val="0"/>
                        </a:spcAft>
                        <a:buClrTx/>
                        <a:buSzTx/>
                        <a:buFontTx/>
                        <a:buNone/>
                        <a:tabLst/>
                      </a:pPr>
                      <a:r>
                        <a:rPr kumimoji="0" lang="en-US" sz="1900" b="1" u="none" strike="noStrike" kern="1200"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Results</a:t>
                      </a:r>
                    </a:p>
                  </a:txBody>
                  <a:tcPr marT="45728" marB="45728"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tc>
                  <a:txBody>
                    <a:bodyPr/>
                    <a:lstStyle/>
                    <a:p>
                      <a:pPr marL="0" marR="0" lvl="0" indent="0" algn="l" defTabSz="1017588" rtl="0" eaLnBrk="1" fontAlgn="base" latinLnBrk="0" hangingPunct="1">
                        <a:lnSpc>
                          <a:spcPct val="100000"/>
                        </a:lnSpc>
                        <a:spcBef>
                          <a:spcPct val="20000"/>
                        </a:spcBef>
                        <a:spcAft>
                          <a:spcPct val="0"/>
                        </a:spcAft>
                        <a:buClrTx/>
                        <a:buSzTx/>
                        <a:buFontTx/>
                        <a:buNone/>
                        <a:tabLst/>
                      </a:pPr>
                      <a:r>
                        <a:rPr kumimoji="0" lang="en-US" sz="1900" b="1" u="none" strike="noStrike" kern="1200"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Authors (journal year)</a:t>
                      </a:r>
                    </a:p>
                  </a:txBody>
                  <a:tcPr marT="45728" marB="45728"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1006012">
                <a:tc>
                  <a:txBody>
                    <a:bodyPr/>
                    <a:lstStyle/>
                    <a:p>
                      <a:pPr marL="0" marR="0" lvl="0" indent="0" algn="l" defTabSz="1017588" rtl="0" eaLnBrk="1" fontAlgn="base" latinLnBrk="0" hangingPunct="1">
                        <a:lnSpc>
                          <a:spcPct val="100000"/>
                        </a:lnSpc>
                        <a:spcBef>
                          <a:spcPct val="20000"/>
                        </a:spcBef>
                        <a:spcAft>
                          <a:spcPct val="0"/>
                        </a:spcAft>
                        <a:buClrTx/>
                        <a:buSzTx/>
                        <a:buFontTx/>
                        <a:buNone/>
                        <a:tabLst/>
                      </a:pPr>
                      <a:r>
                        <a:rPr kumimoji="0" lang="en-US" sz="1700" u="none" strike="noStrike" kern="1200"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Cystic fibrosis</a:t>
                      </a:r>
                    </a:p>
                  </a:txBody>
                  <a:tcPr marT="45728" marB="45728"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tc>
                  <a:txBody>
                    <a:bodyPr/>
                    <a:lstStyle/>
                    <a:p>
                      <a:pPr marL="0" marR="0" lvl="0" indent="0" algn="l" defTabSz="1017588" rtl="0" eaLnBrk="1" fontAlgn="base" latinLnBrk="0" hangingPunct="1">
                        <a:lnSpc>
                          <a:spcPct val="100000"/>
                        </a:lnSpc>
                        <a:spcBef>
                          <a:spcPct val="20000"/>
                        </a:spcBef>
                        <a:spcAft>
                          <a:spcPct val="0"/>
                        </a:spcAft>
                        <a:buClrTx/>
                        <a:buSzTx/>
                        <a:buFontTx/>
                        <a:buNone/>
                        <a:tabLst/>
                      </a:pPr>
                      <a:r>
                        <a:rPr kumimoji="0" lang="en-US" sz="1700" u="none" strike="noStrike" kern="1200"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Low </a:t>
                      </a:r>
                      <a:r>
                        <a:rPr kumimoji="0" lang="en-US" sz="1700" u="none" strike="noStrike" kern="1200" cap="none" normalizeH="0" baseline="0" dirty="0" err="1">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mAs</a:t>
                      </a:r>
                      <a:r>
                        <a:rPr kumimoji="0" lang="en-US" sz="1700" u="none" strike="noStrike" kern="1200"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and skipped acquisition (axial scanning)</a:t>
                      </a:r>
                    </a:p>
                  </a:txBody>
                  <a:tcPr marT="45728" marB="45728"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tc>
                  <a:txBody>
                    <a:bodyPr/>
                    <a:lstStyle/>
                    <a:p>
                      <a:pPr marL="0" marR="0" lvl="0" indent="0" algn="l" defTabSz="1017588" rtl="0" eaLnBrk="1" fontAlgn="base" latinLnBrk="0" hangingPunct="1">
                        <a:lnSpc>
                          <a:spcPct val="100000"/>
                        </a:lnSpc>
                        <a:spcBef>
                          <a:spcPct val="20000"/>
                        </a:spcBef>
                        <a:spcAft>
                          <a:spcPct val="0"/>
                        </a:spcAft>
                        <a:buClrTx/>
                        <a:buSzTx/>
                        <a:buFontTx/>
                        <a:buNone/>
                        <a:tabLst/>
                      </a:pPr>
                      <a:r>
                        <a:rPr kumimoji="0" lang="en-US" sz="1700" u="none" strike="noStrike" kern="1200"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Jimenez et al.</a:t>
                      </a:r>
                    </a:p>
                    <a:p>
                      <a:pPr marL="0" marR="0" lvl="0" indent="0" algn="l" defTabSz="1017588" rtl="0" eaLnBrk="1" fontAlgn="base" latinLnBrk="0" hangingPunct="1">
                        <a:lnSpc>
                          <a:spcPct val="100000"/>
                        </a:lnSpc>
                        <a:spcBef>
                          <a:spcPct val="20000"/>
                        </a:spcBef>
                        <a:spcAft>
                          <a:spcPct val="0"/>
                        </a:spcAft>
                        <a:buClrTx/>
                        <a:buSzTx/>
                        <a:buFontTx/>
                        <a:buNone/>
                        <a:tabLst/>
                      </a:pPr>
                      <a:r>
                        <a:rPr kumimoji="0" lang="en-US" sz="1700" u="none" strike="noStrike" kern="1200"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(Arch. dis. Child. 2006)</a:t>
                      </a:r>
                    </a:p>
                  </a:txBody>
                  <a:tcPr marT="45728" marB="45728"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1233699">
                <a:tc>
                  <a:txBody>
                    <a:bodyPr/>
                    <a:lstStyle/>
                    <a:p>
                      <a:pPr marL="0" marR="0" lvl="0" indent="0" algn="l" defTabSz="1017588" rtl="0" eaLnBrk="1" fontAlgn="base" latinLnBrk="0" hangingPunct="1">
                        <a:lnSpc>
                          <a:spcPct val="100000"/>
                        </a:lnSpc>
                        <a:spcBef>
                          <a:spcPct val="20000"/>
                        </a:spcBef>
                        <a:spcAft>
                          <a:spcPct val="0"/>
                        </a:spcAft>
                        <a:buClrTx/>
                        <a:buSzTx/>
                        <a:buFontTx/>
                        <a:buNone/>
                        <a:tabLst/>
                      </a:pPr>
                      <a:r>
                        <a:rPr kumimoji="0" lang="en-US" sz="1700" u="none" strike="noStrike" kern="1200" cap="none" normalizeH="0" baseline="0" dirty="0" err="1">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Ventriculoperitoneal</a:t>
                      </a:r>
                      <a:r>
                        <a:rPr kumimoji="0" lang="en-US" sz="1700" u="none" strike="noStrike" kern="1200"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shunt</a:t>
                      </a:r>
                    </a:p>
                  </a:txBody>
                  <a:tcPr marT="45728" marB="45728"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tc>
                  <a:txBody>
                    <a:bodyPr/>
                    <a:lstStyle/>
                    <a:p>
                      <a:pPr marL="0" marR="0" lvl="0" indent="0" algn="l" defTabSz="1017588" rtl="0" eaLnBrk="1" fontAlgn="base" latinLnBrk="0" hangingPunct="1">
                        <a:lnSpc>
                          <a:spcPct val="100000"/>
                        </a:lnSpc>
                        <a:spcBef>
                          <a:spcPct val="20000"/>
                        </a:spcBef>
                        <a:spcAft>
                          <a:spcPct val="0"/>
                        </a:spcAft>
                        <a:buClrTx/>
                        <a:buSzTx/>
                        <a:buFontTx/>
                        <a:buNone/>
                        <a:tabLst/>
                      </a:pPr>
                      <a:r>
                        <a:rPr kumimoji="0" lang="en-US" sz="1700" u="none" strike="noStrike" kern="1200"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Low dose from use of low </a:t>
                      </a:r>
                      <a:r>
                        <a:rPr kumimoji="0" lang="en-US" sz="1700" u="none" strike="noStrike" kern="1200" cap="none" normalizeH="0" baseline="0" dirty="0" err="1">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mAs</a:t>
                      </a:r>
                      <a:r>
                        <a:rPr kumimoji="0" lang="en-US" sz="1700" u="none" strike="noStrike" kern="1200"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and KV</a:t>
                      </a:r>
                    </a:p>
                  </a:txBody>
                  <a:tcPr marT="45728" marB="45728"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tc>
                  <a:txBody>
                    <a:bodyPr/>
                    <a:lstStyle/>
                    <a:p>
                      <a:pPr marL="0" marR="0" lvl="0" indent="0" algn="l" defTabSz="1017588" rtl="0" eaLnBrk="1" fontAlgn="base" latinLnBrk="0" hangingPunct="1">
                        <a:lnSpc>
                          <a:spcPct val="100000"/>
                        </a:lnSpc>
                        <a:spcBef>
                          <a:spcPct val="20000"/>
                        </a:spcBef>
                        <a:spcAft>
                          <a:spcPct val="0"/>
                        </a:spcAft>
                        <a:buClrTx/>
                        <a:buSzTx/>
                        <a:buFontTx/>
                        <a:buNone/>
                        <a:tabLst/>
                      </a:pPr>
                      <a:r>
                        <a:rPr kumimoji="0" lang="en-US" sz="1700" u="none" strike="noStrike" kern="1200" cap="none" normalizeH="0" baseline="0" dirty="0" err="1">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Udayashankar</a:t>
                      </a:r>
                      <a:r>
                        <a:rPr kumimoji="0" lang="en-US" sz="1700" u="none" strike="noStrike" kern="1200"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et al. </a:t>
                      </a:r>
                    </a:p>
                    <a:p>
                      <a:pPr marL="0" marR="0" lvl="0" indent="0" algn="l" defTabSz="1017588" rtl="0" eaLnBrk="1" fontAlgn="base" latinLnBrk="0" hangingPunct="1">
                        <a:lnSpc>
                          <a:spcPct val="100000"/>
                        </a:lnSpc>
                        <a:spcBef>
                          <a:spcPct val="20000"/>
                        </a:spcBef>
                        <a:spcAft>
                          <a:spcPct val="0"/>
                        </a:spcAft>
                        <a:buClrTx/>
                        <a:buSzTx/>
                        <a:buFontTx/>
                        <a:buNone/>
                        <a:tabLst/>
                      </a:pPr>
                      <a:r>
                        <a:rPr kumimoji="0" lang="en-US" sz="1700" u="none" strike="noStrike" kern="1200"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(AJNR 2008)</a:t>
                      </a:r>
                    </a:p>
                  </a:txBody>
                  <a:tcPr marT="45728" marB="45728"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762130">
                <a:tc>
                  <a:txBody>
                    <a:bodyPr/>
                    <a:lstStyle/>
                    <a:p>
                      <a:pPr marL="0" marR="0" lvl="0" indent="0" algn="l" defTabSz="1017588" rtl="0" eaLnBrk="1" fontAlgn="base" latinLnBrk="0" hangingPunct="1">
                        <a:lnSpc>
                          <a:spcPct val="100000"/>
                        </a:lnSpc>
                        <a:spcBef>
                          <a:spcPct val="20000"/>
                        </a:spcBef>
                        <a:spcAft>
                          <a:spcPct val="0"/>
                        </a:spcAft>
                        <a:buClrTx/>
                        <a:buSzTx/>
                        <a:buFontTx/>
                        <a:buNone/>
                        <a:tabLst/>
                      </a:pPr>
                      <a:r>
                        <a:rPr kumimoji="0" lang="en-US" sz="1700" u="none" strike="noStrike" kern="1200" cap="none" normalizeH="0" baseline="0" dirty="0" err="1">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Craniosynostosis</a:t>
                      </a:r>
                      <a:r>
                        <a:rPr kumimoji="0" lang="en-US" sz="1700" u="none" strike="noStrike" kern="1200"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T="45728" marB="45728"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tc>
                  <a:txBody>
                    <a:bodyPr/>
                    <a:lstStyle/>
                    <a:p>
                      <a:pPr marL="0" marR="0" lvl="0" indent="0" algn="l" defTabSz="1017588" rtl="0" eaLnBrk="1" fontAlgn="base" latinLnBrk="0" hangingPunct="1">
                        <a:lnSpc>
                          <a:spcPct val="100000"/>
                        </a:lnSpc>
                        <a:spcBef>
                          <a:spcPct val="20000"/>
                        </a:spcBef>
                        <a:spcAft>
                          <a:spcPct val="0"/>
                        </a:spcAft>
                        <a:buClrTx/>
                        <a:buSzTx/>
                        <a:buFontTx/>
                        <a:buNone/>
                        <a:tabLst/>
                      </a:pPr>
                      <a:r>
                        <a:rPr kumimoji="0" lang="en-US" sz="1700" u="none" strike="noStrike" kern="1200"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Use of low kV and low mA</a:t>
                      </a:r>
                    </a:p>
                  </a:txBody>
                  <a:tcPr marT="45728" marB="45728"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tc>
                  <a:txBody>
                    <a:bodyPr/>
                    <a:lstStyle/>
                    <a:p>
                      <a:pPr marL="0" marR="0" lvl="0" indent="0" algn="l" defTabSz="1017588" rtl="0" eaLnBrk="1" fontAlgn="base" latinLnBrk="0" hangingPunct="1">
                        <a:lnSpc>
                          <a:spcPct val="100000"/>
                        </a:lnSpc>
                        <a:spcBef>
                          <a:spcPct val="20000"/>
                        </a:spcBef>
                        <a:spcAft>
                          <a:spcPct val="0"/>
                        </a:spcAft>
                        <a:buClrTx/>
                        <a:buSzTx/>
                        <a:buFontTx/>
                        <a:buNone/>
                        <a:tabLst/>
                      </a:pPr>
                      <a:r>
                        <a:rPr kumimoji="0" lang="en-US" sz="1700" u="none" strike="noStrike" kern="1200" cap="none" normalizeH="0" baseline="0" dirty="0" err="1">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Trattner</a:t>
                      </a:r>
                      <a:r>
                        <a:rPr kumimoji="0" lang="en-US" sz="1700" u="none" strike="noStrike" kern="1200"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et al. </a:t>
                      </a:r>
                    </a:p>
                    <a:p>
                      <a:pPr marL="0" marR="0" lvl="0" indent="0" algn="l" defTabSz="1017588" rtl="0" eaLnBrk="1" fontAlgn="base" latinLnBrk="0" hangingPunct="1">
                        <a:lnSpc>
                          <a:spcPct val="100000"/>
                        </a:lnSpc>
                        <a:spcBef>
                          <a:spcPct val="20000"/>
                        </a:spcBef>
                        <a:spcAft>
                          <a:spcPct val="0"/>
                        </a:spcAft>
                        <a:buClrTx/>
                        <a:buSzTx/>
                        <a:buFontTx/>
                        <a:buNone/>
                        <a:tabLst/>
                      </a:pPr>
                      <a:r>
                        <a:rPr kumimoji="0" lang="en-US" sz="1700" u="none" strike="noStrike" kern="1200"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JACR 2014</a:t>
                      </a:r>
                    </a:p>
                  </a:txBody>
                  <a:tcPr marT="45728" marB="45728"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bl>
          </a:graphicData>
        </a:graphic>
      </p:graphicFrame>
      <p:sp>
        <p:nvSpPr>
          <p:cNvPr id="22552" name="Title 1"/>
          <p:cNvSpPr>
            <a:spLocks noGrp="1"/>
          </p:cNvSpPr>
          <p:nvPr>
            <p:ph type="title"/>
          </p:nvPr>
        </p:nvSpPr>
        <p:spPr>
          <a:xfrm>
            <a:off x="251519" y="116632"/>
            <a:ext cx="7292281" cy="1102568"/>
          </a:xfrm>
        </p:spPr>
        <p:txBody>
          <a:bodyPr>
            <a:noAutofit/>
          </a:bodyPr>
          <a:lstStyle/>
          <a:p>
            <a:r>
              <a:rPr lang="en-US" altLang="en-US" dirty="0">
                <a:latin typeface="Arial Unicode MS" pitchFamily="34" charset="-128"/>
                <a:ea typeface="Arial Unicode MS" pitchFamily="34" charset="-128"/>
                <a:cs typeface="Arial Unicode MS" pitchFamily="34" charset="-128"/>
              </a:rPr>
              <a:t>Dose adapted to number of prior CT scans</a:t>
            </a:r>
            <a:endParaRPr lang="en-GB" altLang="en-US" dirty="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ChangeArrowheads="1"/>
          </p:cNvSpPr>
          <p:nvPr/>
        </p:nvSpPr>
        <p:spPr bwMode="auto">
          <a:xfrm>
            <a:off x="304800" y="1447800"/>
            <a:ext cx="8610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lr>
                <a:schemeClr val="folHlink"/>
              </a:buClr>
              <a:buSzPct val="110000"/>
              <a:buChar char="•"/>
              <a:defRPr sz="3200">
                <a:solidFill>
                  <a:schemeClr val="tx2"/>
                </a:solidFill>
                <a:latin typeface="Times New Roman" pitchFamily="18" charset="0"/>
              </a:defRPr>
            </a:lvl1pPr>
            <a:lvl2pPr marL="742950" indent="-285750">
              <a:spcBef>
                <a:spcPct val="20000"/>
              </a:spcBef>
              <a:buClr>
                <a:schemeClr val="folHlink"/>
              </a:buClr>
              <a:buSzPct val="110000"/>
              <a:buChar char="•"/>
              <a:defRPr sz="2800">
                <a:solidFill>
                  <a:schemeClr val="tx2"/>
                </a:solidFill>
                <a:latin typeface="Times New Roman" pitchFamily="18" charset="0"/>
              </a:defRPr>
            </a:lvl2pPr>
            <a:lvl3pPr marL="1143000" indent="-228600">
              <a:spcBef>
                <a:spcPct val="20000"/>
              </a:spcBef>
              <a:buClr>
                <a:schemeClr val="folHlink"/>
              </a:buClr>
              <a:buSzPct val="110000"/>
              <a:buChar char="•"/>
              <a:defRPr sz="2400">
                <a:solidFill>
                  <a:schemeClr val="tx2"/>
                </a:solidFill>
                <a:latin typeface="Times New Roman" pitchFamily="18" charset="0"/>
              </a:defRPr>
            </a:lvl3pPr>
            <a:lvl4pPr marL="1600200" indent="-228600">
              <a:spcBef>
                <a:spcPct val="20000"/>
              </a:spcBef>
              <a:buClr>
                <a:schemeClr val="folHlink"/>
              </a:buClr>
              <a:buSzPct val="110000"/>
              <a:buChar char="•"/>
              <a:defRPr sz="2400">
                <a:solidFill>
                  <a:schemeClr val="tx2"/>
                </a:solidFill>
                <a:latin typeface="Times New Roman" pitchFamily="18" charset="0"/>
              </a:defRPr>
            </a:lvl4pPr>
            <a:lvl5pPr marL="2057400" indent="-228600">
              <a:spcBef>
                <a:spcPct val="20000"/>
              </a:spcBef>
              <a:buClr>
                <a:schemeClr val="folHlink"/>
              </a:buClr>
              <a:buSzPct val="110000"/>
              <a:buChar char="•"/>
              <a:defRPr sz="2400">
                <a:solidFill>
                  <a:schemeClr val="tx2"/>
                </a:solidFill>
                <a:latin typeface="Times New Roman" pitchFamily="18" charset="0"/>
              </a:defRPr>
            </a:lvl5pPr>
            <a:lvl6pPr marL="25146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6pPr>
            <a:lvl7pPr marL="29718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7pPr>
            <a:lvl8pPr marL="34290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8pPr>
            <a:lvl9pPr marL="38862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9pPr>
          </a:lstStyle>
          <a:p>
            <a:pPr>
              <a:lnSpc>
                <a:spcPct val="130000"/>
              </a:lnSpc>
              <a:spcAft>
                <a:spcPts val="1200"/>
              </a:spcAft>
              <a:buClrTx/>
              <a:buSzTx/>
            </a:pPr>
            <a:r>
              <a:rPr lang="en-US" altLang="en-US" sz="2400" baseline="0" dirty="0">
                <a:solidFill>
                  <a:srgbClr val="000000"/>
                </a:solidFill>
                <a:latin typeface="Arial Unicode MS" pitchFamily="34" charset="-128"/>
                <a:ea typeface="Arial Unicode MS" pitchFamily="34" charset="-128"/>
                <a:cs typeface="Arial Unicode MS" pitchFamily="34" charset="-128"/>
              </a:rPr>
              <a:t>Frush et al. described use of  </a:t>
            </a:r>
            <a:r>
              <a:rPr lang="en-US" altLang="en-US" sz="2400" baseline="0" dirty="0" err="1">
                <a:solidFill>
                  <a:srgbClr val="000000"/>
                </a:solidFill>
                <a:latin typeface="Arial Unicode MS" pitchFamily="34" charset="-128"/>
                <a:ea typeface="Arial Unicode MS" pitchFamily="34" charset="-128"/>
                <a:cs typeface="Arial Unicode MS" pitchFamily="34" charset="-128"/>
              </a:rPr>
              <a:t>Broselow-Luten</a:t>
            </a:r>
            <a:r>
              <a:rPr lang="en-US" altLang="en-US" sz="2400" baseline="0" dirty="0">
                <a:solidFill>
                  <a:srgbClr val="000000"/>
                </a:solidFill>
                <a:latin typeface="Arial Unicode MS" pitchFamily="34" charset="-128"/>
                <a:ea typeface="Arial Unicode MS" pitchFamily="34" charset="-128"/>
                <a:cs typeface="Arial Unicode MS" pitchFamily="34" charset="-128"/>
              </a:rPr>
              <a:t> System* for color coded system for optimizing radiation dose in children in a seminal paper in AJR 2002. </a:t>
            </a:r>
          </a:p>
          <a:p>
            <a:pPr>
              <a:lnSpc>
                <a:spcPct val="130000"/>
              </a:lnSpc>
              <a:spcAft>
                <a:spcPts val="1200"/>
              </a:spcAft>
              <a:buClrTx/>
              <a:buSzTx/>
            </a:pPr>
            <a:r>
              <a:rPr lang="en-US" altLang="en-US" sz="2400" baseline="0" dirty="0">
                <a:solidFill>
                  <a:srgbClr val="000000"/>
                </a:solidFill>
                <a:latin typeface="Arial Unicode MS" pitchFamily="34" charset="-128"/>
                <a:ea typeface="Arial Unicode MS" pitchFamily="34" charset="-128"/>
                <a:cs typeface="Arial Unicode MS" pitchFamily="34" charset="-128"/>
              </a:rPr>
              <a:t>The system outlined an outstanding way of using height and weight of children to optimize kV and mA. </a:t>
            </a:r>
          </a:p>
          <a:p>
            <a:pPr>
              <a:lnSpc>
                <a:spcPct val="130000"/>
              </a:lnSpc>
              <a:spcAft>
                <a:spcPts val="1200"/>
              </a:spcAft>
              <a:buClrTx/>
              <a:buSzTx/>
              <a:buFont typeface="Arial Unicode MS" pitchFamily="34" charset="-128"/>
              <a:buChar char="*"/>
            </a:pPr>
            <a:r>
              <a:rPr lang="en-US" altLang="en-US" sz="2400" baseline="0" dirty="0">
                <a:solidFill>
                  <a:srgbClr val="000000"/>
                </a:solidFill>
                <a:latin typeface="Arial Unicode MS" pitchFamily="34" charset="-128"/>
                <a:ea typeface="Arial Unicode MS" pitchFamily="34" charset="-128"/>
                <a:cs typeface="Arial Unicode MS" pitchFamily="34" charset="-128"/>
              </a:rPr>
              <a:t>This system relates the height of the child to the weight to provide important information on drug doses, and most suitable equipment sizes.</a:t>
            </a:r>
          </a:p>
          <a:p>
            <a:pPr>
              <a:lnSpc>
                <a:spcPct val="130000"/>
              </a:lnSpc>
              <a:spcAft>
                <a:spcPts val="1200"/>
              </a:spcAft>
              <a:buClrTx/>
              <a:buSzTx/>
              <a:buFontTx/>
              <a:buNone/>
            </a:pPr>
            <a:r>
              <a:rPr lang="en-US" altLang="en-US" sz="2400" baseline="0" dirty="0">
                <a:solidFill>
                  <a:srgbClr val="000000"/>
                </a:solidFill>
                <a:latin typeface="Arial Unicode MS" pitchFamily="34" charset="-128"/>
                <a:ea typeface="Arial Unicode MS" pitchFamily="34" charset="-128"/>
                <a:cs typeface="Arial Unicode MS" pitchFamily="34" charset="-128"/>
              </a:rPr>
              <a:t>    </a:t>
            </a:r>
          </a:p>
        </p:txBody>
      </p:sp>
      <p:sp>
        <p:nvSpPr>
          <p:cNvPr id="23555" name="Title 1"/>
          <p:cNvSpPr>
            <a:spLocks noGrp="1"/>
          </p:cNvSpPr>
          <p:nvPr>
            <p:ph type="title"/>
          </p:nvPr>
        </p:nvSpPr>
        <p:spPr>
          <a:xfrm>
            <a:off x="251519" y="116632"/>
            <a:ext cx="7597081" cy="1178768"/>
          </a:xfrm>
        </p:spPr>
        <p:txBody>
          <a:bodyPr>
            <a:noAutofit/>
          </a:bodyPr>
          <a:lstStyle/>
          <a:p>
            <a:r>
              <a:rPr lang="en-US" altLang="en-US">
                <a:latin typeface="Arial Unicode MS" pitchFamily="34" charset="-128"/>
                <a:ea typeface="Arial Unicode MS" pitchFamily="34" charset="-128"/>
                <a:cs typeface="Arial Unicode MS" pitchFamily="34" charset="-128"/>
              </a:rPr>
              <a:t>Size based CT dose optimization in Children</a:t>
            </a:r>
            <a:endParaRPr lang="en-GB" altLang="en-US">
              <a:latin typeface="Arial Unicode MS" pitchFamily="34" charset="-128"/>
              <a:ea typeface="Arial Unicode MS" pitchFamily="34" charset="-128"/>
              <a:cs typeface="Arial Unicode MS" pitchFamily="34" charset="-128"/>
            </a:endParaRPr>
          </a:p>
        </p:txBody>
      </p:sp>
      <p:sp>
        <p:nvSpPr>
          <p:cNvPr id="23556" name="TextBox 1"/>
          <p:cNvSpPr txBox="1">
            <a:spLocks noChangeArrowheads="1"/>
          </p:cNvSpPr>
          <p:nvPr/>
        </p:nvSpPr>
        <p:spPr bwMode="auto">
          <a:xfrm>
            <a:off x="5791200" y="6324600"/>
            <a:ext cx="31242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110000"/>
              <a:buChar char="•"/>
              <a:defRPr sz="3200">
                <a:solidFill>
                  <a:schemeClr val="tx2"/>
                </a:solidFill>
                <a:latin typeface="Times New Roman" pitchFamily="18" charset="0"/>
              </a:defRPr>
            </a:lvl1pPr>
            <a:lvl2pPr marL="742950" indent="-285750">
              <a:spcBef>
                <a:spcPct val="20000"/>
              </a:spcBef>
              <a:buClr>
                <a:schemeClr val="folHlink"/>
              </a:buClr>
              <a:buSzPct val="110000"/>
              <a:buChar char="•"/>
              <a:defRPr sz="2800">
                <a:solidFill>
                  <a:schemeClr val="tx2"/>
                </a:solidFill>
                <a:latin typeface="Times New Roman" pitchFamily="18" charset="0"/>
              </a:defRPr>
            </a:lvl2pPr>
            <a:lvl3pPr marL="1143000" indent="-228600">
              <a:spcBef>
                <a:spcPct val="20000"/>
              </a:spcBef>
              <a:buClr>
                <a:schemeClr val="folHlink"/>
              </a:buClr>
              <a:buSzPct val="110000"/>
              <a:buChar char="•"/>
              <a:defRPr sz="2400">
                <a:solidFill>
                  <a:schemeClr val="tx2"/>
                </a:solidFill>
                <a:latin typeface="Times New Roman" pitchFamily="18" charset="0"/>
              </a:defRPr>
            </a:lvl3pPr>
            <a:lvl4pPr marL="1600200" indent="-228600">
              <a:spcBef>
                <a:spcPct val="20000"/>
              </a:spcBef>
              <a:buClr>
                <a:schemeClr val="folHlink"/>
              </a:buClr>
              <a:buSzPct val="110000"/>
              <a:buChar char="•"/>
              <a:defRPr sz="2400">
                <a:solidFill>
                  <a:schemeClr val="tx2"/>
                </a:solidFill>
                <a:latin typeface="Times New Roman" pitchFamily="18" charset="0"/>
              </a:defRPr>
            </a:lvl4pPr>
            <a:lvl5pPr marL="2057400" indent="-228600">
              <a:spcBef>
                <a:spcPct val="20000"/>
              </a:spcBef>
              <a:buClr>
                <a:schemeClr val="folHlink"/>
              </a:buClr>
              <a:buSzPct val="110000"/>
              <a:buChar char="•"/>
              <a:defRPr sz="2400">
                <a:solidFill>
                  <a:schemeClr val="tx2"/>
                </a:solidFill>
                <a:latin typeface="Times New Roman" pitchFamily="18" charset="0"/>
              </a:defRPr>
            </a:lvl5pPr>
            <a:lvl6pPr marL="25146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6pPr>
            <a:lvl7pPr marL="29718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7pPr>
            <a:lvl8pPr marL="34290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8pPr>
            <a:lvl9pPr marL="38862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9pPr>
          </a:lstStyle>
          <a:p>
            <a:pPr>
              <a:spcBef>
                <a:spcPct val="0"/>
              </a:spcBef>
              <a:buClrTx/>
              <a:buSzTx/>
              <a:buFontTx/>
              <a:buNone/>
            </a:pPr>
            <a:r>
              <a:rPr lang="en-GB" altLang="en-US" sz="1400" baseline="0">
                <a:latin typeface="Arial Unicode MS" pitchFamily="34" charset="-128"/>
                <a:ea typeface="Arial Unicode MS" pitchFamily="34" charset="-128"/>
                <a:cs typeface="Arial Unicode MS" pitchFamily="34" charset="-128"/>
              </a:rPr>
              <a:t>Frush et al. AJR 2002; 178: 721-726</a:t>
            </a:r>
            <a:endParaRPr lang="en-GB" altLang="en-US" sz="140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5"/>
          <p:cNvSpPr>
            <a:spLocks noGrp="1" noChangeArrowheads="1"/>
          </p:cNvSpPr>
          <p:nvPr>
            <p:ph type="title"/>
          </p:nvPr>
        </p:nvSpPr>
        <p:spPr>
          <a:xfrm>
            <a:off x="228600" y="12700"/>
            <a:ext cx="8534400" cy="1295400"/>
          </a:xfrm>
        </p:spPr>
        <p:txBody>
          <a:bodyPr>
            <a:normAutofit/>
          </a:bodyPr>
          <a:lstStyle/>
          <a:p>
            <a:r>
              <a:rPr lang="en-US" altLang="en-US" dirty="0">
                <a:latin typeface="Arial Unicode MS" pitchFamily="34" charset="-128"/>
                <a:ea typeface="Arial Unicode MS" pitchFamily="34" charset="-128"/>
                <a:cs typeface="Arial Unicode MS" pitchFamily="34" charset="-128"/>
              </a:rPr>
              <a:t>Color coded dose optimization </a:t>
            </a:r>
            <a:br>
              <a:rPr lang="en-US" altLang="en-US" dirty="0">
                <a:latin typeface="Arial Unicode MS" pitchFamily="34" charset="-128"/>
                <a:ea typeface="Arial Unicode MS" pitchFamily="34" charset="-128"/>
                <a:cs typeface="Arial Unicode MS" pitchFamily="34" charset="-128"/>
              </a:rPr>
            </a:br>
            <a:r>
              <a:rPr lang="en-US" altLang="en-US" dirty="0">
                <a:latin typeface="Arial Unicode MS" pitchFamily="34" charset="-128"/>
                <a:ea typeface="Arial Unicode MS" pitchFamily="34" charset="-128"/>
                <a:cs typeface="Arial Unicode MS" pitchFamily="34" charset="-128"/>
              </a:rPr>
              <a:t>in children </a:t>
            </a:r>
          </a:p>
        </p:txBody>
      </p:sp>
      <p:sp>
        <p:nvSpPr>
          <p:cNvPr id="30722" name="Rectangle 7"/>
          <p:cNvSpPr>
            <a:spLocks noGrp="1" noChangeArrowheads="1"/>
          </p:cNvSpPr>
          <p:nvPr>
            <p:ph idx="1"/>
          </p:nvPr>
        </p:nvSpPr>
        <p:spPr>
          <a:xfrm>
            <a:off x="228600" y="1295400"/>
            <a:ext cx="8712968" cy="5321943"/>
          </a:xfrm>
        </p:spPr>
        <p:txBody>
          <a:bodyPr/>
          <a:lstStyle/>
          <a:p>
            <a:pPr>
              <a:lnSpc>
                <a:spcPct val="130000"/>
              </a:lnSpc>
              <a:spcAft>
                <a:spcPts val="600"/>
              </a:spcAft>
              <a:buClrTx/>
              <a:buSzTx/>
              <a:defRPr/>
            </a:pPr>
            <a:r>
              <a:rPr lang="en-US" sz="2400" kern="1200" dirty="0">
                <a:latin typeface="Arial Unicode MS" panose="020B0604020202020204" pitchFamily="34" charset="-128"/>
                <a:ea typeface="Arial Unicode MS" panose="020B0604020202020204" pitchFamily="34" charset="-128"/>
                <a:cs typeface="Arial Unicode MS" panose="020B0604020202020204" pitchFamily="34" charset="-128"/>
              </a:rPr>
              <a:t>Other authors have described color coded system in children to adapt radiation dose to </a:t>
            </a:r>
          </a:p>
          <a:p>
            <a:pPr lvl="1">
              <a:lnSpc>
                <a:spcPct val="130000"/>
              </a:lnSpc>
              <a:spcAft>
                <a:spcPts val="300"/>
              </a:spcAft>
              <a:buClrTx/>
              <a:buSzTx/>
              <a:defRPr/>
            </a:pPr>
            <a:r>
              <a:rPr lang="en-US" sz="2200" kern="1200" dirty="0">
                <a:latin typeface="Arial Unicode MS" panose="020B0604020202020204" pitchFamily="34" charset="-128"/>
                <a:ea typeface="Arial Unicode MS" panose="020B0604020202020204" pitchFamily="34" charset="-128"/>
                <a:cs typeface="Arial Unicode MS" panose="020B0604020202020204" pitchFamily="34" charset="-128"/>
              </a:rPr>
              <a:t>Patient weight</a:t>
            </a:r>
          </a:p>
          <a:p>
            <a:pPr lvl="1">
              <a:lnSpc>
                <a:spcPct val="130000"/>
              </a:lnSpc>
              <a:spcAft>
                <a:spcPts val="300"/>
              </a:spcAft>
              <a:buClrTx/>
              <a:buSzTx/>
              <a:defRPr/>
            </a:pPr>
            <a:r>
              <a:rPr lang="en-US" sz="2200" kern="1200" dirty="0">
                <a:latin typeface="Arial Unicode MS" panose="020B0604020202020204" pitchFamily="34" charset="-128"/>
                <a:ea typeface="Arial Unicode MS" panose="020B0604020202020204" pitchFamily="34" charset="-128"/>
                <a:cs typeface="Arial Unicode MS" panose="020B0604020202020204" pitchFamily="34" charset="-128"/>
              </a:rPr>
              <a:t>Body region</a:t>
            </a:r>
          </a:p>
          <a:p>
            <a:pPr lvl="1">
              <a:lnSpc>
                <a:spcPct val="130000"/>
              </a:lnSpc>
              <a:spcAft>
                <a:spcPts val="300"/>
              </a:spcAft>
              <a:buClrTx/>
              <a:buSzTx/>
              <a:defRPr/>
            </a:pPr>
            <a:r>
              <a:rPr lang="en-US" sz="2200" kern="1200" dirty="0">
                <a:latin typeface="Arial Unicode MS" panose="020B0604020202020204" pitchFamily="34" charset="-128"/>
                <a:ea typeface="Arial Unicode MS" panose="020B0604020202020204" pitchFamily="34" charset="-128"/>
                <a:cs typeface="Arial Unicode MS" panose="020B0604020202020204" pitchFamily="34" charset="-128"/>
              </a:rPr>
              <a:t>Clinical indication </a:t>
            </a:r>
          </a:p>
          <a:p>
            <a:pPr lvl="1">
              <a:lnSpc>
                <a:spcPct val="130000"/>
              </a:lnSpc>
              <a:spcAft>
                <a:spcPts val="300"/>
              </a:spcAft>
              <a:buClrTx/>
              <a:buSzTx/>
              <a:defRPr/>
            </a:pPr>
            <a:r>
              <a:rPr lang="en-US" sz="2200" kern="1200" dirty="0">
                <a:latin typeface="Arial Unicode MS" panose="020B0604020202020204" pitchFamily="34" charset="-128"/>
                <a:ea typeface="Arial Unicode MS" panose="020B0604020202020204" pitchFamily="34" charset="-128"/>
                <a:cs typeface="Arial Unicode MS" panose="020B0604020202020204" pitchFamily="34" charset="-128"/>
              </a:rPr>
              <a:t>Number of prior exams</a:t>
            </a:r>
          </a:p>
          <a:p>
            <a:pPr lvl="1">
              <a:lnSpc>
                <a:spcPct val="130000"/>
              </a:lnSpc>
              <a:spcAft>
                <a:spcPts val="300"/>
              </a:spcAft>
              <a:buClrTx/>
              <a:buSzTx/>
              <a:defRPr/>
            </a:pPr>
            <a:r>
              <a:rPr lang="en-US" sz="2200" kern="1200" dirty="0">
                <a:latin typeface="Arial Unicode MS" panose="020B0604020202020204" pitchFamily="34" charset="-128"/>
                <a:ea typeface="Arial Unicode MS" panose="020B0604020202020204" pitchFamily="34" charset="-128"/>
                <a:cs typeface="Arial Unicode MS" panose="020B0604020202020204" pitchFamily="34" charset="-128"/>
              </a:rPr>
              <a:t>Automatic exposure control (AEC)</a:t>
            </a:r>
          </a:p>
          <a:p>
            <a:pPr marL="0" indent="0">
              <a:lnSpc>
                <a:spcPct val="130000"/>
              </a:lnSpc>
              <a:spcAft>
                <a:spcPts val="1200"/>
              </a:spcAft>
              <a:buClrTx/>
              <a:buSzTx/>
              <a:buFontTx/>
              <a:buNone/>
              <a:defRPr/>
            </a:pPr>
            <a:r>
              <a:rPr lang="en-US" sz="2200" kern="1200" dirty="0">
                <a:latin typeface="Arial Unicode MS" panose="020B0604020202020204" pitchFamily="34" charset="-128"/>
                <a:ea typeface="Arial Unicode MS" panose="020B0604020202020204" pitchFamily="34" charset="-128"/>
                <a:cs typeface="Arial Unicode MS" panose="020B0604020202020204" pitchFamily="34" charset="-128"/>
              </a:rPr>
              <a:t>    </a:t>
            </a:r>
          </a:p>
        </p:txBody>
      </p:sp>
      <p:sp>
        <p:nvSpPr>
          <p:cNvPr id="24580" name="TextBox 1"/>
          <p:cNvSpPr txBox="1">
            <a:spLocks noChangeArrowheads="1"/>
          </p:cNvSpPr>
          <p:nvPr/>
        </p:nvSpPr>
        <p:spPr bwMode="auto">
          <a:xfrm>
            <a:off x="6540500" y="6105525"/>
            <a:ext cx="2374900"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folHlink"/>
              </a:buClr>
              <a:buSzPct val="110000"/>
              <a:buChar char="•"/>
              <a:defRPr sz="3200">
                <a:solidFill>
                  <a:schemeClr val="tx2"/>
                </a:solidFill>
                <a:latin typeface="Times New Roman" pitchFamily="18" charset="0"/>
              </a:defRPr>
            </a:lvl1pPr>
            <a:lvl2pPr marL="742950" indent="-285750">
              <a:spcBef>
                <a:spcPct val="20000"/>
              </a:spcBef>
              <a:buClr>
                <a:schemeClr val="folHlink"/>
              </a:buClr>
              <a:buSzPct val="110000"/>
              <a:buChar char="•"/>
              <a:defRPr sz="2800">
                <a:solidFill>
                  <a:schemeClr val="tx2"/>
                </a:solidFill>
                <a:latin typeface="Times New Roman" pitchFamily="18" charset="0"/>
              </a:defRPr>
            </a:lvl2pPr>
            <a:lvl3pPr marL="1143000" indent="-228600">
              <a:spcBef>
                <a:spcPct val="20000"/>
              </a:spcBef>
              <a:buClr>
                <a:schemeClr val="folHlink"/>
              </a:buClr>
              <a:buSzPct val="110000"/>
              <a:buChar char="•"/>
              <a:defRPr sz="2400">
                <a:solidFill>
                  <a:schemeClr val="tx2"/>
                </a:solidFill>
                <a:latin typeface="Times New Roman" pitchFamily="18" charset="0"/>
              </a:defRPr>
            </a:lvl3pPr>
            <a:lvl4pPr marL="1600200" indent="-228600">
              <a:spcBef>
                <a:spcPct val="20000"/>
              </a:spcBef>
              <a:buClr>
                <a:schemeClr val="folHlink"/>
              </a:buClr>
              <a:buSzPct val="110000"/>
              <a:buChar char="•"/>
              <a:defRPr sz="2400">
                <a:solidFill>
                  <a:schemeClr val="tx2"/>
                </a:solidFill>
                <a:latin typeface="Times New Roman" pitchFamily="18" charset="0"/>
              </a:defRPr>
            </a:lvl4pPr>
            <a:lvl5pPr marL="2057400" indent="-228600">
              <a:spcBef>
                <a:spcPct val="20000"/>
              </a:spcBef>
              <a:buClr>
                <a:schemeClr val="folHlink"/>
              </a:buClr>
              <a:buSzPct val="110000"/>
              <a:buChar char="•"/>
              <a:defRPr sz="2400">
                <a:solidFill>
                  <a:schemeClr val="tx2"/>
                </a:solidFill>
                <a:latin typeface="Times New Roman" pitchFamily="18" charset="0"/>
              </a:defRPr>
            </a:lvl5pPr>
            <a:lvl6pPr marL="25146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6pPr>
            <a:lvl7pPr marL="29718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7pPr>
            <a:lvl8pPr marL="34290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8pPr>
            <a:lvl9pPr marL="38862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9pPr>
          </a:lstStyle>
          <a:p>
            <a:pPr>
              <a:spcBef>
                <a:spcPct val="0"/>
              </a:spcBef>
              <a:spcAft>
                <a:spcPts val="600"/>
              </a:spcAft>
              <a:buClrTx/>
              <a:buSzTx/>
              <a:buFontTx/>
              <a:buNone/>
            </a:pPr>
            <a:r>
              <a:rPr lang="en-US" altLang="en-US" sz="1400" baseline="0">
                <a:latin typeface="Arial Unicode MS" pitchFamily="34" charset="-128"/>
                <a:ea typeface="Arial Unicode MS" pitchFamily="34" charset="-128"/>
                <a:cs typeface="Arial Unicode MS" pitchFamily="34" charset="-128"/>
              </a:rPr>
              <a:t>Singh et al. Radiology 2009</a:t>
            </a:r>
          </a:p>
          <a:p>
            <a:pPr>
              <a:spcBef>
                <a:spcPct val="0"/>
              </a:spcBef>
              <a:spcAft>
                <a:spcPts val="600"/>
              </a:spcAft>
              <a:buClrTx/>
              <a:buSzTx/>
              <a:buFontTx/>
              <a:buNone/>
            </a:pPr>
            <a:r>
              <a:rPr lang="en-US" altLang="en-US" sz="1400" baseline="0">
                <a:latin typeface="Arial Unicode MS" pitchFamily="34" charset="-128"/>
                <a:ea typeface="Arial Unicode MS" pitchFamily="34" charset="-128"/>
                <a:cs typeface="Arial Unicode MS" pitchFamily="34" charset="-128"/>
              </a:rPr>
              <a:t>Singh et al. Radiology 2012</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1599" name="Group 223"/>
          <p:cNvGraphicFramePr>
            <a:graphicFrameLocks noGrp="1"/>
          </p:cNvGraphicFramePr>
          <p:nvPr>
            <p:extLst>
              <p:ext uri="{D42A27DB-BD31-4B8C-83A1-F6EECF244321}">
                <p14:modId xmlns:p14="http://schemas.microsoft.com/office/powerpoint/2010/main" val="2692442926"/>
              </p:ext>
            </p:extLst>
          </p:nvPr>
        </p:nvGraphicFramePr>
        <p:xfrm>
          <a:off x="228600" y="1600200"/>
          <a:ext cx="8763000" cy="3194052"/>
        </p:xfrm>
        <a:graphic>
          <a:graphicData uri="http://schemas.openxmlformats.org/drawingml/2006/table">
            <a:tbl>
              <a:tblPr>
                <a:tableStyleId>{5C22544A-7EE6-4342-B048-85BDC9FD1C3A}</a:tableStyleId>
              </a:tblPr>
              <a:tblGrid>
                <a:gridCol w="4267200">
                  <a:extLst>
                    <a:ext uri="{9D8B030D-6E8A-4147-A177-3AD203B41FA5}">
                      <a16:colId xmlns:a16="http://schemas.microsoft.com/office/drawing/2014/main" val="20000"/>
                    </a:ext>
                  </a:extLst>
                </a:gridCol>
                <a:gridCol w="1143000">
                  <a:extLst>
                    <a:ext uri="{9D8B030D-6E8A-4147-A177-3AD203B41FA5}">
                      <a16:colId xmlns:a16="http://schemas.microsoft.com/office/drawing/2014/main" val="20001"/>
                    </a:ext>
                  </a:extLst>
                </a:gridCol>
                <a:gridCol w="1143000">
                  <a:extLst>
                    <a:ext uri="{9D8B030D-6E8A-4147-A177-3AD203B41FA5}">
                      <a16:colId xmlns:a16="http://schemas.microsoft.com/office/drawing/2014/main" val="20002"/>
                    </a:ext>
                  </a:extLst>
                </a:gridCol>
                <a:gridCol w="2209800">
                  <a:extLst>
                    <a:ext uri="{9D8B030D-6E8A-4147-A177-3AD203B41FA5}">
                      <a16:colId xmlns:a16="http://schemas.microsoft.com/office/drawing/2014/main" val="20003"/>
                    </a:ext>
                  </a:extLst>
                </a:gridCol>
              </a:tblGrid>
              <a:tr h="797608">
                <a:tc>
                  <a:txBody>
                    <a:bodyPr/>
                    <a:lstStyle>
                      <a:lvl1pPr>
                        <a:spcBef>
                          <a:spcPct val="20000"/>
                        </a:spcBef>
                        <a:defRPr sz="2000">
                          <a:solidFill>
                            <a:schemeClr val="bg1"/>
                          </a:solidFill>
                          <a:latin typeface="Arial" pitchFamily="34" charset="0"/>
                          <a:ea typeface="ヒラギノ角ゴ Pro W3" charset="-128"/>
                        </a:defRPr>
                      </a:lvl1pPr>
                      <a:lvl2pPr marL="742950" indent="-285750">
                        <a:spcBef>
                          <a:spcPct val="20000"/>
                        </a:spcBef>
                        <a:defRPr>
                          <a:solidFill>
                            <a:schemeClr val="bg1"/>
                          </a:solidFill>
                          <a:latin typeface="Arial" pitchFamily="34" charset="0"/>
                          <a:ea typeface="ヒラギノ角ゴ Pro W3" charset="-128"/>
                        </a:defRPr>
                      </a:lvl2pPr>
                      <a:lvl3pPr marL="1143000" indent="-228600">
                        <a:spcBef>
                          <a:spcPct val="20000"/>
                        </a:spcBef>
                        <a:defRPr>
                          <a:solidFill>
                            <a:schemeClr val="bg1"/>
                          </a:solidFill>
                          <a:latin typeface="Arial" pitchFamily="34" charset="0"/>
                          <a:ea typeface="ヒラギノ角ゴ Pro W3" charset="-128"/>
                        </a:defRPr>
                      </a:lvl3pPr>
                      <a:lvl4pPr marL="1600200" indent="-228600">
                        <a:spcBef>
                          <a:spcPct val="20000"/>
                        </a:spcBef>
                        <a:defRPr>
                          <a:solidFill>
                            <a:schemeClr val="bg1"/>
                          </a:solidFill>
                          <a:latin typeface="Arial" pitchFamily="34" charset="0"/>
                          <a:ea typeface="ヒラギノ角ゴ Pro W3" charset="-128"/>
                        </a:defRPr>
                      </a:lvl4pPr>
                      <a:lvl5pPr marL="2057400" indent="-228600">
                        <a:spcBef>
                          <a:spcPct val="20000"/>
                        </a:spcBef>
                        <a:defRPr>
                          <a:solidFill>
                            <a:schemeClr val="bg1"/>
                          </a:solidFill>
                          <a:latin typeface="Arial" pitchFamily="34" charset="0"/>
                          <a:ea typeface="ヒラギノ角ゴ Pro W3" charset="-128"/>
                        </a:defRPr>
                      </a:lvl5pPr>
                      <a:lvl6pPr marL="2514600" indent="-228600" eaLnBrk="0" fontAlgn="base" hangingPunct="0">
                        <a:spcBef>
                          <a:spcPct val="20000"/>
                        </a:spcBef>
                        <a:spcAft>
                          <a:spcPct val="0"/>
                        </a:spcAft>
                        <a:defRPr>
                          <a:solidFill>
                            <a:schemeClr val="bg1"/>
                          </a:solidFill>
                          <a:latin typeface="Arial" pitchFamily="34" charset="0"/>
                          <a:ea typeface="ヒラギノ角ゴ Pro W3" charset="-128"/>
                        </a:defRPr>
                      </a:lvl6pPr>
                      <a:lvl7pPr marL="2971800" indent="-228600" eaLnBrk="0" fontAlgn="base" hangingPunct="0">
                        <a:spcBef>
                          <a:spcPct val="20000"/>
                        </a:spcBef>
                        <a:spcAft>
                          <a:spcPct val="0"/>
                        </a:spcAft>
                        <a:defRPr>
                          <a:solidFill>
                            <a:schemeClr val="bg1"/>
                          </a:solidFill>
                          <a:latin typeface="Arial" pitchFamily="34" charset="0"/>
                          <a:ea typeface="ヒラギノ角ゴ Pro W3" charset="-128"/>
                        </a:defRPr>
                      </a:lvl7pPr>
                      <a:lvl8pPr marL="3429000" indent="-228600" eaLnBrk="0" fontAlgn="base" hangingPunct="0">
                        <a:spcBef>
                          <a:spcPct val="20000"/>
                        </a:spcBef>
                        <a:spcAft>
                          <a:spcPct val="0"/>
                        </a:spcAft>
                        <a:defRPr>
                          <a:solidFill>
                            <a:schemeClr val="bg1"/>
                          </a:solidFill>
                          <a:latin typeface="Arial" pitchFamily="34" charset="0"/>
                          <a:ea typeface="ヒラギノ角ゴ Pro W3" charset="-128"/>
                        </a:defRPr>
                      </a:lvl8pPr>
                      <a:lvl9pPr marL="3886200" indent="-228600" eaLnBrk="0" fontAlgn="base" hangingPunct="0">
                        <a:spcBef>
                          <a:spcPct val="20000"/>
                        </a:spcBef>
                        <a:spcAft>
                          <a:spcPct val="0"/>
                        </a:spcAft>
                        <a:defRPr>
                          <a:solidFill>
                            <a:schemeClr val="bg1"/>
                          </a:solidFill>
                          <a:latin typeface="Arial" pitchFamily="34" charset="0"/>
                          <a:ea typeface="ヒラギノ角ゴ Pro W3" charset="-128"/>
                        </a:defRPr>
                      </a:lvl9pPr>
                    </a:lstStyle>
                    <a:p>
                      <a:pPr marL="0" marR="0" lvl="0" indent="0" algn="ctr" defTabSz="914400" rtl="0" eaLnBrk="1" fontAlgn="base" latinLnBrk="0" hangingPunct="1">
                        <a:lnSpc>
                          <a:spcPct val="125000"/>
                        </a:lnSpc>
                        <a:spcBef>
                          <a:spcPct val="20000"/>
                        </a:spcBef>
                        <a:spcAft>
                          <a:spcPct val="0"/>
                        </a:spcAft>
                        <a:buClrTx/>
                        <a:buSzTx/>
                        <a:buFontTx/>
                        <a:buNone/>
                        <a:tabLst/>
                      </a:pPr>
                      <a:r>
                        <a:rPr kumimoji="0" lang="en-US" altLang="en-US" sz="1900" b="1"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Indications</a:t>
                      </a:r>
                      <a:endParaRPr kumimoji="0" lang="en-US" altLang="en-US" sz="1900" b="1" i="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T="45727" marB="45727"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tc>
                  <a:txBody>
                    <a:bodyPr/>
                    <a:lstStyle>
                      <a:lvl1pPr>
                        <a:spcBef>
                          <a:spcPct val="20000"/>
                        </a:spcBef>
                        <a:defRPr sz="2000">
                          <a:solidFill>
                            <a:schemeClr val="bg1"/>
                          </a:solidFill>
                          <a:latin typeface="Arial" pitchFamily="34" charset="0"/>
                          <a:ea typeface="ヒラギノ角ゴ Pro W3" charset="-128"/>
                        </a:defRPr>
                      </a:lvl1pPr>
                      <a:lvl2pPr marL="742950" indent="-285750">
                        <a:spcBef>
                          <a:spcPct val="20000"/>
                        </a:spcBef>
                        <a:defRPr>
                          <a:solidFill>
                            <a:schemeClr val="bg1"/>
                          </a:solidFill>
                          <a:latin typeface="Arial" pitchFamily="34" charset="0"/>
                          <a:ea typeface="ヒラギノ角ゴ Pro W3" charset="-128"/>
                        </a:defRPr>
                      </a:lvl2pPr>
                      <a:lvl3pPr marL="1143000" indent="-228600">
                        <a:spcBef>
                          <a:spcPct val="20000"/>
                        </a:spcBef>
                        <a:defRPr>
                          <a:solidFill>
                            <a:schemeClr val="bg1"/>
                          </a:solidFill>
                          <a:latin typeface="Arial" pitchFamily="34" charset="0"/>
                          <a:ea typeface="ヒラギノ角ゴ Pro W3" charset="-128"/>
                        </a:defRPr>
                      </a:lvl3pPr>
                      <a:lvl4pPr marL="1600200" indent="-228600">
                        <a:spcBef>
                          <a:spcPct val="20000"/>
                        </a:spcBef>
                        <a:defRPr>
                          <a:solidFill>
                            <a:schemeClr val="bg1"/>
                          </a:solidFill>
                          <a:latin typeface="Arial" pitchFamily="34" charset="0"/>
                          <a:ea typeface="ヒラギノ角ゴ Pro W3" charset="-128"/>
                        </a:defRPr>
                      </a:lvl4pPr>
                      <a:lvl5pPr marL="2057400" indent="-228600">
                        <a:spcBef>
                          <a:spcPct val="20000"/>
                        </a:spcBef>
                        <a:defRPr>
                          <a:solidFill>
                            <a:schemeClr val="bg1"/>
                          </a:solidFill>
                          <a:latin typeface="Arial" pitchFamily="34" charset="0"/>
                          <a:ea typeface="ヒラギノ角ゴ Pro W3" charset="-128"/>
                        </a:defRPr>
                      </a:lvl5pPr>
                      <a:lvl6pPr marL="2514600" indent="-228600" eaLnBrk="0" fontAlgn="base" hangingPunct="0">
                        <a:spcBef>
                          <a:spcPct val="20000"/>
                        </a:spcBef>
                        <a:spcAft>
                          <a:spcPct val="0"/>
                        </a:spcAft>
                        <a:defRPr>
                          <a:solidFill>
                            <a:schemeClr val="bg1"/>
                          </a:solidFill>
                          <a:latin typeface="Arial" pitchFamily="34" charset="0"/>
                          <a:ea typeface="ヒラギノ角ゴ Pro W3" charset="-128"/>
                        </a:defRPr>
                      </a:lvl6pPr>
                      <a:lvl7pPr marL="2971800" indent="-228600" eaLnBrk="0" fontAlgn="base" hangingPunct="0">
                        <a:spcBef>
                          <a:spcPct val="20000"/>
                        </a:spcBef>
                        <a:spcAft>
                          <a:spcPct val="0"/>
                        </a:spcAft>
                        <a:defRPr>
                          <a:solidFill>
                            <a:schemeClr val="bg1"/>
                          </a:solidFill>
                          <a:latin typeface="Arial" pitchFamily="34" charset="0"/>
                          <a:ea typeface="ヒラギノ角ゴ Pro W3" charset="-128"/>
                        </a:defRPr>
                      </a:lvl7pPr>
                      <a:lvl8pPr marL="3429000" indent="-228600" eaLnBrk="0" fontAlgn="base" hangingPunct="0">
                        <a:spcBef>
                          <a:spcPct val="20000"/>
                        </a:spcBef>
                        <a:spcAft>
                          <a:spcPct val="0"/>
                        </a:spcAft>
                        <a:defRPr>
                          <a:solidFill>
                            <a:schemeClr val="bg1"/>
                          </a:solidFill>
                          <a:latin typeface="Arial" pitchFamily="34" charset="0"/>
                          <a:ea typeface="ヒラギノ角ゴ Pro W3" charset="-128"/>
                        </a:defRPr>
                      </a:lvl8pPr>
                      <a:lvl9pPr marL="3886200" indent="-228600" eaLnBrk="0" fontAlgn="base" hangingPunct="0">
                        <a:spcBef>
                          <a:spcPct val="20000"/>
                        </a:spcBef>
                        <a:spcAft>
                          <a:spcPct val="0"/>
                        </a:spcAft>
                        <a:defRPr>
                          <a:solidFill>
                            <a:schemeClr val="bg1"/>
                          </a:solidFill>
                          <a:latin typeface="Arial" pitchFamily="34" charset="0"/>
                          <a:ea typeface="ヒラギノ角ゴ Pro W3" charset="-128"/>
                        </a:defRPr>
                      </a:lvl9pPr>
                    </a:lstStyle>
                    <a:p>
                      <a:pPr marL="0" marR="0" lvl="0" indent="0" algn="ctr" defTabSz="914400" rtl="0" eaLnBrk="1" fontAlgn="base" latinLnBrk="0" hangingPunct="1">
                        <a:lnSpc>
                          <a:spcPct val="100000"/>
                        </a:lnSpc>
                        <a:spcBef>
                          <a:spcPts val="0"/>
                        </a:spcBef>
                        <a:spcAft>
                          <a:spcPct val="0"/>
                        </a:spcAft>
                        <a:buClrTx/>
                        <a:buSzTx/>
                        <a:buFontTx/>
                        <a:buNone/>
                        <a:tabLst/>
                      </a:pPr>
                      <a:r>
                        <a:rPr kumimoji="0" lang="en-US" altLang="en-US" sz="1900" b="1"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Zone number</a:t>
                      </a:r>
                      <a:endParaRPr kumimoji="0" lang="en-US" altLang="en-US" sz="1900" b="1" i="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T="45727" marB="45727"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tc>
                  <a:txBody>
                    <a:bodyPr/>
                    <a:lstStyle>
                      <a:lvl1pPr>
                        <a:spcBef>
                          <a:spcPct val="20000"/>
                        </a:spcBef>
                        <a:defRPr sz="2000">
                          <a:solidFill>
                            <a:schemeClr val="bg1"/>
                          </a:solidFill>
                          <a:latin typeface="Arial" pitchFamily="34" charset="0"/>
                          <a:ea typeface="ヒラギノ角ゴ Pro W3" charset="-128"/>
                        </a:defRPr>
                      </a:lvl1pPr>
                      <a:lvl2pPr marL="742950" indent="-285750">
                        <a:spcBef>
                          <a:spcPct val="20000"/>
                        </a:spcBef>
                        <a:defRPr>
                          <a:solidFill>
                            <a:schemeClr val="bg1"/>
                          </a:solidFill>
                          <a:latin typeface="Arial" pitchFamily="34" charset="0"/>
                          <a:ea typeface="ヒラギノ角ゴ Pro W3" charset="-128"/>
                        </a:defRPr>
                      </a:lvl2pPr>
                      <a:lvl3pPr marL="1143000" indent="-228600">
                        <a:spcBef>
                          <a:spcPct val="20000"/>
                        </a:spcBef>
                        <a:defRPr>
                          <a:solidFill>
                            <a:schemeClr val="bg1"/>
                          </a:solidFill>
                          <a:latin typeface="Arial" pitchFamily="34" charset="0"/>
                          <a:ea typeface="ヒラギノ角ゴ Pro W3" charset="-128"/>
                        </a:defRPr>
                      </a:lvl3pPr>
                      <a:lvl4pPr marL="1600200" indent="-228600">
                        <a:spcBef>
                          <a:spcPct val="20000"/>
                        </a:spcBef>
                        <a:defRPr>
                          <a:solidFill>
                            <a:schemeClr val="bg1"/>
                          </a:solidFill>
                          <a:latin typeface="Arial" pitchFamily="34" charset="0"/>
                          <a:ea typeface="ヒラギノ角ゴ Pro W3" charset="-128"/>
                        </a:defRPr>
                      </a:lvl4pPr>
                      <a:lvl5pPr marL="2057400" indent="-228600">
                        <a:spcBef>
                          <a:spcPct val="20000"/>
                        </a:spcBef>
                        <a:defRPr>
                          <a:solidFill>
                            <a:schemeClr val="bg1"/>
                          </a:solidFill>
                          <a:latin typeface="Arial" pitchFamily="34" charset="0"/>
                          <a:ea typeface="ヒラギノ角ゴ Pro W3" charset="-128"/>
                        </a:defRPr>
                      </a:lvl5pPr>
                      <a:lvl6pPr marL="2514600" indent="-228600" eaLnBrk="0" fontAlgn="base" hangingPunct="0">
                        <a:spcBef>
                          <a:spcPct val="20000"/>
                        </a:spcBef>
                        <a:spcAft>
                          <a:spcPct val="0"/>
                        </a:spcAft>
                        <a:defRPr>
                          <a:solidFill>
                            <a:schemeClr val="bg1"/>
                          </a:solidFill>
                          <a:latin typeface="Arial" pitchFamily="34" charset="0"/>
                          <a:ea typeface="ヒラギノ角ゴ Pro W3" charset="-128"/>
                        </a:defRPr>
                      </a:lvl6pPr>
                      <a:lvl7pPr marL="2971800" indent="-228600" eaLnBrk="0" fontAlgn="base" hangingPunct="0">
                        <a:spcBef>
                          <a:spcPct val="20000"/>
                        </a:spcBef>
                        <a:spcAft>
                          <a:spcPct val="0"/>
                        </a:spcAft>
                        <a:defRPr>
                          <a:solidFill>
                            <a:schemeClr val="bg1"/>
                          </a:solidFill>
                          <a:latin typeface="Arial" pitchFamily="34" charset="0"/>
                          <a:ea typeface="ヒラギノ角ゴ Pro W3" charset="-128"/>
                        </a:defRPr>
                      </a:lvl7pPr>
                      <a:lvl8pPr marL="3429000" indent="-228600" eaLnBrk="0" fontAlgn="base" hangingPunct="0">
                        <a:spcBef>
                          <a:spcPct val="20000"/>
                        </a:spcBef>
                        <a:spcAft>
                          <a:spcPct val="0"/>
                        </a:spcAft>
                        <a:defRPr>
                          <a:solidFill>
                            <a:schemeClr val="bg1"/>
                          </a:solidFill>
                          <a:latin typeface="Arial" pitchFamily="34" charset="0"/>
                          <a:ea typeface="ヒラギノ角ゴ Pro W3" charset="-128"/>
                        </a:defRPr>
                      </a:lvl8pPr>
                      <a:lvl9pPr marL="3886200" indent="-228600" eaLnBrk="0" fontAlgn="base" hangingPunct="0">
                        <a:spcBef>
                          <a:spcPct val="20000"/>
                        </a:spcBef>
                        <a:spcAft>
                          <a:spcPct val="0"/>
                        </a:spcAft>
                        <a:defRPr>
                          <a:solidFill>
                            <a:schemeClr val="bg1"/>
                          </a:solidFill>
                          <a:latin typeface="Arial" pitchFamily="34" charset="0"/>
                          <a:ea typeface="ヒラギノ角ゴ Pro W3"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1900" b="1"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Color zone</a:t>
                      </a:r>
                      <a:endParaRPr kumimoji="0" lang="en-US" altLang="en-US" sz="1900" b="1" i="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T="45727" marB="45727"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tc>
                  <a:txBody>
                    <a:bodyPr/>
                    <a:lstStyle>
                      <a:lvl1pPr>
                        <a:spcBef>
                          <a:spcPct val="20000"/>
                        </a:spcBef>
                        <a:defRPr sz="2000">
                          <a:solidFill>
                            <a:schemeClr val="bg1"/>
                          </a:solidFill>
                          <a:latin typeface="Arial" pitchFamily="34" charset="0"/>
                          <a:ea typeface="ヒラギノ角ゴ Pro W3" charset="-128"/>
                        </a:defRPr>
                      </a:lvl1pPr>
                      <a:lvl2pPr marL="742950" indent="-285750">
                        <a:spcBef>
                          <a:spcPct val="20000"/>
                        </a:spcBef>
                        <a:defRPr>
                          <a:solidFill>
                            <a:schemeClr val="bg1"/>
                          </a:solidFill>
                          <a:latin typeface="Arial" pitchFamily="34" charset="0"/>
                          <a:ea typeface="ヒラギノ角ゴ Pro W3" charset="-128"/>
                        </a:defRPr>
                      </a:lvl2pPr>
                      <a:lvl3pPr marL="1143000" indent="-228600">
                        <a:spcBef>
                          <a:spcPct val="20000"/>
                        </a:spcBef>
                        <a:defRPr>
                          <a:solidFill>
                            <a:schemeClr val="bg1"/>
                          </a:solidFill>
                          <a:latin typeface="Arial" pitchFamily="34" charset="0"/>
                          <a:ea typeface="ヒラギノ角ゴ Pro W3" charset="-128"/>
                        </a:defRPr>
                      </a:lvl3pPr>
                      <a:lvl4pPr marL="1600200" indent="-228600">
                        <a:spcBef>
                          <a:spcPct val="20000"/>
                        </a:spcBef>
                        <a:defRPr>
                          <a:solidFill>
                            <a:schemeClr val="bg1"/>
                          </a:solidFill>
                          <a:latin typeface="Arial" pitchFamily="34" charset="0"/>
                          <a:ea typeface="ヒラギノ角ゴ Pro W3" charset="-128"/>
                        </a:defRPr>
                      </a:lvl4pPr>
                      <a:lvl5pPr marL="2057400" indent="-228600">
                        <a:spcBef>
                          <a:spcPct val="20000"/>
                        </a:spcBef>
                        <a:defRPr>
                          <a:solidFill>
                            <a:schemeClr val="bg1"/>
                          </a:solidFill>
                          <a:latin typeface="Arial" pitchFamily="34" charset="0"/>
                          <a:ea typeface="ヒラギノ角ゴ Pro W3" charset="-128"/>
                        </a:defRPr>
                      </a:lvl5pPr>
                      <a:lvl6pPr marL="2514600" indent="-228600" eaLnBrk="0" fontAlgn="base" hangingPunct="0">
                        <a:spcBef>
                          <a:spcPct val="20000"/>
                        </a:spcBef>
                        <a:spcAft>
                          <a:spcPct val="0"/>
                        </a:spcAft>
                        <a:defRPr>
                          <a:solidFill>
                            <a:schemeClr val="bg1"/>
                          </a:solidFill>
                          <a:latin typeface="Arial" pitchFamily="34" charset="0"/>
                          <a:ea typeface="ヒラギノ角ゴ Pro W3" charset="-128"/>
                        </a:defRPr>
                      </a:lvl6pPr>
                      <a:lvl7pPr marL="2971800" indent="-228600" eaLnBrk="0" fontAlgn="base" hangingPunct="0">
                        <a:spcBef>
                          <a:spcPct val="20000"/>
                        </a:spcBef>
                        <a:spcAft>
                          <a:spcPct val="0"/>
                        </a:spcAft>
                        <a:defRPr>
                          <a:solidFill>
                            <a:schemeClr val="bg1"/>
                          </a:solidFill>
                          <a:latin typeface="Arial" pitchFamily="34" charset="0"/>
                          <a:ea typeface="ヒラギノ角ゴ Pro W3" charset="-128"/>
                        </a:defRPr>
                      </a:lvl7pPr>
                      <a:lvl8pPr marL="3429000" indent="-228600" eaLnBrk="0" fontAlgn="base" hangingPunct="0">
                        <a:spcBef>
                          <a:spcPct val="20000"/>
                        </a:spcBef>
                        <a:spcAft>
                          <a:spcPct val="0"/>
                        </a:spcAft>
                        <a:defRPr>
                          <a:solidFill>
                            <a:schemeClr val="bg1"/>
                          </a:solidFill>
                          <a:latin typeface="Arial" pitchFamily="34" charset="0"/>
                          <a:ea typeface="ヒラギノ角ゴ Pro W3" charset="-128"/>
                        </a:defRPr>
                      </a:lvl8pPr>
                      <a:lvl9pPr marL="3886200" indent="-228600" eaLnBrk="0" fontAlgn="base" hangingPunct="0">
                        <a:spcBef>
                          <a:spcPct val="20000"/>
                        </a:spcBef>
                        <a:spcAft>
                          <a:spcPct val="0"/>
                        </a:spcAft>
                        <a:defRPr>
                          <a:solidFill>
                            <a:schemeClr val="bg1"/>
                          </a:solidFill>
                          <a:latin typeface="Arial" pitchFamily="34" charset="0"/>
                          <a:ea typeface="ヒラギノ角ゴ Pro W3" charset="-128"/>
                        </a:defRPr>
                      </a:lvl9pPr>
                    </a:lstStyle>
                    <a:p>
                      <a:pPr marL="0" marR="0" lvl="0" indent="0" algn="ctr" defTabSz="914400" rtl="0" eaLnBrk="1" fontAlgn="base" latinLnBrk="0" hangingPunct="1">
                        <a:lnSpc>
                          <a:spcPct val="125000"/>
                        </a:lnSpc>
                        <a:spcBef>
                          <a:spcPct val="20000"/>
                        </a:spcBef>
                        <a:spcAft>
                          <a:spcPct val="0"/>
                        </a:spcAft>
                        <a:buClrTx/>
                        <a:buSzTx/>
                        <a:buFontTx/>
                        <a:buNone/>
                        <a:tabLst/>
                      </a:pPr>
                      <a:r>
                        <a:rPr kumimoji="0" lang="en-US" altLang="en-US" sz="1900" b="1"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Radiation dose</a:t>
                      </a:r>
                      <a:endParaRPr kumimoji="0" lang="en-US" altLang="en-US" sz="1900" b="1" i="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T="45727" marB="45727"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519078">
                <a:tc>
                  <a:txBody>
                    <a:bodyPr/>
                    <a:lstStyle>
                      <a:lvl1pPr>
                        <a:spcBef>
                          <a:spcPct val="20000"/>
                        </a:spcBef>
                        <a:defRPr sz="2000">
                          <a:solidFill>
                            <a:schemeClr val="bg1"/>
                          </a:solidFill>
                          <a:latin typeface="Arial" pitchFamily="34" charset="0"/>
                          <a:ea typeface="ヒラギノ角ゴ Pro W3" charset="-128"/>
                        </a:defRPr>
                      </a:lvl1pPr>
                      <a:lvl2pPr marL="742950" indent="-285750">
                        <a:spcBef>
                          <a:spcPct val="20000"/>
                        </a:spcBef>
                        <a:defRPr>
                          <a:solidFill>
                            <a:schemeClr val="bg1"/>
                          </a:solidFill>
                          <a:latin typeface="Arial" pitchFamily="34" charset="0"/>
                          <a:ea typeface="ヒラギノ角ゴ Pro W3" charset="-128"/>
                        </a:defRPr>
                      </a:lvl2pPr>
                      <a:lvl3pPr marL="1143000" indent="-228600">
                        <a:spcBef>
                          <a:spcPct val="20000"/>
                        </a:spcBef>
                        <a:defRPr>
                          <a:solidFill>
                            <a:schemeClr val="bg1"/>
                          </a:solidFill>
                          <a:latin typeface="Arial" pitchFamily="34" charset="0"/>
                          <a:ea typeface="ヒラギノ角ゴ Pro W3" charset="-128"/>
                        </a:defRPr>
                      </a:lvl3pPr>
                      <a:lvl4pPr marL="1600200" indent="-228600">
                        <a:spcBef>
                          <a:spcPct val="20000"/>
                        </a:spcBef>
                        <a:defRPr>
                          <a:solidFill>
                            <a:schemeClr val="bg1"/>
                          </a:solidFill>
                          <a:latin typeface="Arial" pitchFamily="34" charset="0"/>
                          <a:ea typeface="ヒラギノ角ゴ Pro W3" charset="-128"/>
                        </a:defRPr>
                      </a:lvl4pPr>
                      <a:lvl5pPr marL="2057400" indent="-228600">
                        <a:spcBef>
                          <a:spcPct val="20000"/>
                        </a:spcBef>
                        <a:defRPr>
                          <a:solidFill>
                            <a:schemeClr val="bg1"/>
                          </a:solidFill>
                          <a:latin typeface="Arial" pitchFamily="34" charset="0"/>
                          <a:ea typeface="ヒラギノ角ゴ Pro W3" charset="-128"/>
                        </a:defRPr>
                      </a:lvl5pPr>
                      <a:lvl6pPr marL="2514600" indent="-228600" eaLnBrk="0" fontAlgn="base" hangingPunct="0">
                        <a:spcBef>
                          <a:spcPct val="20000"/>
                        </a:spcBef>
                        <a:spcAft>
                          <a:spcPct val="0"/>
                        </a:spcAft>
                        <a:defRPr>
                          <a:solidFill>
                            <a:schemeClr val="bg1"/>
                          </a:solidFill>
                          <a:latin typeface="Arial" pitchFamily="34" charset="0"/>
                          <a:ea typeface="ヒラギノ角ゴ Pro W3" charset="-128"/>
                        </a:defRPr>
                      </a:lvl6pPr>
                      <a:lvl7pPr marL="2971800" indent="-228600" eaLnBrk="0" fontAlgn="base" hangingPunct="0">
                        <a:spcBef>
                          <a:spcPct val="20000"/>
                        </a:spcBef>
                        <a:spcAft>
                          <a:spcPct val="0"/>
                        </a:spcAft>
                        <a:defRPr>
                          <a:solidFill>
                            <a:schemeClr val="bg1"/>
                          </a:solidFill>
                          <a:latin typeface="Arial" pitchFamily="34" charset="0"/>
                          <a:ea typeface="ヒラギノ角ゴ Pro W3" charset="-128"/>
                        </a:defRPr>
                      </a:lvl7pPr>
                      <a:lvl8pPr marL="3429000" indent="-228600" eaLnBrk="0" fontAlgn="base" hangingPunct="0">
                        <a:spcBef>
                          <a:spcPct val="20000"/>
                        </a:spcBef>
                        <a:spcAft>
                          <a:spcPct val="0"/>
                        </a:spcAft>
                        <a:defRPr>
                          <a:solidFill>
                            <a:schemeClr val="bg1"/>
                          </a:solidFill>
                          <a:latin typeface="Arial" pitchFamily="34" charset="0"/>
                          <a:ea typeface="ヒラギノ角ゴ Pro W3" charset="-128"/>
                        </a:defRPr>
                      </a:lvl8pPr>
                      <a:lvl9pPr marL="3886200" indent="-228600" eaLnBrk="0" fontAlgn="base" hangingPunct="0">
                        <a:spcBef>
                          <a:spcPct val="20000"/>
                        </a:spcBef>
                        <a:spcAft>
                          <a:spcPct val="0"/>
                        </a:spcAft>
                        <a:defRPr>
                          <a:solidFill>
                            <a:schemeClr val="bg1"/>
                          </a:solidFill>
                          <a:latin typeface="Arial" pitchFamily="34" charset="0"/>
                          <a:ea typeface="ヒラギノ角ゴ Pro W3" charset="-128"/>
                        </a:defRPr>
                      </a:lvl9pPr>
                    </a:lstStyle>
                    <a:p>
                      <a:pPr marL="0" marR="0" lvl="0" indent="0" algn="l" defTabSz="914400" rtl="0" eaLnBrk="1" fontAlgn="base" latinLnBrk="0" hangingPunct="1">
                        <a:lnSpc>
                          <a:spcPct val="125000"/>
                        </a:lnSpc>
                        <a:spcBef>
                          <a:spcPct val="20000"/>
                        </a:spcBef>
                        <a:spcAft>
                          <a:spcPct val="0"/>
                        </a:spcAft>
                        <a:buClrTx/>
                        <a:buSzTx/>
                        <a:buFontTx/>
                        <a:buNone/>
                        <a:tabLst/>
                      </a:pPr>
                      <a:r>
                        <a:rPr kumimoji="0" lang="en-US" altLang="en-US" sz="180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Routine or </a:t>
                      </a:r>
                      <a:r>
                        <a:rPr kumimoji="0" lang="ja-JP" altLang="en-US" sz="180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a:t>
                      </a:r>
                      <a:r>
                        <a:rPr kumimoji="0" lang="en-US" altLang="ja-JP" sz="180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rule out</a:t>
                      </a:r>
                      <a:r>
                        <a:rPr kumimoji="0" lang="ja-JP" altLang="en-US" sz="180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a:t>
                      </a:r>
                      <a:r>
                        <a:rPr kumimoji="0" lang="en-US" altLang="ja-JP" sz="180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abdomen situations</a:t>
                      </a:r>
                      <a:endParaRPr kumimoji="0" lang="en-US" altLang="en-US" sz="1800" b="0" i="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T="45727" marB="45727"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tc>
                  <a:txBody>
                    <a:bodyPr/>
                    <a:lstStyle>
                      <a:lvl1pPr>
                        <a:spcBef>
                          <a:spcPct val="20000"/>
                        </a:spcBef>
                        <a:defRPr sz="2000">
                          <a:solidFill>
                            <a:schemeClr val="bg1"/>
                          </a:solidFill>
                          <a:latin typeface="Arial" pitchFamily="34" charset="0"/>
                          <a:ea typeface="ヒラギノ角ゴ Pro W3" charset="-128"/>
                        </a:defRPr>
                      </a:lvl1pPr>
                      <a:lvl2pPr marL="742950" indent="-285750">
                        <a:spcBef>
                          <a:spcPct val="20000"/>
                        </a:spcBef>
                        <a:defRPr>
                          <a:solidFill>
                            <a:schemeClr val="bg1"/>
                          </a:solidFill>
                          <a:latin typeface="Arial" pitchFamily="34" charset="0"/>
                          <a:ea typeface="ヒラギノ角ゴ Pro W3" charset="-128"/>
                        </a:defRPr>
                      </a:lvl2pPr>
                      <a:lvl3pPr marL="1143000" indent="-228600">
                        <a:spcBef>
                          <a:spcPct val="20000"/>
                        </a:spcBef>
                        <a:defRPr>
                          <a:solidFill>
                            <a:schemeClr val="bg1"/>
                          </a:solidFill>
                          <a:latin typeface="Arial" pitchFamily="34" charset="0"/>
                          <a:ea typeface="ヒラギノ角ゴ Pro W3" charset="-128"/>
                        </a:defRPr>
                      </a:lvl3pPr>
                      <a:lvl4pPr marL="1600200" indent="-228600">
                        <a:spcBef>
                          <a:spcPct val="20000"/>
                        </a:spcBef>
                        <a:defRPr>
                          <a:solidFill>
                            <a:schemeClr val="bg1"/>
                          </a:solidFill>
                          <a:latin typeface="Arial" pitchFamily="34" charset="0"/>
                          <a:ea typeface="ヒラギノ角ゴ Pro W3" charset="-128"/>
                        </a:defRPr>
                      </a:lvl4pPr>
                      <a:lvl5pPr marL="2057400" indent="-228600">
                        <a:spcBef>
                          <a:spcPct val="20000"/>
                        </a:spcBef>
                        <a:defRPr>
                          <a:solidFill>
                            <a:schemeClr val="bg1"/>
                          </a:solidFill>
                          <a:latin typeface="Arial" pitchFamily="34" charset="0"/>
                          <a:ea typeface="ヒラギノ角ゴ Pro W3" charset="-128"/>
                        </a:defRPr>
                      </a:lvl5pPr>
                      <a:lvl6pPr marL="2514600" indent="-228600" eaLnBrk="0" fontAlgn="base" hangingPunct="0">
                        <a:spcBef>
                          <a:spcPct val="20000"/>
                        </a:spcBef>
                        <a:spcAft>
                          <a:spcPct val="0"/>
                        </a:spcAft>
                        <a:defRPr>
                          <a:solidFill>
                            <a:schemeClr val="bg1"/>
                          </a:solidFill>
                          <a:latin typeface="Arial" pitchFamily="34" charset="0"/>
                          <a:ea typeface="ヒラギノ角ゴ Pro W3" charset="-128"/>
                        </a:defRPr>
                      </a:lvl6pPr>
                      <a:lvl7pPr marL="2971800" indent="-228600" eaLnBrk="0" fontAlgn="base" hangingPunct="0">
                        <a:spcBef>
                          <a:spcPct val="20000"/>
                        </a:spcBef>
                        <a:spcAft>
                          <a:spcPct val="0"/>
                        </a:spcAft>
                        <a:defRPr>
                          <a:solidFill>
                            <a:schemeClr val="bg1"/>
                          </a:solidFill>
                          <a:latin typeface="Arial" pitchFamily="34" charset="0"/>
                          <a:ea typeface="ヒラギノ角ゴ Pro W3" charset="-128"/>
                        </a:defRPr>
                      </a:lvl7pPr>
                      <a:lvl8pPr marL="3429000" indent="-228600" eaLnBrk="0" fontAlgn="base" hangingPunct="0">
                        <a:spcBef>
                          <a:spcPct val="20000"/>
                        </a:spcBef>
                        <a:spcAft>
                          <a:spcPct val="0"/>
                        </a:spcAft>
                        <a:defRPr>
                          <a:solidFill>
                            <a:schemeClr val="bg1"/>
                          </a:solidFill>
                          <a:latin typeface="Arial" pitchFamily="34" charset="0"/>
                          <a:ea typeface="ヒラギノ角ゴ Pro W3" charset="-128"/>
                        </a:defRPr>
                      </a:lvl8pPr>
                      <a:lvl9pPr marL="3886200" indent="-228600" eaLnBrk="0" fontAlgn="base" hangingPunct="0">
                        <a:spcBef>
                          <a:spcPct val="20000"/>
                        </a:spcBef>
                        <a:spcAft>
                          <a:spcPct val="0"/>
                        </a:spcAft>
                        <a:defRPr>
                          <a:solidFill>
                            <a:schemeClr val="bg1"/>
                          </a:solidFill>
                          <a:latin typeface="Arial" pitchFamily="34" charset="0"/>
                          <a:ea typeface="ヒラギノ角ゴ Pro W3" charset="-128"/>
                        </a:defRPr>
                      </a:lvl9pPr>
                    </a:lstStyle>
                    <a:p>
                      <a:pPr marL="0" marR="0" lvl="0" indent="0" algn="ctr" defTabSz="914400" rtl="0" eaLnBrk="1" fontAlgn="base" latinLnBrk="0" hangingPunct="1">
                        <a:lnSpc>
                          <a:spcPct val="125000"/>
                        </a:lnSpc>
                        <a:spcBef>
                          <a:spcPct val="20000"/>
                        </a:spcBef>
                        <a:spcAft>
                          <a:spcPct val="0"/>
                        </a:spcAft>
                        <a:buClrTx/>
                        <a:buSzTx/>
                        <a:buFontTx/>
                        <a:buNone/>
                        <a:tabLst/>
                      </a:pPr>
                      <a:r>
                        <a:rPr kumimoji="0" lang="en-US" altLang="en-US" sz="1800" u="none" strike="noStrike" cap="none" normalizeH="0" baseline="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1</a:t>
                      </a:r>
                      <a:endParaRPr kumimoji="0" lang="en-US" altLang="en-US" sz="1800" b="0" i="0" u="none" strike="noStrike" cap="none" normalizeH="0" baseline="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T="45727" marB="45727"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tc>
                  <a:txBody>
                    <a:bodyPr/>
                    <a:lstStyle>
                      <a:lvl1pPr>
                        <a:spcBef>
                          <a:spcPct val="20000"/>
                        </a:spcBef>
                        <a:defRPr sz="2000">
                          <a:solidFill>
                            <a:schemeClr val="bg1"/>
                          </a:solidFill>
                          <a:latin typeface="Arial" pitchFamily="34" charset="0"/>
                          <a:ea typeface="ヒラギノ角ゴ Pro W3" charset="-128"/>
                        </a:defRPr>
                      </a:lvl1pPr>
                      <a:lvl2pPr marL="742950" indent="-285750">
                        <a:spcBef>
                          <a:spcPct val="20000"/>
                        </a:spcBef>
                        <a:defRPr>
                          <a:solidFill>
                            <a:schemeClr val="bg1"/>
                          </a:solidFill>
                          <a:latin typeface="Arial" pitchFamily="34" charset="0"/>
                          <a:ea typeface="ヒラギノ角ゴ Pro W3" charset="-128"/>
                        </a:defRPr>
                      </a:lvl2pPr>
                      <a:lvl3pPr marL="1143000" indent="-228600">
                        <a:spcBef>
                          <a:spcPct val="20000"/>
                        </a:spcBef>
                        <a:defRPr>
                          <a:solidFill>
                            <a:schemeClr val="bg1"/>
                          </a:solidFill>
                          <a:latin typeface="Arial" pitchFamily="34" charset="0"/>
                          <a:ea typeface="ヒラギノ角ゴ Pro W3" charset="-128"/>
                        </a:defRPr>
                      </a:lvl3pPr>
                      <a:lvl4pPr marL="1600200" indent="-228600">
                        <a:spcBef>
                          <a:spcPct val="20000"/>
                        </a:spcBef>
                        <a:defRPr>
                          <a:solidFill>
                            <a:schemeClr val="bg1"/>
                          </a:solidFill>
                          <a:latin typeface="Arial" pitchFamily="34" charset="0"/>
                          <a:ea typeface="ヒラギノ角ゴ Pro W3" charset="-128"/>
                        </a:defRPr>
                      </a:lvl4pPr>
                      <a:lvl5pPr marL="2057400" indent="-228600">
                        <a:spcBef>
                          <a:spcPct val="20000"/>
                        </a:spcBef>
                        <a:defRPr>
                          <a:solidFill>
                            <a:schemeClr val="bg1"/>
                          </a:solidFill>
                          <a:latin typeface="Arial" pitchFamily="34" charset="0"/>
                          <a:ea typeface="ヒラギノ角ゴ Pro W3" charset="-128"/>
                        </a:defRPr>
                      </a:lvl5pPr>
                      <a:lvl6pPr marL="2514600" indent="-228600" eaLnBrk="0" fontAlgn="base" hangingPunct="0">
                        <a:spcBef>
                          <a:spcPct val="20000"/>
                        </a:spcBef>
                        <a:spcAft>
                          <a:spcPct val="0"/>
                        </a:spcAft>
                        <a:defRPr>
                          <a:solidFill>
                            <a:schemeClr val="bg1"/>
                          </a:solidFill>
                          <a:latin typeface="Arial" pitchFamily="34" charset="0"/>
                          <a:ea typeface="ヒラギノ角ゴ Pro W3" charset="-128"/>
                        </a:defRPr>
                      </a:lvl6pPr>
                      <a:lvl7pPr marL="2971800" indent="-228600" eaLnBrk="0" fontAlgn="base" hangingPunct="0">
                        <a:spcBef>
                          <a:spcPct val="20000"/>
                        </a:spcBef>
                        <a:spcAft>
                          <a:spcPct val="0"/>
                        </a:spcAft>
                        <a:defRPr>
                          <a:solidFill>
                            <a:schemeClr val="bg1"/>
                          </a:solidFill>
                          <a:latin typeface="Arial" pitchFamily="34" charset="0"/>
                          <a:ea typeface="ヒラギノ角ゴ Pro W3" charset="-128"/>
                        </a:defRPr>
                      </a:lvl7pPr>
                      <a:lvl8pPr marL="3429000" indent="-228600" eaLnBrk="0" fontAlgn="base" hangingPunct="0">
                        <a:spcBef>
                          <a:spcPct val="20000"/>
                        </a:spcBef>
                        <a:spcAft>
                          <a:spcPct val="0"/>
                        </a:spcAft>
                        <a:defRPr>
                          <a:solidFill>
                            <a:schemeClr val="bg1"/>
                          </a:solidFill>
                          <a:latin typeface="Arial" pitchFamily="34" charset="0"/>
                          <a:ea typeface="ヒラギノ角ゴ Pro W3" charset="-128"/>
                        </a:defRPr>
                      </a:lvl8pPr>
                      <a:lvl9pPr marL="3886200" indent="-228600" eaLnBrk="0" fontAlgn="base" hangingPunct="0">
                        <a:spcBef>
                          <a:spcPct val="20000"/>
                        </a:spcBef>
                        <a:spcAft>
                          <a:spcPct val="0"/>
                        </a:spcAft>
                        <a:defRPr>
                          <a:solidFill>
                            <a:schemeClr val="bg1"/>
                          </a:solidFill>
                          <a:latin typeface="Arial" pitchFamily="34" charset="0"/>
                          <a:ea typeface="ヒラギノ角ゴ Pro W3" charset="-128"/>
                        </a:defRPr>
                      </a:lvl9pPr>
                    </a:lstStyle>
                    <a:p>
                      <a:pPr marL="0" marR="0" lvl="0" indent="0" algn="ctr" defTabSz="914400" rtl="0" eaLnBrk="1" fontAlgn="base" latinLnBrk="0" hangingPunct="1">
                        <a:lnSpc>
                          <a:spcPct val="125000"/>
                        </a:lnSpc>
                        <a:spcBef>
                          <a:spcPct val="20000"/>
                        </a:spcBef>
                        <a:spcAft>
                          <a:spcPct val="0"/>
                        </a:spcAft>
                        <a:buClrTx/>
                        <a:buSzTx/>
                        <a:buFontTx/>
                        <a:buNone/>
                        <a:tabLst/>
                      </a:pPr>
                      <a:r>
                        <a:rPr kumimoji="0" lang="en-US" altLang="en-US" sz="180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Pink</a:t>
                      </a:r>
                      <a:endParaRPr kumimoji="0" lang="en-US" altLang="en-US" sz="1800" b="0" i="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T="45727" marB="45727"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rgbClr val="FF99FF"/>
                    </a:solidFill>
                  </a:tcPr>
                </a:tc>
                <a:tc>
                  <a:txBody>
                    <a:bodyPr/>
                    <a:lstStyle>
                      <a:lvl1pPr>
                        <a:spcBef>
                          <a:spcPct val="20000"/>
                        </a:spcBef>
                        <a:defRPr sz="2000">
                          <a:solidFill>
                            <a:schemeClr val="bg1"/>
                          </a:solidFill>
                          <a:latin typeface="Arial" pitchFamily="34" charset="0"/>
                          <a:ea typeface="ヒラギノ角ゴ Pro W3" charset="-128"/>
                        </a:defRPr>
                      </a:lvl1pPr>
                      <a:lvl2pPr marL="742950" indent="-285750">
                        <a:spcBef>
                          <a:spcPct val="20000"/>
                        </a:spcBef>
                        <a:defRPr>
                          <a:solidFill>
                            <a:schemeClr val="bg1"/>
                          </a:solidFill>
                          <a:latin typeface="Arial" pitchFamily="34" charset="0"/>
                          <a:ea typeface="ヒラギノ角ゴ Pro W3" charset="-128"/>
                        </a:defRPr>
                      </a:lvl2pPr>
                      <a:lvl3pPr marL="1143000" indent="-228600">
                        <a:spcBef>
                          <a:spcPct val="20000"/>
                        </a:spcBef>
                        <a:defRPr>
                          <a:solidFill>
                            <a:schemeClr val="bg1"/>
                          </a:solidFill>
                          <a:latin typeface="Arial" pitchFamily="34" charset="0"/>
                          <a:ea typeface="ヒラギノ角ゴ Pro W3" charset="-128"/>
                        </a:defRPr>
                      </a:lvl3pPr>
                      <a:lvl4pPr marL="1600200" indent="-228600">
                        <a:spcBef>
                          <a:spcPct val="20000"/>
                        </a:spcBef>
                        <a:defRPr>
                          <a:solidFill>
                            <a:schemeClr val="bg1"/>
                          </a:solidFill>
                          <a:latin typeface="Arial" pitchFamily="34" charset="0"/>
                          <a:ea typeface="ヒラギノ角ゴ Pro W3" charset="-128"/>
                        </a:defRPr>
                      </a:lvl4pPr>
                      <a:lvl5pPr marL="2057400" indent="-228600">
                        <a:spcBef>
                          <a:spcPct val="20000"/>
                        </a:spcBef>
                        <a:defRPr>
                          <a:solidFill>
                            <a:schemeClr val="bg1"/>
                          </a:solidFill>
                          <a:latin typeface="Arial" pitchFamily="34" charset="0"/>
                          <a:ea typeface="ヒラギノ角ゴ Pro W3" charset="-128"/>
                        </a:defRPr>
                      </a:lvl5pPr>
                      <a:lvl6pPr marL="2514600" indent="-228600" eaLnBrk="0" fontAlgn="base" hangingPunct="0">
                        <a:spcBef>
                          <a:spcPct val="20000"/>
                        </a:spcBef>
                        <a:spcAft>
                          <a:spcPct val="0"/>
                        </a:spcAft>
                        <a:defRPr>
                          <a:solidFill>
                            <a:schemeClr val="bg1"/>
                          </a:solidFill>
                          <a:latin typeface="Arial" pitchFamily="34" charset="0"/>
                          <a:ea typeface="ヒラギノ角ゴ Pro W3" charset="-128"/>
                        </a:defRPr>
                      </a:lvl6pPr>
                      <a:lvl7pPr marL="2971800" indent="-228600" eaLnBrk="0" fontAlgn="base" hangingPunct="0">
                        <a:spcBef>
                          <a:spcPct val="20000"/>
                        </a:spcBef>
                        <a:spcAft>
                          <a:spcPct val="0"/>
                        </a:spcAft>
                        <a:defRPr>
                          <a:solidFill>
                            <a:schemeClr val="bg1"/>
                          </a:solidFill>
                          <a:latin typeface="Arial" pitchFamily="34" charset="0"/>
                          <a:ea typeface="ヒラギノ角ゴ Pro W3" charset="-128"/>
                        </a:defRPr>
                      </a:lvl7pPr>
                      <a:lvl8pPr marL="3429000" indent="-228600" eaLnBrk="0" fontAlgn="base" hangingPunct="0">
                        <a:spcBef>
                          <a:spcPct val="20000"/>
                        </a:spcBef>
                        <a:spcAft>
                          <a:spcPct val="0"/>
                        </a:spcAft>
                        <a:defRPr>
                          <a:solidFill>
                            <a:schemeClr val="bg1"/>
                          </a:solidFill>
                          <a:latin typeface="Arial" pitchFamily="34" charset="0"/>
                          <a:ea typeface="ヒラギノ角ゴ Pro W3" charset="-128"/>
                        </a:defRPr>
                      </a:lvl8pPr>
                      <a:lvl9pPr marL="3886200" indent="-228600" eaLnBrk="0" fontAlgn="base" hangingPunct="0">
                        <a:spcBef>
                          <a:spcPct val="20000"/>
                        </a:spcBef>
                        <a:spcAft>
                          <a:spcPct val="0"/>
                        </a:spcAft>
                        <a:defRPr>
                          <a:solidFill>
                            <a:schemeClr val="bg1"/>
                          </a:solidFill>
                          <a:latin typeface="Arial" pitchFamily="34" charset="0"/>
                          <a:ea typeface="ヒラギノ角ゴ Pro W3" charset="-128"/>
                        </a:defRPr>
                      </a:lvl9pPr>
                    </a:lstStyle>
                    <a:p>
                      <a:pPr marL="0" marR="0" lvl="0" indent="0" algn="l" defTabSz="914400" rtl="0" eaLnBrk="1" fontAlgn="base" latinLnBrk="0" hangingPunct="1">
                        <a:lnSpc>
                          <a:spcPct val="125000"/>
                        </a:lnSpc>
                        <a:spcBef>
                          <a:spcPct val="20000"/>
                        </a:spcBef>
                        <a:spcAft>
                          <a:spcPct val="0"/>
                        </a:spcAft>
                        <a:buClrTx/>
                        <a:buSzTx/>
                        <a:buFontTx/>
                        <a:buNone/>
                        <a:tabLst/>
                      </a:pPr>
                      <a:r>
                        <a:rPr kumimoji="0" lang="en-US" altLang="en-US" sz="180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Standard </a:t>
                      </a:r>
                      <a:endParaRPr kumimoji="0" lang="en-US" altLang="en-US" sz="1800" b="0" i="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T="45727" marB="45727"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495567">
                <a:tc>
                  <a:txBody>
                    <a:bodyPr/>
                    <a:lstStyle>
                      <a:lvl1pPr>
                        <a:spcBef>
                          <a:spcPct val="20000"/>
                        </a:spcBef>
                        <a:defRPr sz="2000">
                          <a:solidFill>
                            <a:schemeClr val="bg1"/>
                          </a:solidFill>
                          <a:latin typeface="Arial" pitchFamily="34" charset="0"/>
                          <a:ea typeface="ヒラギノ角ゴ Pro W3" charset="-128"/>
                        </a:defRPr>
                      </a:lvl1pPr>
                      <a:lvl2pPr marL="742950" indent="-285750">
                        <a:spcBef>
                          <a:spcPct val="20000"/>
                        </a:spcBef>
                        <a:defRPr>
                          <a:solidFill>
                            <a:schemeClr val="bg1"/>
                          </a:solidFill>
                          <a:latin typeface="Arial" pitchFamily="34" charset="0"/>
                          <a:ea typeface="ヒラギノ角ゴ Pro W3" charset="-128"/>
                        </a:defRPr>
                      </a:lvl2pPr>
                      <a:lvl3pPr marL="1143000" indent="-228600">
                        <a:spcBef>
                          <a:spcPct val="20000"/>
                        </a:spcBef>
                        <a:defRPr>
                          <a:solidFill>
                            <a:schemeClr val="bg1"/>
                          </a:solidFill>
                          <a:latin typeface="Arial" pitchFamily="34" charset="0"/>
                          <a:ea typeface="ヒラギノ角ゴ Pro W3" charset="-128"/>
                        </a:defRPr>
                      </a:lvl3pPr>
                      <a:lvl4pPr marL="1600200" indent="-228600">
                        <a:spcBef>
                          <a:spcPct val="20000"/>
                        </a:spcBef>
                        <a:defRPr>
                          <a:solidFill>
                            <a:schemeClr val="bg1"/>
                          </a:solidFill>
                          <a:latin typeface="Arial" pitchFamily="34" charset="0"/>
                          <a:ea typeface="ヒラギノ角ゴ Pro W3" charset="-128"/>
                        </a:defRPr>
                      </a:lvl4pPr>
                      <a:lvl5pPr marL="2057400" indent="-228600">
                        <a:spcBef>
                          <a:spcPct val="20000"/>
                        </a:spcBef>
                        <a:defRPr>
                          <a:solidFill>
                            <a:schemeClr val="bg1"/>
                          </a:solidFill>
                          <a:latin typeface="Arial" pitchFamily="34" charset="0"/>
                          <a:ea typeface="ヒラギノ角ゴ Pro W3" charset="-128"/>
                        </a:defRPr>
                      </a:lvl5pPr>
                      <a:lvl6pPr marL="2514600" indent="-228600" eaLnBrk="0" fontAlgn="base" hangingPunct="0">
                        <a:spcBef>
                          <a:spcPct val="20000"/>
                        </a:spcBef>
                        <a:spcAft>
                          <a:spcPct val="0"/>
                        </a:spcAft>
                        <a:defRPr>
                          <a:solidFill>
                            <a:schemeClr val="bg1"/>
                          </a:solidFill>
                          <a:latin typeface="Arial" pitchFamily="34" charset="0"/>
                          <a:ea typeface="ヒラギノ角ゴ Pro W3" charset="-128"/>
                        </a:defRPr>
                      </a:lvl6pPr>
                      <a:lvl7pPr marL="2971800" indent="-228600" eaLnBrk="0" fontAlgn="base" hangingPunct="0">
                        <a:spcBef>
                          <a:spcPct val="20000"/>
                        </a:spcBef>
                        <a:spcAft>
                          <a:spcPct val="0"/>
                        </a:spcAft>
                        <a:defRPr>
                          <a:solidFill>
                            <a:schemeClr val="bg1"/>
                          </a:solidFill>
                          <a:latin typeface="Arial" pitchFamily="34" charset="0"/>
                          <a:ea typeface="ヒラギノ角ゴ Pro W3" charset="-128"/>
                        </a:defRPr>
                      </a:lvl7pPr>
                      <a:lvl8pPr marL="3429000" indent="-228600" eaLnBrk="0" fontAlgn="base" hangingPunct="0">
                        <a:spcBef>
                          <a:spcPct val="20000"/>
                        </a:spcBef>
                        <a:spcAft>
                          <a:spcPct val="0"/>
                        </a:spcAft>
                        <a:defRPr>
                          <a:solidFill>
                            <a:schemeClr val="bg1"/>
                          </a:solidFill>
                          <a:latin typeface="Arial" pitchFamily="34" charset="0"/>
                          <a:ea typeface="ヒラギノ角ゴ Pro W3" charset="-128"/>
                        </a:defRPr>
                      </a:lvl8pPr>
                      <a:lvl9pPr marL="3886200" indent="-228600" eaLnBrk="0" fontAlgn="base" hangingPunct="0">
                        <a:spcBef>
                          <a:spcPct val="20000"/>
                        </a:spcBef>
                        <a:spcAft>
                          <a:spcPct val="0"/>
                        </a:spcAft>
                        <a:defRPr>
                          <a:solidFill>
                            <a:schemeClr val="bg1"/>
                          </a:solidFill>
                          <a:latin typeface="Arial" pitchFamily="34" charset="0"/>
                          <a:ea typeface="ヒラギノ角ゴ Pro W3" charset="-128"/>
                        </a:defRPr>
                      </a:lvl9pPr>
                    </a:lstStyle>
                    <a:p>
                      <a:pPr marL="0" marR="0" lvl="0" indent="0" algn="l" defTabSz="914400" rtl="0" eaLnBrk="1" fontAlgn="base" latinLnBrk="0" hangingPunct="1">
                        <a:lnSpc>
                          <a:spcPct val="125000"/>
                        </a:lnSpc>
                        <a:spcBef>
                          <a:spcPct val="20000"/>
                        </a:spcBef>
                        <a:spcAft>
                          <a:spcPct val="0"/>
                        </a:spcAft>
                        <a:buClrTx/>
                        <a:buSzTx/>
                        <a:buFontTx/>
                        <a:buNone/>
                        <a:tabLst/>
                      </a:pPr>
                      <a:r>
                        <a:rPr kumimoji="0" lang="en-US" altLang="en-US" sz="180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Follow up abdomen CT, first chest CT</a:t>
                      </a:r>
                      <a:endParaRPr kumimoji="0" lang="en-US" altLang="en-US" sz="1800" b="0" i="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T="45727" marB="45727"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tc>
                  <a:txBody>
                    <a:bodyPr/>
                    <a:lstStyle>
                      <a:lvl1pPr>
                        <a:spcBef>
                          <a:spcPct val="20000"/>
                        </a:spcBef>
                        <a:defRPr sz="2000">
                          <a:solidFill>
                            <a:schemeClr val="bg1"/>
                          </a:solidFill>
                          <a:latin typeface="Arial" pitchFamily="34" charset="0"/>
                          <a:ea typeface="ヒラギノ角ゴ Pro W3" charset="-128"/>
                        </a:defRPr>
                      </a:lvl1pPr>
                      <a:lvl2pPr marL="742950" indent="-285750">
                        <a:spcBef>
                          <a:spcPct val="20000"/>
                        </a:spcBef>
                        <a:defRPr>
                          <a:solidFill>
                            <a:schemeClr val="bg1"/>
                          </a:solidFill>
                          <a:latin typeface="Arial" pitchFamily="34" charset="0"/>
                          <a:ea typeface="ヒラギノ角ゴ Pro W3" charset="-128"/>
                        </a:defRPr>
                      </a:lvl2pPr>
                      <a:lvl3pPr marL="1143000" indent="-228600">
                        <a:spcBef>
                          <a:spcPct val="20000"/>
                        </a:spcBef>
                        <a:defRPr>
                          <a:solidFill>
                            <a:schemeClr val="bg1"/>
                          </a:solidFill>
                          <a:latin typeface="Arial" pitchFamily="34" charset="0"/>
                          <a:ea typeface="ヒラギノ角ゴ Pro W3" charset="-128"/>
                        </a:defRPr>
                      </a:lvl3pPr>
                      <a:lvl4pPr marL="1600200" indent="-228600">
                        <a:spcBef>
                          <a:spcPct val="20000"/>
                        </a:spcBef>
                        <a:defRPr>
                          <a:solidFill>
                            <a:schemeClr val="bg1"/>
                          </a:solidFill>
                          <a:latin typeface="Arial" pitchFamily="34" charset="0"/>
                          <a:ea typeface="ヒラギノ角ゴ Pro W3" charset="-128"/>
                        </a:defRPr>
                      </a:lvl4pPr>
                      <a:lvl5pPr marL="2057400" indent="-228600">
                        <a:spcBef>
                          <a:spcPct val="20000"/>
                        </a:spcBef>
                        <a:defRPr>
                          <a:solidFill>
                            <a:schemeClr val="bg1"/>
                          </a:solidFill>
                          <a:latin typeface="Arial" pitchFamily="34" charset="0"/>
                          <a:ea typeface="ヒラギノ角ゴ Pro W3" charset="-128"/>
                        </a:defRPr>
                      </a:lvl5pPr>
                      <a:lvl6pPr marL="2514600" indent="-228600" eaLnBrk="0" fontAlgn="base" hangingPunct="0">
                        <a:spcBef>
                          <a:spcPct val="20000"/>
                        </a:spcBef>
                        <a:spcAft>
                          <a:spcPct val="0"/>
                        </a:spcAft>
                        <a:defRPr>
                          <a:solidFill>
                            <a:schemeClr val="bg1"/>
                          </a:solidFill>
                          <a:latin typeface="Arial" pitchFamily="34" charset="0"/>
                          <a:ea typeface="ヒラギノ角ゴ Pro W3" charset="-128"/>
                        </a:defRPr>
                      </a:lvl6pPr>
                      <a:lvl7pPr marL="2971800" indent="-228600" eaLnBrk="0" fontAlgn="base" hangingPunct="0">
                        <a:spcBef>
                          <a:spcPct val="20000"/>
                        </a:spcBef>
                        <a:spcAft>
                          <a:spcPct val="0"/>
                        </a:spcAft>
                        <a:defRPr>
                          <a:solidFill>
                            <a:schemeClr val="bg1"/>
                          </a:solidFill>
                          <a:latin typeface="Arial" pitchFamily="34" charset="0"/>
                          <a:ea typeface="ヒラギノ角ゴ Pro W3" charset="-128"/>
                        </a:defRPr>
                      </a:lvl7pPr>
                      <a:lvl8pPr marL="3429000" indent="-228600" eaLnBrk="0" fontAlgn="base" hangingPunct="0">
                        <a:spcBef>
                          <a:spcPct val="20000"/>
                        </a:spcBef>
                        <a:spcAft>
                          <a:spcPct val="0"/>
                        </a:spcAft>
                        <a:defRPr>
                          <a:solidFill>
                            <a:schemeClr val="bg1"/>
                          </a:solidFill>
                          <a:latin typeface="Arial" pitchFamily="34" charset="0"/>
                          <a:ea typeface="ヒラギノ角ゴ Pro W3" charset="-128"/>
                        </a:defRPr>
                      </a:lvl8pPr>
                      <a:lvl9pPr marL="3886200" indent="-228600" eaLnBrk="0" fontAlgn="base" hangingPunct="0">
                        <a:spcBef>
                          <a:spcPct val="20000"/>
                        </a:spcBef>
                        <a:spcAft>
                          <a:spcPct val="0"/>
                        </a:spcAft>
                        <a:defRPr>
                          <a:solidFill>
                            <a:schemeClr val="bg1"/>
                          </a:solidFill>
                          <a:latin typeface="Arial" pitchFamily="34" charset="0"/>
                          <a:ea typeface="ヒラギノ角ゴ Pro W3" charset="-128"/>
                        </a:defRPr>
                      </a:lvl9pPr>
                    </a:lstStyle>
                    <a:p>
                      <a:pPr marL="0" marR="0" lvl="0" indent="0" algn="ctr" defTabSz="914400" rtl="0" eaLnBrk="1" fontAlgn="base" latinLnBrk="0" hangingPunct="1">
                        <a:lnSpc>
                          <a:spcPct val="125000"/>
                        </a:lnSpc>
                        <a:spcBef>
                          <a:spcPct val="20000"/>
                        </a:spcBef>
                        <a:spcAft>
                          <a:spcPct val="0"/>
                        </a:spcAft>
                        <a:buClrTx/>
                        <a:buSzTx/>
                        <a:buFontTx/>
                        <a:buNone/>
                        <a:tabLst/>
                      </a:pPr>
                      <a:r>
                        <a:rPr kumimoji="0" lang="en-US" altLang="en-US" sz="180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2</a:t>
                      </a:r>
                      <a:endParaRPr kumimoji="0" lang="en-US" altLang="en-US" sz="1800" b="0" i="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T="45727" marB="45727"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tc>
                  <a:txBody>
                    <a:bodyPr/>
                    <a:lstStyle>
                      <a:lvl1pPr>
                        <a:spcBef>
                          <a:spcPct val="20000"/>
                        </a:spcBef>
                        <a:defRPr sz="2000">
                          <a:solidFill>
                            <a:schemeClr val="bg1"/>
                          </a:solidFill>
                          <a:latin typeface="Arial" pitchFamily="34" charset="0"/>
                          <a:ea typeface="ヒラギノ角ゴ Pro W3" charset="-128"/>
                        </a:defRPr>
                      </a:lvl1pPr>
                      <a:lvl2pPr marL="742950" indent="-285750">
                        <a:spcBef>
                          <a:spcPct val="20000"/>
                        </a:spcBef>
                        <a:defRPr>
                          <a:solidFill>
                            <a:schemeClr val="bg1"/>
                          </a:solidFill>
                          <a:latin typeface="Arial" pitchFamily="34" charset="0"/>
                          <a:ea typeface="ヒラギノ角ゴ Pro W3" charset="-128"/>
                        </a:defRPr>
                      </a:lvl2pPr>
                      <a:lvl3pPr marL="1143000" indent="-228600">
                        <a:spcBef>
                          <a:spcPct val="20000"/>
                        </a:spcBef>
                        <a:defRPr>
                          <a:solidFill>
                            <a:schemeClr val="bg1"/>
                          </a:solidFill>
                          <a:latin typeface="Arial" pitchFamily="34" charset="0"/>
                          <a:ea typeface="ヒラギノ角ゴ Pro W3" charset="-128"/>
                        </a:defRPr>
                      </a:lvl3pPr>
                      <a:lvl4pPr marL="1600200" indent="-228600">
                        <a:spcBef>
                          <a:spcPct val="20000"/>
                        </a:spcBef>
                        <a:defRPr>
                          <a:solidFill>
                            <a:schemeClr val="bg1"/>
                          </a:solidFill>
                          <a:latin typeface="Arial" pitchFamily="34" charset="0"/>
                          <a:ea typeface="ヒラギノ角ゴ Pro W3" charset="-128"/>
                        </a:defRPr>
                      </a:lvl4pPr>
                      <a:lvl5pPr marL="2057400" indent="-228600">
                        <a:spcBef>
                          <a:spcPct val="20000"/>
                        </a:spcBef>
                        <a:defRPr>
                          <a:solidFill>
                            <a:schemeClr val="bg1"/>
                          </a:solidFill>
                          <a:latin typeface="Arial" pitchFamily="34" charset="0"/>
                          <a:ea typeface="ヒラギノ角ゴ Pro W3" charset="-128"/>
                        </a:defRPr>
                      </a:lvl5pPr>
                      <a:lvl6pPr marL="2514600" indent="-228600" eaLnBrk="0" fontAlgn="base" hangingPunct="0">
                        <a:spcBef>
                          <a:spcPct val="20000"/>
                        </a:spcBef>
                        <a:spcAft>
                          <a:spcPct val="0"/>
                        </a:spcAft>
                        <a:defRPr>
                          <a:solidFill>
                            <a:schemeClr val="bg1"/>
                          </a:solidFill>
                          <a:latin typeface="Arial" pitchFamily="34" charset="0"/>
                          <a:ea typeface="ヒラギノ角ゴ Pro W3" charset="-128"/>
                        </a:defRPr>
                      </a:lvl6pPr>
                      <a:lvl7pPr marL="2971800" indent="-228600" eaLnBrk="0" fontAlgn="base" hangingPunct="0">
                        <a:spcBef>
                          <a:spcPct val="20000"/>
                        </a:spcBef>
                        <a:spcAft>
                          <a:spcPct val="0"/>
                        </a:spcAft>
                        <a:defRPr>
                          <a:solidFill>
                            <a:schemeClr val="bg1"/>
                          </a:solidFill>
                          <a:latin typeface="Arial" pitchFamily="34" charset="0"/>
                          <a:ea typeface="ヒラギノ角ゴ Pro W3" charset="-128"/>
                        </a:defRPr>
                      </a:lvl7pPr>
                      <a:lvl8pPr marL="3429000" indent="-228600" eaLnBrk="0" fontAlgn="base" hangingPunct="0">
                        <a:spcBef>
                          <a:spcPct val="20000"/>
                        </a:spcBef>
                        <a:spcAft>
                          <a:spcPct val="0"/>
                        </a:spcAft>
                        <a:defRPr>
                          <a:solidFill>
                            <a:schemeClr val="bg1"/>
                          </a:solidFill>
                          <a:latin typeface="Arial" pitchFamily="34" charset="0"/>
                          <a:ea typeface="ヒラギノ角ゴ Pro W3" charset="-128"/>
                        </a:defRPr>
                      </a:lvl8pPr>
                      <a:lvl9pPr marL="3886200" indent="-228600" eaLnBrk="0" fontAlgn="base" hangingPunct="0">
                        <a:spcBef>
                          <a:spcPct val="20000"/>
                        </a:spcBef>
                        <a:spcAft>
                          <a:spcPct val="0"/>
                        </a:spcAft>
                        <a:defRPr>
                          <a:solidFill>
                            <a:schemeClr val="bg1"/>
                          </a:solidFill>
                          <a:latin typeface="Arial" pitchFamily="34" charset="0"/>
                          <a:ea typeface="ヒラギノ角ゴ Pro W3" charset="-128"/>
                        </a:defRPr>
                      </a:lvl9pPr>
                    </a:lstStyle>
                    <a:p>
                      <a:pPr marL="0" marR="0" lvl="0" indent="0" algn="ctr" defTabSz="914400" rtl="0" eaLnBrk="1" fontAlgn="base" latinLnBrk="0" hangingPunct="1">
                        <a:lnSpc>
                          <a:spcPct val="125000"/>
                        </a:lnSpc>
                        <a:spcBef>
                          <a:spcPct val="20000"/>
                        </a:spcBef>
                        <a:spcAft>
                          <a:spcPct val="0"/>
                        </a:spcAft>
                        <a:buClrTx/>
                        <a:buSzTx/>
                        <a:buFontTx/>
                        <a:buNone/>
                        <a:tabLst/>
                      </a:pPr>
                      <a:r>
                        <a:rPr kumimoji="0" lang="en-US" altLang="en-US" sz="180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Green</a:t>
                      </a:r>
                      <a:endParaRPr kumimoji="0" lang="en-US" altLang="en-US" sz="1800" b="0" i="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T="45727" marB="45727"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rgbClr val="92D050"/>
                    </a:solidFill>
                  </a:tcPr>
                </a:tc>
                <a:tc>
                  <a:txBody>
                    <a:bodyPr/>
                    <a:lstStyle>
                      <a:lvl1pPr>
                        <a:spcBef>
                          <a:spcPct val="20000"/>
                        </a:spcBef>
                        <a:defRPr sz="2000">
                          <a:solidFill>
                            <a:schemeClr val="bg1"/>
                          </a:solidFill>
                          <a:latin typeface="Arial" pitchFamily="34" charset="0"/>
                          <a:ea typeface="ヒラギノ角ゴ Pro W3" charset="-128"/>
                        </a:defRPr>
                      </a:lvl1pPr>
                      <a:lvl2pPr marL="742950" indent="-285750">
                        <a:spcBef>
                          <a:spcPct val="20000"/>
                        </a:spcBef>
                        <a:defRPr>
                          <a:solidFill>
                            <a:schemeClr val="bg1"/>
                          </a:solidFill>
                          <a:latin typeface="Arial" pitchFamily="34" charset="0"/>
                          <a:ea typeface="ヒラギノ角ゴ Pro W3" charset="-128"/>
                        </a:defRPr>
                      </a:lvl2pPr>
                      <a:lvl3pPr marL="1143000" indent="-228600">
                        <a:spcBef>
                          <a:spcPct val="20000"/>
                        </a:spcBef>
                        <a:defRPr>
                          <a:solidFill>
                            <a:schemeClr val="bg1"/>
                          </a:solidFill>
                          <a:latin typeface="Arial" pitchFamily="34" charset="0"/>
                          <a:ea typeface="ヒラギノ角ゴ Pro W3" charset="-128"/>
                        </a:defRPr>
                      </a:lvl3pPr>
                      <a:lvl4pPr marL="1600200" indent="-228600">
                        <a:spcBef>
                          <a:spcPct val="20000"/>
                        </a:spcBef>
                        <a:defRPr>
                          <a:solidFill>
                            <a:schemeClr val="bg1"/>
                          </a:solidFill>
                          <a:latin typeface="Arial" pitchFamily="34" charset="0"/>
                          <a:ea typeface="ヒラギノ角ゴ Pro W3" charset="-128"/>
                        </a:defRPr>
                      </a:lvl4pPr>
                      <a:lvl5pPr marL="2057400" indent="-228600">
                        <a:spcBef>
                          <a:spcPct val="20000"/>
                        </a:spcBef>
                        <a:defRPr>
                          <a:solidFill>
                            <a:schemeClr val="bg1"/>
                          </a:solidFill>
                          <a:latin typeface="Arial" pitchFamily="34" charset="0"/>
                          <a:ea typeface="ヒラギノ角ゴ Pro W3" charset="-128"/>
                        </a:defRPr>
                      </a:lvl5pPr>
                      <a:lvl6pPr marL="2514600" indent="-228600" eaLnBrk="0" fontAlgn="base" hangingPunct="0">
                        <a:spcBef>
                          <a:spcPct val="20000"/>
                        </a:spcBef>
                        <a:spcAft>
                          <a:spcPct val="0"/>
                        </a:spcAft>
                        <a:defRPr>
                          <a:solidFill>
                            <a:schemeClr val="bg1"/>
                          </a:solidFill>
                          <a:latin typeface="Arial" pitchFamily="34" charset="0"/>
                          <a:ea typeface="ヒラギノ角ゴ Pro W3" charset="-128"/>
                        </a:defRPr>
                      </a:lvl6pPr>
                      <a:lvl7pPr marL="2971800" indent="-228600" eaLnBrk="0" fontAlgn="base" hangingPunct="0">
                        <a:spcBef>
                          <a:spcPct val="20000"/>
                        </a:spcBef>
                        <a:spcAft>
                          <a:spcPct val="0"/>
                        </a:spcAft>
                        <a:defRPr>
                          <a:solidFill>
                            <a:schemeClr val="bg1"/>
                          </a:solidFill>
                          <a:latin typeface="Arial" pitchFamily="34" charset="0"/>
                          <a:ea typeface="ヒラギノ角ゴ Pro W3" charset="-128"/>
                        </a:defRPr>
                      </a:lvl7pPr>
                      <a:lvl8pPr marL="3429000" indent="-228600" eaLnBrk="0" fontAlgn="base" hangingPunct="0">
                        <a:spcBef>
                          <a:spcPct val="20000"/>
                        </a:spcBef>
                        <a:spcAft>
                          <a:spcPct val="0"/>
                        </a:spcAft>
                        <a:defRPr>
                          <a:solidFill>
                            <a:schemeClr val="bg1"/>
                          </a:solidFill>
                          <a:latin typeface="Arial" pitchFamily="34" charset="0"/>
                          <a:ea typeface="ヒラギノ角ゴ Pro W3" charset="-128"/>
                        </a:defRPr>
                      </a:lvl8pPr>
                      <a:lvl9pPr marL="3886200" indent="-228600" eaLnBrk="0" fontAlgn="base" hangingPunct="0">
                        <a:spcBef>
                          <a:spcPct val="20000"/>
                        </a:spcBef>
                        <a:spcAft>
                          <a:spcPct val="0"/>
                        </a:spcAft>
                        <a:defRPr>
                          <a:solidFill>
                            <a:schemeClr val="bg1"/>
                          </a:solidFill>
                          <a:latin typeface="Arial" pitchFamily="34" charset="0"/>
                          <a:ea typeface="ヒラギノ角ゴ Pro W3" charset="-128"/>
                        </a:defRPr>
                      </a:lvl9pPr>
                    </a:lstStyle>
                    <a:p>
                      <a:pPr marL="0" marR="0" lvl="0" indent="0" algn="l" defTabSz="914400" rtl="0" eaLnBrk="1" fontAlgn="base" latinLnBrk="0" hangingPunct="1">
                        <a:lnSpc>
                          <a:spcPct val="125000"/>
                        </a:lnSpc>
                        <a:spcBef>
                          <a:spcPct val="2000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T="45727" marB="45727"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886232">
                <a:tc>
                  <a:txBody>
                    <a:bodyPr/>
                    <a:lstStyle>
                      <a:lvl1pPr>
                        <a:spcBef>
                          <a:spcPct val="20000"/>
                        </a:spcBef>
                        <a:defRPr sz="2000">
                          <a:solidFill>
                            <a:schemeClr val="bg1"/>
                          </a:solidFill>
                          <a:latin typeface="Arial" pitchFamily="34" charset="0"/>
                          <a:ea typeface="ヒラギノ角ゴ Pro W3" charset="-128"/>
                        </a:defRPr>
                      </a:lvl1pPr>
                      <a:lvl2pPr marL="742950" indent="-285750">
                        <a:spcBef>
                          <a:spcPct val="20000"/>
                        </a:spcBef>
                        <a:defRPr>
                          <a:solidFill>
                            <a:schemeClr val="bg1"/>
                          </a:solidFill>
                          <a:latin typeface="Arial" pitchFamily="34" charset="0"/>
                          <a:ea typeface="ヒラギノ角ゴ Pro W3" charset="-128"/>
                        </a:defRPr>
                      </a:lvl2pPr>
                      <a:lvl3pPr marL="1143000" indent="-228600">
                        <a:spcBef>
                          <a:spcPct val="20000"/>
                        </a:spcBef>
                        <a:defRPr>
                          <a:solidFill>
                            <a:schemeClr val="bg1"/>
                          </a:solidFill>
                          <a:latin typeface="Arial" pitchFamily="34" charset="0"/>
                          <a:ea typeface="ヒラギノ角ゴ Pro W3" charset="-128"/>
                        </a:defRPr>
                      </a:lvl3pPr>
                      <a:lvl4pPr marL="1600200" indent="-228600">
                        <a:spcBef>
                          <a:spcPct val="20000"/>
                        </a:spcBef>
                        <a:defRPr>
                          <a:solidFill>
                            <a:schemeClr val="bg1"/>
                          </a:solidFill>
                          <a:latin typeface="Arial" pitchFamily="34" charset="0"/>
                          <a:ea typeface="ヒラギノ角ゴ Pro W3" charset="-128"/>
                        </a:defRPr>
                      </a:lvl4pPr>
                      <a:lvl5pPr marL="2057400" indent="-228600">
                        <a:spcBef>
                          <a:spcPct val="20000"/>
                        </a:spcBef>
                        <a:defRPr>
                          <a:solidFill>
                            <a:schemeClr val="bg1"/>
                          </a:solidFill>
                          <a:latin typeface="Arial" pitchFamily="34" charset="0"/>
                          <a:ea typeface="ヒラギノ角ゴ Pro W3" charset="-128"/>
                        </a:defRPr>
                      </a:lvl5pPr>
                      <a:lvl6pPr marL="2514600" indent="-228600" eaLnBrk="0" fontAlgn="base" hangingPunct="0">
                        <a:spcBef>
                          <a:spcPct val="20000"/>
                        </a:spcBef>
                        <a:spcAft>
                          <a:spcPct val="0"/>
                        </a:spcAft>
                        <a:defRPr>
                          <a:solidFill>
                            <a:schemeClr val="bg1"/>
                          </a:solidFill>
                          <a:latin typeface="Arial" pitchFamily="34" charset="0"/>
                          <a:ea typeface="ヒラギノ角ゴ Pro W3" charset="-128"/>
                        </a:defRPr>
                      </a:lvl6pPr>
                      <a:lvl7pPr marL="2971800" indent="-228600" eaLnBrk="0" fontAlgn="base" hangingPunct="0">
                        <a:spcBef>
                          <a:spcPct val="20000"/>
                        </a:spcBef>
                        <a:spcAft>
                          <a:spcPct val="0"/>
                        </a:spcAft>
                        <a:defRPr>
                          <a:solidFill>
                            <a:schemeClr val="bg1"/>
                          </a:solidFill>
                          <a:latin typeface="Arial" pitchFamily="34" charset="0"/>
                          <a:ea typeface="ヒラギノ角ゴ Pro W3" charset="-128"/>
                        </a:defRPr>
                      </a:lvl7pPr>
                      <a:lvl8pPr marL="3429000" indent="-228600" eaLnBrk="0" fontAlgn="base" hangingPunct="0">
                        <a:spcBef>
                          <a:spcPct val="20000"/>
                        </a:spcBef>
                        <a:spcAft>
                          <a:spcPct val="0"/>
                        </a:spcAft>
                        <a:defRPr>
                          <a:solidFill>
                            <a:schemeClr val="bg1"/>
                          </a:solidFill>
                          <a:latin typeface="Arial" pitchFamily="34" charset="0"/>
                          <a:ea typeface="ヒラギノ角ゴ Pro W3" charset="-128"/>
                        </a:defRPr>
                      </a:lvl8pPr>
                      <a:lvl9pPr marL="3886200" indent="-228600" eaLnBrk="0" fontAlgn="base" hangingPunct="0">
                        <a:spcBef>
                          <a:spcPct val="20000"/>
                        </a:spcBef>
                        <a:spcAft>
                          <a:spcPct val="0"/>
                        </a:spcAft>
                        <a:defRPr>
                          <a:solidFill>
                            <a:schemeClr val="bg1"/>
                          </a:solidFill>
                          <a:latin typeface="Arial" pitchFamily="34" charset="0"/>
                          <a:ea typeface="ヒラギノ角ゴ Pro W3" charset="-128"/>
                        </a:defRPr>
                      </a:lvl9pPr>
                    </a:lstStyle>
                    <a:p>
                      <a:pPr marL="0" marR="0" lvl="0" indent="0" algn="l" defTabSz="914400" rtl="0" eaLnBrk="1" fontAlgn="base" latinLnBrk="0" hangingPunct="1">
                        <a:lnSpc>
                          <a:spcPct val="125000"/>
                        </a:lnSpc>
                        <a:spcBef>
                          <a:spcPct val="20000"/>
                        </a:spcBef>
                        <a:spcAft>
                          <a:spcPct val="0"/>
                        </a:spcAft>
                        <a:buClrTx/>
                        <a:buSzTx/>
                        <a:buFontTx/>
                        <a:buNone/>
                        <a:tabLst/>
                      </a:pPr>
                      <a:r>
                        <a:rPr kumimoji="0" lang="en-US" altLang="en-US" sz="180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Multiple prior chest &amp; abdomen CT scans, Index CT for bone indications</a:t>
                      </a:r>
                      <a:endParaRPr kumimoji="0" lang="en-US" altLang="en-US" sz="1800" b="0" i="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T="45727" marB="45727"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tc>
                  <a:txBody>
                    <a:bodyPr/>
                    <a:lstStyle>
                      <a:lvl1pPr>
                        <a:spcBef>
                          <a:spcPct val="20000"/>
                        </a:spcBef>
                        <a:defRPr sz="2000">
                          <a:solidFill>
                            <a:schemeClr val="bg1"/>
                          </a:solidFill>
                          <a:latin typeface="Arial" pitchFamily="34" charset="0"/>
                          <a:ea typeface="ヒラギノ角ゴ Pro W3" charset="-128"/>
                        </a:defRPr>
                      </a:lvl1pPr>
                      <a:lvl2pPr marL="742950" indent="-285750">
                        <a:spcBef>
                          <a:spcPct val="20000"/>
                        </a:spcBef>
                        <a:defRPr>
                          <a:solidFill>
                            <a:schemeClr val="bg1"/>
                          </a:solidFill>
                          <a:latin typeface="Arial" pitchFamily="34" charset="0"/>
                          <a:ea typeface="ヒラギノ角ゴ Pro W3" charset="-128"/>
                        </a:defRPr>
                      </a:lvl2pPr>
                      <a:lvl3pPr marL="1143000" indent="-228600">
                        <a:spcBef>
                          <a:spcPct val="20000"/>
                        </a:spcBef>
                        <a:defRPr>
                          <a:solidFill>
                            <a:schemeClr val="bg1"/>
                          </a:solidFill>
                          <a:latin typeface="Arial" pitchFamily="34" charset="0"/>
                          <a:ea typeface="ヒラギノ角ゴ Pro W3" charset="-128"/>
                        </a:defRPr>
                      </a:lvl3pPr>
                      <a:lvl4pPr marL="1600200" indent="-228600">
                        <a:spcBef>
                          <a:spcPct val="20000"/>
                        </a:spcBef>
                        <a:defRPr>
                          <a:solidFill>
                            <a:schemeClr val="bg1"/>
                          </a:solidFill>
                          <a:latin typeface="Arial" pitchFamily="34" charset="0"/>
                          <a:ea typeface="ヒラギノ角ゴ Pro W3" charset="-128"/>
                        </a:defRPr>
                      </a:lvl4pPr>
                      <a:lvl5pPr marL="2057400" indent="-228600">
                        <a:spcBef>
                          <a:spcPct val="20000"/>
                        </a:spcBef>
                        <a:defRPr>
                          <a:solidFill>
                            <a:schemeClr val="bg1"/>
                          </a:solidFill>
                          <a:latin typeface="Arial" pitchFamily="34" charset="0"/>
                          <a:ea typeface="ヒラギノ角ゴ Pro W3" charset="-128"/>
                        </a:defRPr>
                      </a:lvl5pPr>
                      <a:lvl6pPr marL="2514600" indent="-228600" eaLnBrk="0" fontAlgn="base" hangingPunct="0">
                        <a:spcBef>
                          <a:spcPct val="20000"/>
                        </a:spcBef>
                        <a:spcAft>
                          <a:spcPct val="0"/>
                        </a:spcAft>
                        <a:defRPr>
                          <a:solidFill>
                            <a:schemeClr val="bg1"/>
                          </a:solidFill>
                          <a:latin typeface="Arial" pitchFamily="34" charset="0"/>
                          <a:ea typeface="ヒラギノ角ゴ Pro W3" charset="-128"/>
                        </a:defRPr>
                      </a:lvl6pPr>
                      <a:lvl7pPr marL="2971800" indent="-228600" eaLnBrk="0" fontAlgn="base" hangingPunct="0">
                        <a:spcBef>
                          <a:spcPct val="20000"/>
                        </a:spcBef>
                        <a:spcAft>
                          <a:spcPct val="0"/>
                        </a:spcAft>
                        <a:defRPr>
                          <a:solidFill>
                            <a:schemeClr val="bg1"/>
                          </a:solidFill>
                          <a:latin typeface="Arial" pitchFamily="34" charset="0"/>
                          <a:ea typeface="ヒラギノ角ゴ Pro W3" charset="-128"/>
                        </a:defRPr>
                      </a:lvl7pPr>
                      <a:lvl8pPr marL="3429000" indent="-228600" eaLnBrk="0" fontAlgn="base" hangingPunct="0">
                        <a:spcBef>
                          <a:spcPct val="20000"/>
                        </a:spcBef>
                        <a:spcAft>
                          <a:spcPct val="0"/>
                        </a:spcAft>
                        <a:defRPr>
                          <a:solidFill>
                            <a:schemeClr val="bg1"/>
                          </a:solidFill>
                          <a:latin typeface="Arial" pitchFamily="34" charset="0"/>
                          <a:ea typeface="ヒラギノ角ゴ Pro W3" charset="-128"/>
                        </a:defRPr>
                      </a:lvl8pPr>
                      <a:lvl9pPr marL="3886200" indent="-228600" eaLnBrk="0" fontAlgn="base" hangingPunct="0">
                        <a:spcBef>
                          <a:spcPct val="20000"/>
                        </a:spcBef>
                        <a:spcAft>
                          <a:spcPct val="0"/>
                        </a:spcAft>
                        <a:defRPr>
                          <a:solidFill>
                            <a:schemeClr val="bg1"/>
                          </a:solidFill>
                          <a:latin typeface="Arial" pitchFamily="34" charset="0"/>
                          <a:ea typeface="ヒラギノ角ゴ Pro W3" charset="-128"/>
                        </a:defRPr>
                      </a:lvl9pPr>
                    </a:lstStyle>
                    <a:p>
                      <a:pPr marL="0" marR="0" lvl="0" indent="0" algn="ctr" defTabSz="914400" rtl="0" eaLnBrk="1" fontAlgn="base" latinLnBrk="0" hangingPunct="1">
                        <a:lnSpc>
                          <a:spcPct val="125000"/>
                        </a:lnSpc>
                        <a:spcBef>
                          <a:spcPct val="20000"/>
                        </a:spcBef>
                        <a:spcAft>
                          <a:spcPct val="0"/>
                        </a:spcAft>
                        <a:buClrTx/>
                        <a:buSzTx/>
                        <a:buFontTx/>
                        <a:buNone/>
                        <a:tabLst/>
                      </a:pPr>
                      <a:r>
                        <a:rPr kumimoji="0" lang="en-US" altLang="en-US" sz="180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3</a:t>
                      </a:r>
                      <a:endParaRPr kumimoji="0" lang="en-US" altLang="en-US" sz="1800" b="0" i="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T="45727" marB="45727"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tc>
                  <a:txBody>
                    <a:bodyPr/>
                    <a:lstStyle>
                      <a:lvl1pPr>
                        <a:spcBef>
                          <a:spcPct val="20000"/>
                        </a:spcBef>
                        <a:defRPr sz="2000">
                          <a:solidFill>
                            <a:schemeClr val="bg1"/>
                          </a:solidFill>
                          <a:latin typeface="Arial" pitchFamily="34" charset="0"/>
                          <a:ea typeface="ヒラギノ角ゴ Pro W3" charset="-128"/>
                        </a:defRPr>
                      </a:lvl1pPr>
                      <a:lvl2pPr marL="742950" indent="-285750">
                        <a:spcBef>
                          <a:spcPct val="20000"/>
                        </a:spcBef>
                        <a:defRPr>
                          <a:solidFill>
                            <a:schemeClr val="bg1"/>
                          </a:solidFill>
                          <a:latin typeface="Arial" pitchFamily="34" charset="0"/>
                          <a:ea typeface="ヒラギノ角ゴ Pro W3" charset="-128"/>
                        </a:defRPr>
                      </a:lvl2pPr>
                      <a:lvl3pPr marL="1143000" indent="-228600">
                        <a:spcBef>
                          <a:spcPct val="20000"/>
                        </a:spcBef>
                        <a:defRPr>
                          <a:solidFill>
                            <a:schemeClr val="bg1"/>
                          </a:solidFill>
                          <a:latin typeface="Arial" pitchFamily="34" charset="0"/>
                          <a:ea typeface="ヒラギノ角ゴ Pro W3" charset="-128"/>
                        </a:defRPr>
                      </a:lvl3pPr>
                      <a:lvl4pPr marL="1600200" indent="-228600">
                        <a:spcBef>
                          <a:spcPct val="20000"/>
                        </a:spcBef>
                        <a:defRPr>
                          <a:solidFill>
                            <a:schemeClr val="bg1"/>
                          </a:solidFill>
                          <a:latin typeface="Arial" pitchFamily="34" charset="0"/>
                          <a:ea typeface="ヒラギノ角ゴ Pro W3" charset="-128"/>
                        </a:defRPr>
                      </a:lvl4pPr>
                      <a:lvl5pPr marL="2057400" indent="-228600">
                        <a:spcBef>
                          <a:spcPct val="20000"/>
                        </a:spcBef>
                        <a:defRPr>
                          <a:solidFill>
                            <a:schemeClr val="bg1"/>
                          </a:solidFill>
                          <a:latin typeface="Arial" pitchFamily="34" charset="0"/>
                          <a:ea typeface="ヒラギノ角ゴ Pro W3" charset="-128"/>
                        </a:defRPr>
                      </a:lvl5pPr>
                      <a:lvl6pPr marL="2514600" indent="-228600" eaLnBrk="0" fontAlgn="base" hangingPunct="0">
                        <a:spcBef>
                          <a:spcPct val="20000"/>
                        </a:spcBef>
                        <a:spcAft>
                          <a:spcPct val="0"/>
                        </a:spcAft>
                        <a:defRPr>
                          <a:solidFill>
                            <a:schemeClr val="bg1"/>
                          </a:solidFill>
                          <a:latin typeface="Arial" pitchFamily="34" charset="0"/>
                          <a:ea typeface="ヒラギノ角ゴ Pro W3" charset="-128"/>
                        </a:defRPr>
                      </a:lvl6pPr>
                      <a:lvl7pPr marL="2971800" indent="-228600" eaLnBrk="0" fontAlgn="base" hangingPunct="0">
                        <a:spcBef>
                          <a:spcPct val="20000"/>
                        </a:spcBef>
                        <a:spcAft>
                          <a:spcPct val="0"/>
                        </a:spcAft>
                        <a:defRPr>
                          <a:solidFill>
                            <a:schemeClr val="bg1"/>
                          </a:solidFill>
                          <a:latin typeface="Arial" pitchFamily="34" charset="0"/>
                          <a:ea typeface="ヒラギノ角ゴ Pro W3" charset="-128"/>
                        </a:defRPr>
                      </a:lvl7pPr>
                      <a:lvl8pPr marL="3429000" indent="-228600" eaLnBrk="0" fontAlgn="base" hangingPunct="0">
                        <a:spcBef>
                          <a:spcPct val="20000"/>
                        </a:spcBef>
                        <a:spcAft>
                          <a:spcPct val="0"/>
                        </a:spcAft>
                        <a:defRPr>
                          <a:solidFill>
                            <a:schemeClr val="bg1"/>
                          </a:solidFill>
                          <a:latin typeface="Arial" pitchFamily="34" charset="0"/>
                          <a:ea typeface="ヒラギノ角ゴ Pro W3" charset="-128"/>
                        </a:defRPr>
                      </a:lvl8pPr>
                      <a:lvl9pPr marL="3886200" indent="-228600" eaLnBrk="0" fontAlgn="base" hangingPunct="0">
                        <a:spcBef>
                          <a:spcPct val="20000"/>
                        </a:spcBef>
                        <a:spcAft>
                          <a:spcPct val="0"/>
                        </a:spcAft>
                        <a:defRPr>
                          <a:solidFill>
                            <a:schemeClr val="bg1"/>
                          </a:solidFill>
                          <a:latin typeface="Arial" pitchFamily="34" charset="0"/>
                          <a:ea typeface="ヒラギノ角ゴ Pro W3" charset="-128"/>
                        </a:defRPr>
                      </a:lvl9pPr>
                    </a:lstStyle>
                    <a:p>
                      <a:pPr marL="0" marR="0" lvl="0" indent="0" algn="ctr" defTabSz="914400" rtl="0" eaLnBrk="1" fontAlgn="base" latinLnBrk="0" hangingPunct="1">
                        <a:lnSpc>
                          <a:spcPct val="125000"/>
                        </a:lnSpc>
                        <a:spcBef>
                          <a:spcPct val="20000"/>
                        </a:spcBef>
                        <a:spcAft>
                          <a:spcPct val="0"/>
                        </a:spcAft>
                        <a:buClrTx/>
                        <a:buSzTx/>
                        <a:buFontTx/>
                        <a:buNone/>
                        <a:tabLst/>
                      </a:pPr>
                      <a:r>
                        <a:rPr kumimoji="0" lang="en-US" altLang="en-US" sz="180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Red</a:t>
                      </a:r>
                      <a:endParaRPr kumimoji="0" lang="en-US" altLang="en-US" sz="1800" b="0" i="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T="45727" marB="45727"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rgbClr val="FF0000"/>
                    </a:solidFill>
                  </a:tcPr>
                </a:tc>
                <a:tc>
                  <a:txBody>
                    <a:bodyPr/>
                    <a:lstStyle>
                      <a:lvl1pPr>
                        <a:spcBef>
                          <a:spcPct val="20000"/>
                        </a:spcBef>
                        <a:defRPr sz="2000">
                          <a:solidFill>
                            <a:schemeClr val="bg1"/>
                          </a:solidFill>
                          <a:latin typeface="Arial" pitchFamily="34" charset="0"/>
                          <a:ea typeface="ヒラギノ角ゴ Pro W3" charset="-128"/>
                        </a:defRPr>
                      </a:lvl1pPr>
                      <a:lvl2pPr marL="742950" indent="-285750">
                        <a:spcBef>
                          <a:spcPct val="20000"/>
                        </a:spcBef>
                        <a:defRPr>
                          <a:solidFill>
                            <a:schemeClr val="bg1"/>
                          </a:solidFill>
                          <a:latin typeface="Arial" pitchFamily="34" charset="0"/>
                          <a:ea typeface="ヒラギノ角ゴ Pro W3" charset="-128"/>
                        </a:defRPr>
                      </a:lvl2pPr>
                      <a:lvl3pPr marL="1143000" indent="-228600">
                        <a:spcBef>
                          <a:spcPct val="20000"/>
                        </a:spcBef>
                        <a:defRPr>
                          <a:solidFill>
                            <a:schemeClr val="bg1"/>
                          </a:solidFill>
                          <a:latin typeface="Arial" pitchFamily="34" charset="0"/>
                          <a:ea typeface="ヒラギノ角ゴ Pro W3" charset="-128"/>
                        </a:defRPr>
                      </a:lvl3pPr>
                      <a:lvl4pPr marL="1600200" indent="-228600">
                        <a:spcBef>
                          <a:spcPct val="20000"/>
                        </a:spcBef>
                        <a:defRPr>
                          <a:solidFill>
                            <a:schemeClr val="bg1"/>
                          </a:solidFill>
                          <a:latin typeface="Arial" pitchFamily="34" charset="0"/>
                          <a:ea typeface="ヒラギノ角ゴ Pro W3" charset="-128"/>
                        </a:defRPr>
                      </a:lvl4pPr>
                      <a:lvl5pPr marL="2057400" indent="-228600">
                        <a:spcBef>
                          <a:spcPct val="20000"/>
                        </a:spcBef>
                        <a:defRPr>
                          <a:solidFill>
                            <a:schemeClr val="bg1"/>
                          </a:solidFill>
                          <a:latin typeface="Arial" pitchFamily="34" charset="0"/>
                          <a:ea typeface="ヒラギノ角ゴ Pro W3" charset="-128"/>
                        </a:defRPr>
                      </a:lvl5pPr>
                      <a:lvl6pPr marL="2514600" indent="-228600" eaLnBrk="0" fontAlgn="base" hangingPunct="0">
                        <a:spcBef>
                          <a:spcPct val="20000"/>
                        </a:spcBef>
                        <a:spcAft>
                          <a:spcPct val="0"/>
                        </a:spcAft>
                        <a:defRPr>
                          <a:solidFill>
                            <a:schemeClr val="bg1"/>
                          </a:solidFill>
                          <a:latin typeface="Arial" pitchFamily="34" charset="0"/>
                          <a:ea typeface="ヒラギノ角ゴ Pro W3" charset="-128"/>
                        </a:defRPr>
                      </a:lvl6pPr>
                      <a:lvl7pPr marL="2971800" indent="-228600" eaLnBrk="0" fontAlgn="base" hangingPunct="0">
                        <a:spcBef>
                          <a:spcPct val="20000"/>
                        </a:spcBef>
                        <a:spcAft>
                          <a:spcPct val="0"/>
                        </a:spcAft>
                        <a:defRPr>
                          <a:solidFill>
                            <a:schemeClr val="bg1"/>
                          </a:solidFill>
                          <a:latin typeface="Arial" pitchFamily="34" charset="0"/>
                          <a:ea typeface="ヒラギノ角ゴ Pro W3" charset="-128"/>
                        </a:defRPr>
                      </a:lvl7pPr>
                      <a:lvl8pPr marL="3429000" indent="-228600" eaLnBrk="0" fontAlgn="base" hangingPunct="0">
                        <a:spcBef>
                          <a:spcPct val="20000"/>
                        </a:spcBef>
                        <a:spcAft>
                          <a:spcPct val="0"/>
                        </a:spcAft>
                        <a:defRPr>
                          <a:solidFill>
                            <a:schemeClr val="bg1"/>
                          </a:solidFill>
                          <a:latin typeface="Arial" pitchFamily="34" charset="0"/>
                          <a:ea typeface="ヒラギノ角ゴ Pro W3" charset="-128"/>
                        </a:defRPr>
                      </a:lvl8pPr>
                      <a:lvl9pPr marL="3886200" indent="-228600" eaLnBrk="0" fontAlgn="base" hangingPunct="0">
                        <a:spcBef>
                          <a:spcPct val="20000"/>
                        </a:spcBef>
                        <a:spcAft>
                          <a:spcPct val="0"/>
                        </a:spcAft>
                        <a:defRPr>
                          <a:solidFill>
                            <a:schemeClr val="bg1"/>
                          </a:solidFill>
                          <a:latin typeface="Arial" pitchFamily="34" charset="0"/>
                          <a:ea typeface="ヒラギノ角ゴ Pro W3" charset="-128"/>
                        </a:defRPr>
                      </a:lvl9pPr>
                    </a:lstStyle>
                    <a:p>
                      <a:pPr marL="0" marR="0" lvl="0" indent="0" algn="l" defTabSz="914400" rtl="0" eaLnBrk="1" fontAlgn="base" latinLnBrk="0" hangingPunct="1">
                        <a:lnSpc>
                          <a:spcPct val="125000"/>
                        </a:lnSpc>
                        <a:spcBef>
                          <a:spcPct val="2000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T="45727" marB="45727"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495567">
                <a:tc>
                  <a:txBody>
                    <a:bodyPr/>
                    <a:lstStyle>
                      <a:lvl1pPr>
                        <a:spcBef>
                          <a:spcPct val="20000"/>
                        </a:spcBef>
                        <a:defRPr sz="2000">
                          <a:solidFill>
                            <a:schemeClr val="bg1"/>
                          </a:solidFill>
                          <a:latin typeface="Arial" pitchFamily="34" charset="0"/>
                          <a:ea typeface="ヒラギノ角ゴ Pro W3" charset="-128"/>
                        </a:defRPr>
                      </a:lvl1pPr>
                      <a:lvl2pPr marL="742950" indent="-285750">
                        <a:spcBef>
                          <a:spcPct val="20000"/>
                        </a:spcBef>
                        <a:defRPr>
                          <a:solidFill>
                            <a:schemeClr val="bg1"/>
                          </a:solidFill>
                          <a:latin typeface="Arial" pitchFamily="34" charset="0"/>
                          <a:ea typeface="ヒラギノ角ゴ Pro W3" charset="-128"/>
                        </a:defRPr>
                      </a:lvl2pPr>
                      <a:lvl3pPr marL="1143000" indent="-228600">
                        <a:spcBef>
                          <a:spcPct val="20000"/>
                        </a:spcBef>
                        <a:defRPr>
                          <a:solidFill>
                            <a:schemeClr val="bg1"/>
                          </a:solidFill>
                          <a:latin typeface="Arial" pitchFamily="34" charset="0"/>
                          <a:ea typeface="ヒラギノ角ゴ Pro W3" charset="-128"/>
                        </a:defRPr>
                      </a:lvl3pPr>
                      <a:lvl4pPr marL="1600200" indent="-228600">
                        <a:spcBef>
                          <a:spcPct val="20000"/>
                        </a:spcBef>
                        <a:defRPr>
                          <a:solidFill>
                            <a:schemeClr val="bg1"/>
                          </a:solidFill>
                          <a:latin typeface="Arial" pitchFamily="34" charset="0"/>
                          <a:ea typeface="ヒラギノ角ゴ Pro W3" charset="-128"/>
                        </a:defRPr>
                      </a:lvl4pPr>
                      <a:lvl5pPr marL="2057400" indent="-228600">
                        <a:spcBef>
                          <a:spcPct val="20000"/>
                        </a:spcBef>
                        <a:defRPr>
                          <a:solidFill>
                            <a:schemeClr val="bg1"/>
                          </a:solidFill>
                          <a:latin typeface="Arial" pitchFamily="34" charset="0"/>
                          <a:ea typeface="ヒラギノ角ゴ Pro W3" charset="-128"/>
                        </a:defRPr>
                      </a:lvl5pPr>
                      <a:lvl6pPr marL="2514600" indent="-228600" eaLnBrk="0" fontAlgn="base" hangingPunct="0">
                        <a:spcBef>
                          <a:spcPct val="20000"/>
                        </a:spcBef>
                        <a:spcAft>
                          <a:spcPct val="0"/>
                        </a:spcAft>
                        <a:defRPr>
                          <a:solidFill>
                            <a:schemeClr val="bg1"/>
                          </a:solidFill>
                          <a:latin typeface="Arial" pitchFamily="34" charset="0"/>
                          <a:ea typeface="ヒラギノ角ゴ Pro W3" charset="-128"/>
                        </a:defRPr>
                      </a:lvl6pPr>
                      <a:lvl7pPr marL="2971800" indent="-228600" eaLnBrk="0" fontAlgn="base" hangingPunct="0">
                        <a:spcBef>
                          <a:spcPct val="20000"/>
                        </a:spcBef>
                        <a:spcAft>
                          <a:spcPct val="0"/>
                        </a:spcAft>
                        <a:defRPr>
                          <a:solidFill>
                            <a:schemeClr val="bg1"/>
                          </a:solidFill>
                          <a:latin typeface="Arial" pitchFamily="34" charset="0"/>
                          <a:ea typeface="ヒラギノ角ゴ Pro W3" charset="-128"/>
                        </a:defRPr>
                      </a:lvl7pPr>
                      <a:lvl8pPr marL="3429000" indent="-228600" eaLnBrk="0" fontAlgn="base" hangingPunct="0">
                        <a:spcBef>
                          <a:spcPct val="20000"/>
                        </a:spcBef>
                        <a:spcAft>
                          <a:spcPct val="0"/>
                        </a:spcAft>
                        <a:defRPr>
                          <a:solidFill>
                            <a:schemeClr val="bg1"/>
                          </a:solidFill>
                          <a:latin typeface="Arial" pitchFamily="34" charset="0"/>
                          <a:ea typeface="ヒラギノ角ゴ Pro W3" charset="-128"/>
                        </a:defRPr>
                      </a:lvl8pPr>
                      <a:lvl9pPr marL="3886200" indent="-228600" eaLnBrk="0" fontAlgn="base" hangingPunct="0">
                        <a:spcBef>
                          <a:spcPct val="20000"/>
                        </a:spcBef>
                        <a:spcAft>
                          <a:spcPct val="0"/>
                        </a:spcAft>
                        <a:defRPr>
                          <a:solidFill>
                            <a:schemeClr val="bg1"/>
                          </a:solidFill>
                          <a:latin typeface="Arial" pitchFamily="34" charset="0"/>
                          <a:ea typeface="ヒラギノ角ゴ Pro W3" charset="-128"/>
                        </a:defRPr>
                      </a:lvl9pPr>
                    </a:lstStyle>
                    <a:p>
                      <a:pPr marL="0" marR="0" lvl="0" indent="0" algn="l" defTabSz="914400" rtl="0" eaLnBrk="1" fontAlgn="base" latinLnBrk="0" hangingPunct="1">
                        <a:lnSpc>
                          <a:spcPct val="125000"/>
                        </a:lnSpc>
                        <a:spcBef>
                          <a:spcPct val="20000"/>
                        </a:spcBef>
                        <a:spcAft>
                          <a:spcPct val="0"/>
                        </a:spcAft>
                        <a:buClrTx/>
                        <a:buSzTx/>
                        <a:buFontTx/>
                        <a:buNone/>
                        <a:tabLst/>
                      </a:pPr>
                      <a:r>
                        <a:rPr kumimoji="0" lang="en-US" altLang="en-US" sz="180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CT angiography</a:t>
                      </a:r>
                      <a:endParaRPr kumimoji="0" lang="en-US" altLang="en-US" sz="1800" b="0" i="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T="45727" marB="45727"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tc>
                  <a:txBody>
                    <a:bodyPr/>
                    <a:lstStyle>
                      <a:lvl1pPr>
                        <a:spcBef>
                          <a:spcPct val="20000"/>
                        </a:spcBef>
                        <a:defRPr sz="2000">
                          <a:solidFill>
                            <a:schemeClr val="bg1"/>
                          </a:solidFill>
                          <a:latin typeface="Arial" pitchFamily="34" charset="0"/>
                          <a:ea typeface="ヒラギノ角ゴ Pro W3" charset="-128"/>
                        </a:defRPr>
                      </a:lvl1pPr>
                      <a:lvl2pPr marL="742950" indent="-285750">
                        <a:spcBef>
                          <a:spcPct val="20000"/>
                        </a:spcBef>
                        <a:defRPr>
                          <a:solidFill>
                            <a:schemeClr val="bg1"/>
                          </a:solidFill>
                          <a:latin typeface="Arial" pitchFamily="34" charset="0"/>
                          <a:ea typeface="ヒラギノ角ゴ Pro W3" charset="-128"/>
                        </a:defRPr>
                      </a:lvl2pPr>
                      <a:lvl3pPr marL="1143000" indent="-228600">
                        <a:spcBef>
                          <a:spcPct val="20000"/>
                        </a:spcBef>
                        <a:defRPr>
                          <a:solidFill>
                            <a:schemeClr val="bg1"/>
                          </a:solidFill>
                          <a:latin typeface="Arial" pitchFamily="34" charset="0"/>
                          <a:ea typeface="ヒラギノ角ゴ Pro W3" charset="-128"/>
                        </a:defRPr>
                      </a:lvl3pPr>
                      <a:lvl4pPr marL="1600200" indent="-228600">
                        <a:spcBef>
                          <a:spcPct val="20000"/>
                        </a:spcBef>
                        <a:defRPr>
                          <a:solidFill>
                            <a:schemeClr val="bg1"/>
                          </a:solidFill>
                          <a:latin typeface="Arial" pitchFamily="34" charset="0"/>
                          <a:ea typeface="ヒラギノ角ゴ Pro W3" charset="-128"/>
                        </a:defRPr>
                      </a:lvl4pPr>
                      <a:lvl5pPr marL="2057400" indent="-228600">
                        <a:spcBef>
                          <a:spcPct val="20000"/>
                        </a:spcBef>
                        <a:defRPr>
                          <a:solidFill>
                            <a:schemeClr val="bg1"/>
                          </a:solidFill>
                          <a:latin typeface="Arial" pitchFamily="34" charset="0"/>
                          <a:ea typeface="ヒラギノ角ゴ Pro W3" charset="-128"/>
                        </a:defRPr>
                      </a:lvl5pPr>
                      <a:lvl6pPr marL="2514600" indent="-228600" eaLnBrk="0" fontAlgn="base" hangingPunct="0">
                        <a:spcBef>
                          <a:spcPct val="20000"/>
                        </a:spcBef>
                        <a:spcAft>
                          <a:spcPct val="0"/>
                        </a:spcAft>
                        <a:defRPr>
                          <a:solidFill>
                            <a:schemeClr val="bg1"/>
                          </a:solidFill>
                          <a:latin typeface="Arial" pitchFamily="34" charset="0"/>
                          <a:ea typeface="ヒラギノ角ゴ Pro W3" charset="-128"/>
                        </a:defRPr>
                      </a:lvl6pPr>
                      <a:lvl7pPr marL="2971800" indent="-228600" eaLnBrk="0" fontAlgn="base" hangingPunct="0">
                        <a:spcBef>
                          <a:spcPct val="20000"/>
                        </a:spcBef>
                        <a:spcAft>
                          <a:spcPct val="0"/>
                        </a:spcAft>
                        <a:defRPr>
                          <a:solidFill>
                            <a:schemeClr val="bg1"/>
                          </a:solidFill>
                          <a:latin typeface="Arial" pitchFamily="34" charset="0"/>
                          <a:ea typeface="ヒラギノ角ゴ Pro W3" charset="-128"/>
                        </a:defRPr>
                      </a:lvl7pPr>
                      <a:lvl8pPr marL="3429000" indent="-228600" eaLnBrk="0" fontAlgn="base" hangingPunct="0">
                        <a:spcBef>
                          <a:spcPct val="20000"/>
                        </a:spcBef>
                        <a:spcAft>
                          <a:spcPct val="0"/>
                        </a:spcAft>
                        <a:defRPr>
                          <a:solidFill>
                            <a:schemeClr val="bg1"/>
                          </a:solidFill>
                          <a:latin typeface="Arial" pitchFamily="34" charset="0"/>
                          <a:ea typeface="ヒラギノ角ゴ Pro W3" charset="-128"/>
                        </a:defRPr>
                      </a:lvl8pPr>
                      <a:lvl9pPr marL="3886200" indent="-228600" eaLnBrk="0" fontAlgn="base" hangingPunct="0">
                        <a:spcBef>
                          <a:spcPct val="20000"/>
                        </a:spcBef>
                        <a:spcAft>
                          <a:spcPct val="0"/>
                        </a:spcAft>
                        <a:defRPr>
                          <a:solidFill>
                            <a:schemeClr val="bg1"/>
                          </a:solidFill>
                          <a:latin typeface="Arial" pitchFamily="34" charset="0"/>
                          <a:ea typeface="ヒラギノ角ゴ Pro W3" charset="-128"/>
                        </a:defRPr>
                      </a:lvl9pPr>
                    </a:lstStyle>
                    <a:p>
                      <a:pPr marL="0" marR="0" lvl="0" indent="0" algn="ctr" defTabSz="914400" rtl="0" eaLnBrk="1" fontAlgn="base" latinLnBrk="0" hangingPunct="1">
                        <a:lnSpc>
                          <a:spcPct val="125000"/>
                        </a:lnSpc>
                        <a:spcBef>
                          <a:spcPct val="20000"/>
                        </a:spcBef>
                        <a:spcAft>
                          <a:spcPct val="0"/>
                        </a:spcAft>
                        <a:buClrTx/>
                        <a:buSzTx/>
                        <a:buFontTx/>
                        <a:buNone/>
                        <a:tabLst/>
                      </a:pPr>
                      <a:r>
                        <a:rPr kumimoji="0" lang="en-US" altLang="en-US" sz="180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4</a:t>
                      </a:r>
                      <a:endParaRPr kumimoji="0" lang="en-US" altLang="en-US" sz="1800" b="0" i="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T="45727" marB="45727"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tc>
                  <a:txBody>
                    <a:bodyPr/>
                    <a:lstStyle>
                      <a:lvl1pPr>
                        <a:spcBef>
                          <a:spcPct val="20000"/>
                        </a:spcBef>
                        <a:defRPr sz="2000">
                          <a:solidFill>
                            <a:schemeClr val="bg1"/>
                          </a:solidFill>
                          <a:latin typeface="Arial" pitchFamily="34" charset="0"/>
                          <a:ea typeface="ヒラギノ角ゴ Pro W3" charset="-128"/>
                        </a:defRPr>
                      </a:lvl1pPr>
                      <a:lvl2pPr marL="742950" indent="-285750">
                        <a:spcBef>
                          <a:spcPct val="20000"/>
                        </a:spcBef>
                        <a:defRPr>
                          <a:solidFill>
                            <a:schemeClr val="bg1"/>
                          </a:solidFill>
                          <a:latin typeface="Arial" pitchFamily="34" charset="0"/>
                          <a:ea typeface="ヒラギノ角ゴ Pro W3" charset="-128"/>
                        </a:defRPr>
                      </a:lvl2pPr>
                      <a:lvl3pPr marL="1143000" indent="-228600">
                        <a:spcBef>
                          <a:spcPct val="20000"/>
                        </a:spcBef>
                        <a:defRPr>
                          <a:solidFill>
                            <a:schemeClr val="bg1"/>
                          </a:solidFill>
                          <a:latin typeface="Arial" pitchFamily="34" charset="0"/>
                          <a:ea typeface="ヒラギノ角ゴ Pro W3" charset="-128"/>
                        </a:defRPr>
                      </a:lvl3pPr>
                      <a:lvl4pPr marL="1600200" indent="-228600">
                        <a:spcBef>
                          <a:spcPct val="20000"/>
                        </a:spcBef>
                        <a:defRPr>
                          <a:solidFill>
                            <a:schemeClr val="bg1"/>
                          </a:solidFill>
                          <a:latin typeface="Arial" pitchFamily="34" charset="0"/>
                          <a:ea typeface="ヒラギノ角ゴ Pro W3" charset="-128"/>
                        </a:defRPr>
                      </a:lvl4pPr>
                      <a:lvl5pPr marL="2057400" indent="-228600">
                        <a:spcBef>
                          <a:spcPct val="20000"/>
                        </a:spcBef>
                        <a:defRPr>
                          <a:solidFill>
                            <a:schemeClr val="bg1"/>
                          </a:solidFill>
                          <a:latin typeface="Arial" pitchFamily="34" charset="0"/>
                          <a:ea typeface="ヒラギノ角ゴ Pro W3" charset="-128"/>
                        </a:defRPr>
                      </a:lvl5pPr>
                      <a:lvl6pPr marL="2514600" indent="-228600" eaLnBrk="0" fontAlgn="base" hangingPunct="0">
                        <a:spcBef>
                          <a:spcPct val="20000"/>
                        </a:spcBef>
                        <a:spcAft>
                          <a:spcPct val="0"/>
                        </a:spcAft>
                        <a:defRPr>
                          <a:solidFill>
                            <a:schemeClr val="bg1"/>
                          </a:solidFill>
                          <a:latin typeface="Arial" pitchFamily="34" charset="0"/>
                          <a:ea typeface="ヒラギノ角ゴ Pro W3" charset="-128"/>
                        </a:defRPr>
                      </a:lvl6pPr>
                      <a:lvl7pPr marL="2971800" indent="-228600" eaLnBrk="0" fontAlgn="base" hangingPunct="0">
                        <a:spcBef>
                          <a:spcPct val="20000"/>
                        </a:spcBef>
                        <a:spcAft>
                          <a:spcPct val="0"/>
                        </a:spcAft>
                        <a:defRPr>
                          <a:solidFill>
                            <a:schemeClr val="bg1"/>
                          </a:solidFill>
                          <a:latin typeface="Arial" pitchFamily="34" charset="0"/>
                          <a:ea typeface="ヒラギノ角ゴ Pro W3" charset="-128"/>
                        </a:defRPr>
                      </a:lvl7pPr>
                      <a:lvl8pPr marL="3429000" indent="-228600" eaLnBrk="0" fontAlgn="base" hangingPunct="0">
                        <a:spcBef>
                          <a:spcPct val="20000"/>
                        </a:spcBef>
                        <a:spcAft>
                          <a:spcPct val="0"/>
                        </a:spcAft>
                        <a:defRPr>
                          <a:solidFill>
                            <a:schemeClr val="bg1"/>
                          </a:solidFill>
                          <a:latin typeface="Arial" pitchFamily="34" charset="0"/>
                          <a:ea typeface="ヒラギノ角ゴ Pro W3" charset="-128"/>
                        </a:defRPr>
                      </a:lvl8pPr>
                      <a:lvl9pPr marL="3886200" indent="-228600" eaLnBrk="0" fontAlgn="base" hangingPunct="0">
                        <a:spcBef>
                          <a:spcPct val="20000"/>
                        </a:spcBef>
                        <a:spcAft>
                          <a:spcPct val="0"/>
                        </a:spcAft>
                        <a:defRPr>
                          <a:solidFill>
                            <a:schemeClr val="bg1"/>
                          </a:solidFill>
                          <a:latin typeface="Arial" pitchFamily="34" charset="0"/>
                          <a:ea typeface="ヒラギノ角ゴ Pro W3" charset="-128"/>
                        </a:defRPr>
                      </a:lvl9pPr>
                    </a:lstStyle>
                    <a:p>
                      <a:pPr marL="0" marR="0" lvl="0" indent="0" algn="ctr" defTabSz="914400" rtl="0" eaLnBrk="1" fontAlgn="base" latinLnBrk="0" hangingPunct="1">
                        <a:lnSpc>
                          <a:spcPct val="125000"/>
                        </a:lnSpc>
                        <a:spcBef>
                          <a:spcPct val="20000"/>
                        </a:spcBef>
                        <a:spcAft>
                          <a:spcPct val="0"/>
                        </a:spcAft>
                        <a:buClrTx/>
                        <a:buSzTx/>
                        <a:buFontTx/>
                        <a:buNone/>
                        <a:tabLst/>
                      </a:pPr>
                      <a:r>
                        <a:rPr kumimoji="0" lang="en-US" altLang="en-US" sz="180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Grey</a:t>
                      </a:r>
                      <a:endParaRPr kumimoji="0" lang="en-US" altLang="en-US" sz="1800" b="0" i="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T="45727" marB="45727"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lumMod val="65000"/>
                      </a:schemeClr>
                    </a:solidFill>
                  </a:tcPr>
                </a:tc>
                <a:tc>
                  <a:txBody>
                    <a:bodyPr/>
                    <a:lstStyle>
                      <a:lvl1pPr>
                        <a:spcBef>
                          <a:spcPct val="20000"/>
                        </a:spcBef>
                        <a:defRPr sz="2000">
                          <a:solidFill>
                            <a:schemeClr val="bg1"/>
                          </a:solidFill>
                          <a:latin typeface="Arial" pitchFamily="34" charset="0"/>
                          <a:ea typeface="ヒラギノ角ゴ Pro W3" charset="-128"/>
                        </a:defRPr>
                      </a:lvl1pPr>
                      <a:lvl2pPr marL="742950" indent="-285750">
                        <a:spcBef>
                          <a:spcPct val="20000"/>
                        </a:spcBef>
                        <a:defRPr>
                          <a:solidFill>
                            <a:schemeClr val="bg1"/>
                          </a:solidFill>
                          <a:latin typeface="Arial" pitchFamily="34" charset="0"/>
                          <a:ea typeface="ヒラギノ角ゴ Pro W3" charset="-128"/>
                        </a:defRPr>
                      </a:lvl2pPr>
                      <a:lvl3pPr marL="1143000" indent="-228600">
                        <a:spcBef>
                          <a:spcPct val="20000"/>
                        </a:spcBef>
                        <a:defRPr>
                          <a:solidFill>
                            <a:schemeClr val="bg1"/>
                          </a:solidFill>
                          <a:latin typeface="Arial" pitchFamily="34" charset="0"/>
                          <a:ea typeface="ヒラギノ角ゴ Pro W3" charset="-128"/>
                        </a:defRPr>
                      </a:lvl3pPr>
                      <a:lvl4pPr marL="1600200" indent="-228600">
                        <a:spcBef>
                          <a:spcPct val="20000"/>
                        </a:spcBef>
                        <a:defRPr>
                          <a:solidFill>
                            <a:schemeClr val="bg1"/>
                          </a:solidFill>
                          <a:latin typeface="Arial" pitchFamily="34" charset="0"/>
                          <a:ea typeface="ヒラギノ角ゴ Pro W3" charset="-128"/>
                        </a:defRPr>
                      </a:lvl4pPr>
                      <a:lvl5pPr marL="2057400" indent="-228600">
                        <a:spcBef>
                          <a:spcPct val="20000"/>
                        </a:spcBef>
                        <a:defRPr>
                          <a:solidFill>
                            <a:schemeClr val="bg1"/>
                          </a:solidFill>
                          <a:latin typeface="Arial" pitchFamily="34" charset="0"/>
                          <a:ea typeface="ヒラギノ角ゴ Pro W3" charset="-128"/>
                        </a:defRPr>
                      </a:lvl5pPr>
                      <a:lvl6pPr marL="2514600" indent="-228600" eaLnBrk="0" fontAlgn="base" hangingPunct="0">
                        <a:spcBef>
                          <a:spcPct val="20000"/>
                        </a:spcBef>
                        <a:spcAft>
                          <a:spcPct val="0"/>
                        </a:spcAft>
                        <a:defRPr>
                          <a:solidFill>
                            <a:schemeClr val="bg1"/>
                          </a:solidFill>
                          <a:latin typeface="Arial" pitchFamily="34" charset="0"/>
                          <a:ea typeface="ヒラギノ角ゴ Pro W3" charset="-128"/>
                        </a:defRPr>
                      </a:lvl6pPr>
                      <a:lvl7pPr marL="2971800" indent="-228600" eaLnBrk="0" fontAlgn="base" hangingPunct="0">
                        <a:spcBef>
                          <a:spcPct val="20000"/>
                        </a:spcBef>
                        <a:spcAft>
                          <a:spcPct val="0"/>
                        </a:spcAft>
                        <a:defRPr>
                          <a:solidFill>
                            <a:schemeClr val="bg1"/>
                          </a:solidFill>
                          <a:latin typeface="Arial" pitchFamily="34" charset="0"/>
                          <a:ea typeface="ヒラギノ角ゴ Pro W3" charset="-128"/>
                        </a:defRPr>
                      </a:lvl7pPr>
                      <a:lvl8pPr marL="3429000" indent="-228600" eaLnBrk="0" fontAlgn="base" hangingPunct="0">
                        <a:spcBef>
                          <a:spcPct val="20000"/>
                        </a:spcBef>
                        <a:spcAft>
                          <a:spcPct val="0"/>
                        </a:spcAft>
                        <a:defRPr>
                          <a:solidFill>
                            <a:schemeClr val="bg1"/>
                          </a:solidFill>
                          <a:latin typeface="Arial" pitchFamily="34" charset="0"/>
                          <a:ea typeface="ヒラギノ角ゴ Pro W3" charset="-128"/>
                        </a:defRPr>
                      </a:lvl8pPr>
                      <a:lvl9pPr marL="3886200" indent="-228600" eaLnBrk="0" fontAlgn="base" hangingPunct="0">
                        <a:spcBef>
                          <a:spcPct val="20000"/>
                        </a:spcBef>
                        <a:spcAft>
                          <a:spcPct val="0"/>
                        </a:spcAft>
                        <a:defRPr>
                          <a:solidFill>
                            <a:schemeClr val="bg1"/>
                          </a:solidFill>
                          <a:latin typeface="Arial" pitchFamily="34" charset="0"/>
                          <a:ea typeface="ヒラギノ角ゴ Pro W3" charset="-128"/>
                        </a:defRPr>
                      </a:lvl9pPr>
                    </a:lstStyle>
                    <a:p>
                      <a:pPr marL="0" marR="0" lvl="0" indent="0" algn="l" defTabSz="914400" rtl="0" eaLnBrk="1" fontAlgn="base" latinLnBrk="0" hangingPunct="1">
                        <a:lnSpc>
                          <a:spcPct val="125000"/>
                        </a:lnSpc>
                        <a:spcBef>
                          <a:spcPct val="2000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T="45727" marB="45727"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bl>
          </a:graphicData>
        </a:graphic>
      </p:graphicFrame>
      <p:sp>
        <p:nvSpPr>
          <p:cNvPr id="25644" name="Line 59"/>
          <p:cNvSpPr>
            <a:spLocks noChangeShapeType="1"/>
          </p:cNvSpPr>
          <p:nvPr/>
        </p:nvSpPr>
        <p:spPr bwMode="auto">
          <a:xfrm>
            <a:off x="7239000" y="2833688"/>
            <a:ext cx="0" cy="304800"/>
          </a:xfrm>
          <a:prstGeom prst="line">
            <a:avLst/>
          </a:prstGeom>
          <a:noFill/>
          <a:ln w="50800">
            <a:solidFill>
              <a:srgbClr val="92D050"/>
            </a:solidFill>
            <a:round/>
            <a:headEnd/>
            <a:tailEnd type="triangle" w="med" len="med"/>
          </a:ln>
          <a:extLst>
            <a:ext uri="{909E8E84-426E-40DD-AFC4-6F175D3DCCD1}">
              <a14:hiddenFill xmlns:a14="http://schemas.microsoft.com/office/drawing/2010/main">
                <a:noFill/>
              </a14:hiddenFill>
            </a:ext>
          </a:extLst>
        </p:spPr>
        <p:txBody>
          <a:bodyPr/>
          <a:lstStyle/>
          <a:p>
            <a:pPr>
              <a:defRPr/>
            </a:pPr>
            <a:endParaRPr lang="en-GB">
              <a:ln>
                <a:solidFill>
                  <a:schemeClr val="tx1"/>
                </a:solidFill>
              </a:ln>
            </a:endParaRPr>
          </a:p>
        </p:txBody>
      </p:sp>
      <p:sp>
        <p:nvSpPr>
          <p:cNvPr id="25645" name="Line 61"/>
          <p:cNvSpPr>
            <a:spLocks noChangeShapeType="1"/>
          </p:cNvSpPr>
          <p:nvPr/>
        </p:nvSpPr>
        <p:spPr bwMode="auto">
          <a:xfrm>
            <a:off x="7467600" y="2833688"/>
            <a:ext cx="0" cy="304800"/>
          </a:xfrm>
          <a:prstGeom prst="line">
            <a:avLst/>
          </a:prstGeom>
          <a:noFill/>
          <a:ln w="50800">
            <a:solidFill>
              <a:srgbClr val="92D050"/>
            </a:solidFill>
            <a:round/>
            <a:headEnd/>
            <a:tailEnd type="triangle" w="med" len="med"/>
          </a:ln>
          <a:extLst>
            <a:ext uri="{909E8E84-426E-40DD-AFC4-6F175D3DCCD1}">
              <a14:hiddenFill xmlns:a14="http://schemas.microsoft.com/office/drawing/2010/main">
                <a:noFill/>
              </a14:hiddenFill>
            </a:ext>
          </a:extLst>
        </p:spPr>
        <p:txBody>
          <a:bodyPr/>
          <a:lstStyle/>
          <a:p>
            <a:pPr>
              <a:defRPr/>
            </a:pPr>
            <a:endParaRPr lang="en-GB">
              <a:ln>
                <a:solidFill>
                  <a:schemeClr val="tx1"/>
                </a:solidFill>
              </a:ln>
            </a:endParaRPr>
          </a:p>
        </p:txBody>
      </p:sp>
      <p:sp>
        <p:nvSpPr>
          <p:cNvPr id="25646" name="Line 62"/>
          <p:cNvSpPr>
            <a:spLocks noChangeShapeType="1"/>
          </p:cNvSpPr>
          <p:nvPr/>
        </p:nvSpPr>
        <p:spPr bwMode="auto">
          <a:xfrm>
            <a:off x="7239000" y="3443288"/>
            <a:ext cx="0" cy="304800"/>
          </a:xfrm>
          <a:prstGeom prst="line">
            <a:avLst/>
          </a:prstGeom>
          <a:noFill/>
          <a:ln w="50800">
            <a:solidFill>
              <a:srgbClr val="92D050"/>
            </a:solidFill>
            <a:round/>
            <a:headEnd/>
            <a:tailEnd type="triangle" w="med" len="med"/>
          </a:ln>
          <a:extLst>
            <a:ext uri="{909E8E84-426E-40DD-AFC4-6F175D3DCCD1}">
              <a14:hiddenFill xmlns:a14="http://schemas.microsoft.com/office/drawing/2010/main">
                <a:noFill/>
              </a14:hiddenFill>
            </a:ext>
          </a:extLst>
        </p:spPr>
        <p:txBody>
          <a:bodyPr/>
          <a:lstStyle/>
          <a:p>
            <a:pPr>
              <a:defRPr/>
            </a:pPr>
            <a:endParaRPr lang="en-GB">
              <a:ln>
                <a:solidFill>
                  <a:schemeClr val="tx1"/>
                </a:solidFill>
              </a:ln>
            </a:endParaRPr>
          </a:p>
        </p:txBody>
      </p:sp>
      <p:sp>
        <p:nvSpPr>
          <p:cNvPr id="25647" name="Line 63"/>
          <p:cNvSpPr>
            <a:spLocks noChangeShapeType="1"/>
          </p:cNvSpPr>
          <p:nvPr/>
        </p:nvSpPr>
        <p:spPr bwMode="auto">
          <a:xfrm>
            <a:off x="7467600" y="3443288"/>
            <a:ext cx="0" cy="304800"/>
          </a:xfrm>
          <a:prstGeom prst="line">
            <a:avLst/>
          </a:prstGeom>
          <a:noFill/>
          <a:ln w="50800">
            <a:solidFill>
              <a:srgbClr val="92D050"/>
            </a:solidFill>
            <a:round/>
            <a:headEnd/>
            <a:tailEnd type="triangle" w="med" len="med"/>
          </a:ln>
          <a:extLst>
            <a:ext uri="{909E8E84-426E-40DD-AFC4-6F175D3DCCD1}">
              <a14:hiddenFill xmlns:a14="http://schemas.microsoft.com/office/drawing/2010/main">
                <a:noFill/>
              </a14:hiddenFill>
            </a:ext>
          </a:extLst>
        </p:spPr>
        <p:txBody>
          <a:bodyPr/>
          <a:lstStyle/>
          <a:p>
            <a:pPr>
              <a:defRPr/>
            </a:pPr>
            <a:endParaRPr lang="en-GB">
              <a:ln>
                <a:solidFill>
                  <a:schemeClr val="tx1"/>
                </a:solidFill>
              </a:ln>
            </a:endParaRPr>
          </a:p>
        </p:txBody>
      </p:sp>
      <p:sp>
        <p:nvSpPr>
          <p:cNvPr id="25648" name="Line 64"/>
          <p:cNvSpPr>
            <a:spLocks noChangeShapeType="1"/>
          </p:cNvSpPr>
          <p:nvPr/>
        </p:nvSpPr>
        <p:spPr bwMode="auto">
          <a:xfrm>
            <a:off x="7696200" y="3443288"/>
            <a:ext cx="0" cy="304800"/>
          </a:xfrm>
          <a:prstGeom prst="line">
            <a:avLst/>
          </a:prstGeom>
          <a:noFill/>
          <a:ln w="50800">
            <a:solidFill>
              <a:srgbClr val="92D050"/>
            </a:solidFill>
            <a:round/>
            <a:headEnd/>
            <a:tailEnd type="triangle" w="med" len="med"/>
          </a:ln>
          <a:extLst>
            <a:ext uri="{909E8E84-426E-40DD-AFC4-6F175D3DCCD1}">
              <a14:hiddenFill xmlns:a14="http://schemas.microsoft.com/office/drawing/2010/main">
                <a:noFill/>
              </a14:hiddenFill>
            </a:ext>
          </a:extLst>
        </p:spPr>
        <p:txBody>
          <a:bodyPr/>
          <a:lstStyle/>
          <a:p>
            <a:pPr>
              <a:defRPr/>
            </a:pPr>
            <a:endParaRPr lang="en-GB">
              <a:ln>
                <a:solidFill>
                  <a:schemeClr val="tx1"/>
                </a:solidFill>
              </a:ln>
            </a:endParaRPr>
          </a:p>
        </p:txBody>
      </p:sp>
      <p:sp>
        <p:nvSpPr>
          <p:cNvPr id="25649" name="Line 65"/>
          <p:cNvSpPr>
            <a:spLocks noChangeShapeType="1"/>
          </p:cNvSpPr>
          <p:nvPr/>
        </p:nvSpPr>
        <p:spPr bwMode="auto">
          <a:xfrm>
            <a:off x="7924800" y="3443288"/>
            <a:ext cx="0" cy="304800"/>
          </a:xfrm>
          <a:prstGeom prst="line">
            <a:avLst/>
          </a:prstGeom>
          <a:noFill/>
          <a:ln w="50800">
            <a:solidFill>
              <a:srgbClr val="92D050"/>
            </a:solidFill>
            <a:round/>
            <a:headEnd/>
            <a:tailEnd type="triangle" w="med" len="med"/>
          </a:ln>
          <a:extLst>
            <a:ext uri="{909E8E84-426E-40DD-AFC4-6F175D3DCCD1}">
              <a14:hiddenFill xmlns:a14="http://schemas.microsoft.com/office/drawing/2010/main">
                <a:noFill/>
              </a14:hiddenFill>
            </a:ext>
          </a:extLst>
        </p:spPr>
        <p:txBody>
          <a:bodyPr/>
          <a:lstStyle/>
          <a:p>
            <a:pPr>
              <a:defRPr/>
            </a:pPr>
            <a:endParaRPr lang="en-GB">
              <a:ln>
                <a:solidFill>
                  <a:schemeClr val="tx1"/>
                </a:solidFill>
              </a:ln>
            </a:endParaRPr>
          </a:p>
        </p:txBody>
      </p:sp>
      <p:sp>
        <p:nvSpPr>
          <p:cNvPr id="25650" name="Line 66"/>
          <p:cNvSpPr>
            <a:spLocks noChangeShapeType="1"/>
          </p:cNvSpPr>
          <p:nvPr/>
        </p:nvSpPr>
        <p:spPr bwMode="auto">
          <a:xfrm>
            <a:off x="7467600" y="4052888"/>
            <a:ext cx="0" cy="304800"/>
          </a:xfrm>
          <a:prstGeom prst="line">
            <a:avLst/>
          </a:prstGeom>
          <a:noFill/>
          <a:ln w="50800">
            <a:solidFill>
              <a:srgbClr val="92D050"/>
            </a:solidFill>
            <a:round/>
            <a:headEnd/>
            <a:tailEnd type="triangle" w="med" len="med"/>
          </a:ln>
          <a:extLst>
            <a:ext uri="{909E8E84-426E-40DD-AFC4-6F175D3DCCD1}">
              <a14:hiddenFill xmlns:a14="http://schemas.microsoft.com/office/drawing/2010/main">
                <a:noFill/>
              </a14:hiddenFill>
            </a:ext>
          </a:extLst>
        </p:spPr>
        <p:txBody>
          <a:bodyPr/>
          <a:lstStyle/>
          <a:p>
            <a:pPr>
              <a:defRPr/>
            </a:pPr>
            <a:endParaRPr lang="en-GB">
              <a:ln>
                <a:solidFill>
                  <a:schemeClr val="tx1"/>
                </a:solidFill>
              </a:ln>
            </a:endParaRPr>
          </a:p>
        </p:txBody>
      </p:sp>
      <p:sp>
        <p:nvSpPr>
          <p:cNvPr id="25652" name="Line 127"/>
          <p:cNvSpPr>
            <a:spLocks noChangeShapeType="1"/>
          </p:cNvSpPr>
          <p:nvPr/>
        </p:nvSpPr>
        <p:spPr bwMode="auto">
          <a:xfrm>
            <a:off x="8153400" y="2528888"/>
            <a:ext cx="381000" cy="0"/>
          </a:xfrm>
          <a:prstGeom prst="line">
            <a:avLst/>
          </a:prstGeom>
          <a:noFill/>
          <a:ln w="38100">
            <a:solidFill>
              <a:srgbClr val="FFCC00"/>
            </a:solidFill>
            <a:round/>
            <a:headEnd/>
            <a:tailEnd type="triangle" w="med" len="med"/>
          </a:ln>
          <a:extLst>
            <a:ext uri="{909E8E84-426E-40DD-AFC4-6F175D3DCCD1}">
              <a14:hiddenFill xmlns:a14="http://schemas.microsoft.com/office/drawing/2010/main">
                <a:noFill/>
              </a14:hiddenFill>
            </a:ext>
          </a:extLst>
        </p:spPr>
        <p:txBody>
          <a:bodyPr/>
          <a:lstStyle/>
          <a:p>
            <a:pPr>
              <a:defRPr/>
            </a:pPr>
            <a:endParaRPr lang="en-GB">
              <a:ln>
                <a:solidFill>
                  <a:schemeClr val="tx1"/>
                </a:solidFill>
              </a:ln>
            </a:endParaRPr>
          </a:p>
        </p:txBody>
      </p:sp>
      <p:sp>
        <p:nvSpPr>
          <p:cNvPr id="25653" name="Line 128"/>
          <p:cNvSpPr>
            <a:spLocks noChangeShapeType="1"/>
          </p:cNvSpPr>
          <p:nvPr/>
        </p:nvSpPr>
        <p:spPr bwMode="auto">
          <a:xfrm flipH="1">
            <a:off x="8001000" y="2605088"/>
            <a:ext cx="381000" cy="0"/>
          </a:xfrm>
          <a:prstGeom prst="line">
            <a:avLst/>
          </a:prstGeom>
          <a:noFill/>
          <a:ln w="38100">
            <a:solidFill>
              <a:srgbClr val="FFCC00"/>
            </a:solidFill>
            <a:round/>
            <a:headEnd/>
            <a:tailEnd type="triangle" w="med" len="med"/>
          </a:ln>
          <a:extLst>
            <a:ext uri="{909E8E84-426E-40DD-AFC4-6F175D3DCCD1}">
              <a14:hiddenFill xmlns:a14="http://schemas.microsoft.com/office/drawing/2010/main">
                <a:noFill/>
              </a14:hiddenFill>
            </a:ext>
          </a:extLst>
        </p:spPr>
        <p:txBody>
          <a:bodyPr/>
          <a:lstStyle/>
          <a:p>
            <a:pPr>
              <a:defRPr/>
            </a:pPr>
            <a:endParaRPr lang="en-GB">
              <a:ln>
                <a:solidFill>
                  <a:schemeClr val="tx1"/>
                </a:solidFill>
              </a:ln>
            </a:endParaRPr>
          </a:p>
        </p:txBody>
      </p:sp>
      <p:sp>
        <p:nvSpPr>
          <p:cNvPr id="25643" name="Text Box 132"/>
          <p:cNvSpPr txBox="1">
            <a:spLocks noChangeArrowheads="1"/>
          </p:cNvSpPr>
          <p:nvPr/>
        </p:nvSpPr>
        <p:spPr bwMode="auto">
          <a:xfrm>
            <a:off x="304800" y="5034390"/>
            <a:ext cx="85344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110000"/>
              <a:buChar char="•"/>
              <a:defRPr sz="3200">
                <a:solidFill>
                  <a:schemeClr val="tx2"/>
                </a:solidFill>
                <a:latin typeface="Times New Roman" pitchFamily="18" charset="0"/>
              </a:defRPr>
            </a:lvl1pPr>
            <a:lvl2pPr marL="742950" indent="-285750">
              <a:spcBef>
                <a:spcPct val="20000"/>
              </a:spcBef>
              <a:buClr>
                <a:schemeClr val="folHlink"/>
              </a:buClr>
              <a:buSzPct val="110000"/>
              <a:buChar char="•"/>
              <a:defRPr sz="2800">
                <a:solidFill>
                  <a:schemeClr val="tx2"/>
                </a:solidFill>
                <a:latin typeface="Times New Roman" pitchFamily="18" charset="0"/>
              </a:defRPr>
            </a:lvl2pPr>
            <a:lvl3pPr marL="1143000" indent="-228600">
              <a:spcBef>
                <a:spcPct val="20000"/>
              </a:spcBef>
              <a:buClr>
                <a:schemeClr val="folHlink"/>
              </a:buClr>
              <a:buSzPct val="110000"/>
              <a:buChar char="•"/>
              <a:defRPr sz="2400">
                <a:solidFill>
                  <a:schemeClr val="tx2"/>
                </a:solidFill>
                <a:latin typeface="Times New Roman" pitchFamily="18" charset="0"/>
              </a:defRPr>
            </a:lvl3pPr>
            <a:lvl4pPr marL="1600200" indent="-228600">
              <a:spcBef>
                <a:spcPct val="20000"/>
              </a:spcBef>
              <a:buClr>
                <a:schemeClr val="folHlink"/>
              </a:buClr>
              <a:buSzPct val="110000"/>
              <a:buChar char="•"/>
              <a:defRPr sz="2400">
                <a:solidFill>
                  <a:schemeClr val="tx2"/>
                </a:solidFill>
                <a:latin typeface="Times New Roman" pitchFamily="18" charset="0"/>
              </a:defRPr>
            </a:lvl4pPr>
            <a:lvl5pPr marL="2057400" indent="-228600">
              <a:spcBef>
                <a:spcPct val="20000"/>
              </a:spcBef>
              <a:buClr>
                <a:schemeClr val="folHlink"/>
              </a:buClr>
              <a:buSzPct val="110000"/>
              <a:buChar char="•"/>
              <a:defRPr sz="2400">
                <a:solidFill>
                  <a:schemeClr val="tx2"/>
                </a:solidFill>
                <a:latin typeface="Times New Roman" pitchFamily="18" charset="0"/>
              </a:defRPr>
            </a:lvl5pPr>
            <a:lvl6pPr marL="25146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6pPr>
            <a:lvl7pPr marL="29718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7pPr>
            <a:lvl8pPr marL="34290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8pPr>
            <a:lvl9pPr marL="38862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9pPr>
          </a:lstStyle>
          <a:p>
            <a:pPr algn="ctr">
              <a:spcBef>
                <a:spcPct val="0"/>
              </a:spcBef>
              <a:buClrTx/>
              <a:buSzTx/>
              <a:buFontTx/>
              <a:buNone/>
            </a:pPr>
            <a:r>
              <a:rPr lang="en-US" altLang="en-US" sz="2000" baseline="0" dirty="0">
                <a:solidFill>
                  <a:srgbClr val="000000"/>
                </a:solidFill>
                <a:latin typeface="Arial Unicode MS" pitchFamily="34" charset="-128"/>
                <a:ea typeface="Arial Unicode MS" pitchFamily="34" charset="-128"/>
                <a:cs typeface="Arial Unicode MS" pitchFamily="34" charset="-128"/>
              </a:rPr>
              <a:t>Color codes help remember the  different zones based on body regions, clinical indication &amp; number of prior CT.</a:t>
            </a:r>
          </a:p>
        </p:txBody>
      </p:sp>
      <p:sp>
        <p:nvSpPr>
          <p:cNvPr id="2" name="Title 1"/>
          <p:cNvSpPr>
            <a:spLocks noGrp="1"/>
          </p:cNvSpPr>
          <p:nvPr>
            <p:ph type="title"/>
          </p:nvPr>
        </p:nvSpPr>
        <p:spPr>
          <a:xfrm>
            <a:off x="228600" y="76200"/>
            <a:ext cx="7620000" cy="1279524"/>
          </a:xfrm>
        </p:spPr>
        <p:txBody>
          <a:bodyPr>
            <a:normAutofit/>
          </a:bodyPr>
          <a:lstStyle/>
          <a:p>
            <a:r>
              <a:rPr lang="en-US" altLang="en-US" dirty="0">
                <a:latin typeface="Arial Unicode MS" pitchFamily="34" charset="-128"/>
                <a:ea typeface="Arial Unicode MS" pitchFamily="34" charset="-128"/>
                <a:cs typeface="Arial Unicode MS" pitchFamily="34" charset="-128"/>
              </a:rPr>
              <a:t>Color coding of indications, body region &amp; prior CT</a:t>
            </a:r>
            <a:endParaRPr lang="en-GB" altLang="en-US" dirty="0">
              <a:latin typeface="Arial Unicode MS" pitchFamily="34" charset="-128"/>
              <a:ea typeface="Arial Unicode MS" pitchFamily="34" charset="-128"/>
              <a:cs typeface="Arial Unicode MS" pitchFamily="34" charset="-128"/>
            </a:endParaRPr>
          </a:p>
        </p:txBody>
      </p:sp>
      <p:sp>
        <p:nvSpPr>
          <p:cNvPr id="3" name="TextBox 1"/>
          <p:cNvSpPr txBox="1">
            <a:spLocks noChangeArrowheads="1"/>
          </p:cNvSpPr>
          <p:nvPr/>
        </p:nvSpPr>
        <p:spPr bwMode="auto">
          <a:xfrm>
            <a:off x="6540500" y="6105525"/>
            <a:ext cx="2374900"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folHlink"/>
              </a:buClr>
              <a:buSzPct val="110000"/>
              <a:buChar char="•"/>
              <a:defRPr sz="3200">
                <a:solidFill>
                  <a:schemeClr val="tx2"/>
                </a:solidFill>
                <a:latin typeface="Times New Roman" pitchFamily="18" charset="0"/>
              </a:defRPr>
            </a:lvl1pPr>
            <a:lvl2pPr marL="742950" indent="-285750">
              <a:spcBef>
                <a:spcPct val="20000"/>
              </a:spcBef>
              <a:buClr>
                <a:schemeClr val="folHlink"/>
              </a:buClr>
              <a:buSzPct val="110000"/>
              <a:buChar char="•"/>
              <a:defRPr sz="2800">
                <a:solidFill>
                  <a:schemeClr val="tx2"/>
                </a:solidFill>
                <a:latin typeface="Times New Roman" pitchFamily="18" charset="0"/>
              </a:defRPr>
            </a:lvl2pPr>
            <a:lvl3pPr marL="1143000" indent="-228600">
              <a:spcBef>
                <a:spcPct val="20000"/>
              </a:spcBef>
              <a:buClr>
                <a:schemeClr val="folHlink"/>
              </a:buClr>
              <a:buSzPct val="110000"/>
              <a:buChar char="•"/>
              <a:defRPr sz="2400">
                <a:solidFill>
                  <a:schemeClr val="tx2"/>
                </a:solidFill>
                <a:latin typeface="Times New Roman" pitchFamily="18" charset="0"/>
              </a:defRPr>
            </a:lvl3pPr>
            <a:lvl4pPr marL="1600200" indent="-228600">
              <a:spcBef>
                <a:spcPct val="20000"/>
              </a:spcBef>
              <a:buClr>
                <a:schemeClr val="folHlink"/>
              </a:buClr>
              <a:buSzPct val="110000"/>
              <a:buChar char="•"/>
              <a:defRPr sz="2400">
                <a:solidFill>
                  <a:schemeClr val="tx2"/>
                </a:solidFill>
                <a:latin typeface="Times New Roman" pitchFamily="18" charset="0"/>
              </a:defRPr>
            </a:lvl4pPr>
            <a:lvl5pPr marL="2057400" indent="-228600">
              <a:spcBef>
                <a:spcPct val="20000"/>
              </a:spcBef>
              <a:buClr>
                <a:schemeClr val="folHlink"/>
              </a:buClr>
              <a:buSzPct val="110000"/>
              <a:buChar char="•"/>
              <a:defRPr sz="2400">
                <a:solidFill>
                  <a:schemeClr val="tx2"/>
                </a:solidFill>
                <a:latin typeface="Times New Roman" pitchFamily="18" charset="0"/>
              </a:defRPr>
            </a:lvl5pPr>
            <a:lvl6pPr marL="25146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6pPr>
            <a:lvl7pPr marL="29718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7pPr>
            <a:lvl8pPr marL="34290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8pPr>
            <a:lvl9pPr marL="38862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9pPr>
          </a:lstStyle>
          <a:p>
            <a:pPr>
              <a:spcBef>
                <a:spcPct val="0"/>
              </a:spcBef>
              <a:spcAft>
                <a:spcPts val="600"/>
              </a:spcAft>
              <a:buClrTx/>
              <a:buSzTx/>
              <a:buFontTx/>
              <a:buNone/>
            </a:pPr>
            <a:r>
              <a:rPr lang="en-US" altLang="en-US" sz="1400" baseline="0">
                <a:latin typeface="Arial Unicode MS" pitchFamily="34" charset="-128"/>
                <a:ea typeface="Arial Unicode MS" pitchFamily="34" charset="-128"/>
                <a:cs typeface="Arial Unicode MS" pitchFamily="34" charset="-128"/>
              </a:rPr>
              <a:t>Singh et al. Radiology 2009</a:t>
            </a:r>
          </a:p>
          <a:p>
            <a:pPr>
              <a:spcBef>
                <a:spcPct val="0"/>
              </a:spcBef>
              <a:spcAft>
                <a:spcPts val="600"/>
              </a:spcAft>
              <a:buClrTx/>
              <a:buSzTx/>
              <a:buFontTx/>
              <a:buNone/>
            </a:pPr>
            <a:r>
              <a:rPr lang="en-US" altLang="en-US" sz="1400" baseline="0">
                <a:latin typeface="Arial Unicode MS" pitchFamily="34" charset="-128"/>
                <a:ea typeface="Arial Unicode MS" pitchFamily="34" charset="-128"/>
                <a:cs typeface="Arial Unicode MS" pitchFamily="34" charset="-128"/>
              </a:rPr>
              <a:t>Singh et al. Radiology 2012</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2"/>
          <p:cNvSpPr>
            <a:spLocks noGrp="1" noChangeArrowheads="1"/>
          </p:cNvSpPr>
          <p:nvPr>
            <p:ph type="title"/>
          </p:nvPr>
        </p:nvSpPr>
        <p:spPr>
          <a:xfrm>
            <a:off x="165100" y="50772"/>
            <a:ext cx="8534400" cy="1371587"/>
          </a:xfrm>
        </p:spPr>
        <p:txBody>
          <a:bodyPr>
            <a:normAutofit/>
          </a:bodyPr>
          <a:lstStyle/>
          <a:p>
            <a:r>
              <a:rPr lang="en-US" altLang="en-US" dirty="0">
                <a:latin typeface="Arial Unicode MS" pitchFamily="34" charset="-128"/>
                <a:ea typeface="Arial Unicode MS" pitchFamily="34" charset="-128"/>
                <a:cs typeface="Arial Unicode MS" pitchFamily="34" charset="-128"/>
              </a:rPr>
              <a:t>Split each indication based protocol into different weight groups</a:t>
            </a:r>
          </a:p>
        </p:txBody>
      </p:sp>
      <p:graphicFrame>
        <p:nvGraphicFramePr>
          <p:cNvPr id="106906" name="Group 410"/>
          <p:cNvGraphicFramePr>
            <a:graphicFrameLocks noGrp="1"/>
          </p:cNvGraphicFramePr>
          <p:nvPr>
            <p:ph idx="1"/>
            <p:extLst>
              <p:ext uri="{D42A27DB-BD31-4B8C-83A1-F6EECF244321}">
                <p14:modId xmlns:p14="http://schemas.microsoft.com/office/powerpoint/2010/main" val="643805376"/>
              </p:ext>
            </p:extLst>
          </p:nvPr>
        </p:nvGraphicFramePr>
        <p:xfrm>
          <a:off x="4622802" y="1774824"/>
          <a:ext cx="3848100" cy="2682876"/>
        </p:xfrm>
        <a:graphic>
          <a:graphicData uri="http://schemas.openxmlformats.org/drawingml/2006/table">
            <a:tbl>
              <a:tblPr>
                <a:tableStyleId>{5C22544A-7EE6-4342-B048-85BDC9FD1C3A}</a:tableStyleId>
              </a:tblPr>
              <a:tblGrid>
                <a:gridCol w="1829587">
                  <a:extLst>
                    <a:ext uri="{9D8B030D-6E8A-4147-A177-3AD203B41FA5}">
                      <a16:colId xmlns:a16="http://schemas.microsoft.com/office/drawing/2014/main" val="20000"/>
                    </a:ext>
                  </a:extLst>
                </a:gridCol>
                <a:gridCol w="2018513">
                  <a:extLst>
                    <a:ext uri="{9D8B030D-6E8A-4147-A177-3AD203B41FA5}">
                      <a16:colId xmlns:a16="http://schemas.microsoft.com/office/drawing/2014/main" val="20001"/>
                    </a:ext>
                  </a:extLst>
                </a:gridCol>
              </a:tblGrid>
              <a:tr h="701206">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rgbClr val="000000"/>
                          </a:solidFill>
                          <a:effectLst/>
                          <a:latin typeface="Arial" charset="0"/>
                          <a:ea typeface="ヒラギノ角ゴ Pro W3" charset="0"/>
                          <a:cs typeface="ヒラギノ角ゴ Pro W3" charset="0"/>
                        </a:rPr>
                        <a:t>Weight (kg)</a:t>
                      </a:r>
                    </a:p>
                  </a:txBody>
                  <a:tcPr marT="45731" marB="45731"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u="none" strike="noStrike" cap="none" normalizeH="0" baseline="0" dirty="0" err="1">
                          <a:ln>
                            <a:noFill/>
                          </a:ln>
                          <a:solidFill>
                            <a:sysClr val="windowText" lastClr="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Subcodes</a:t>
                      </a:r>
                      <a:r>
                        <a:rPr kumimoji="0" lang="en-US" sz="1800" b="1" u="none" strike="noStrike" cap="none" normalizeH="0" baseline="0" dirty="0">
                          <a:ln>
                            <a:noFill/>
                          </a:ln>
                          <a:solidFill>
                            <a:sysClr val="windowText" lastClr="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 Subzones</a:t>
                      </a:r>
                      <a:endParaRPr kumimoji="0" lang="en-US" sz="1800" b="1" i="0" u="none" strike="noStrike" cap="none" normalizeH="0" baseline="0" dirty="0">
                        <a:ln>
                          <a:noFill/>
                        </a:ln>
                        <a:solidFill>
                          <a:sysClr val="windowText" lastClr="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278696" marR="278696" marT="45731" marB="45731"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396334">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a:ln>
                            <a:noFill/>
                          </a:ln>
                          <a:solidFill>
                            <a:srgbClr val="000000"/>
                          </a:solidFill>
                          <a:effectLst/>
                          <a:latin typeface="Arial" charset="0"/>
                          <a:ea typeface="ヒラギノ角ゴ Pro W3" charset="0"/>
                          <a:cs typeface="ヒラギノ角ゴ Pro W3" charset="0"/>
                        </a:rPr>
                        <a:t>&lt; 9</a:t>
                      </a:r>
                    </a:p>
                  </a:txBody>
                  <a:tcPr marT="45731" marB="45731"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u="none" strike="noStrike" cap="none" normalizeH="0" baseline="0" dirty="0">
                          <a:ln>
                            <a:noFill/>
                          </a:ln>
                          <a:solidFill>
                            <a:sysClr val="windowText" lastClr="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Babies </a:t>
                      </a:r>
                      <a:endParaRPr kumimoji="0" lang="en-US" sz="1600" b="0" i="0" u="none" strike="noStrike" cap="none" normalizeH="0" baseline="0" dirty="0">
                        <a:ln>
                          <a:noFill/>
                        </a:ln>
                        <a:solidFill>
                          <a:sysClr val="windowText" lastClr="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278696" marR="278696" marT="45731" marB="45731"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396334">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a:ln>
                            <a:noFill/>
                          </a:ln>
                          <a:solidFill>
                            <a:srgbClr val="000000"/>
                          </a:solidFill>
                          <a:effectLst/>
                          <a:latin typeface="Arial" charset="0"/>
                          <a:ea typeface="ヒラギノ角ゴ Pro W3" charset="0"/>
                          <a:cs typeface="ヒラギノ角ゴ Pro W3" charset="0"/>
                        </a:rPr>
                        <a:t>10-26</a:t>
                      </a:r>
                    </a:p>
                  </a:txBody>
                  <a:tcPr marT="45731" marB="45731"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u="none" strike="noStrike" cap="none" normalizeH="0" baseline="0" dirty="0">
                          <a:ln>
                            <a:noFill/>
                          </a:ln>
                          <a:solidFill>
                            <a:sysClr val="windowText" lastClr="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Cuties</a:t>
                      </a:r>
                      <a:endParaRPr kumimoji="0" lang="en-US" sz="1600" b="0" i="0" u="none" strike="noStrike" cap="none" normalizeH="0" baseline="0" dirty="0">
                        <a:ln>
                          <a:noFill/>
                        </a:ln>
                        <a:solidFill>
                          <a:sysClr val="windowText" lastClr="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278696" marR="278696" marT="45731" marB="45731"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396334">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a:ln>
                            <a:noFill/>
                          </a:ln>
                          <a:solidFill>
                            <a:srgbClr val="000000"/>
                          </a:solidFill>
                          <a:effectLst/>
                          <a:latin typeface="Arial" charset="0"/>
                          <a:ea typeface="ヒラギノ角ゴ Pro W3" charset="0"/>
                          <a:cs typeface="ヒラギノ角ゴ Pro W3" charset="0"/>
                        </a:rPr>
                        <a:t>27-45</a:t>
                      </a:r>
                    </a:p>
                  </a:txBody>
                  <a:tcPr marT="45731" marB="45731"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u="none" strike="noStrike" cap="none" normalizeH="0" baseline="0" dirty="0">
                          <a:ln>
                            <a:noFill/>
                          </a:ln>
                          <a:solidFill>
                            <a:sysClr val="windowText" lastClr="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Kiddies</a:t>
                      </a:r>
                      <a:endParaRPr kumimoji="0" lang="en-US" sz="1600" b="0" i="0" u="none" strike="noStrike" cap="none" normalizeH="0" baseline="0" dirty="0">
                        <a:ln>
                          <a:noFill/>
                        </a:ln>
                        <a:solidFill>
                          <a:sysClr val="windowText" lastClr="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278696" marR="278696" marT="45731" marB="45731"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396334">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a:ln>
                            <a:noFill/>
                          </a:ln>
                          <a:solidFill>
                            <a:srgbClr val="000000"/>
                          </a:solidFill>
                          <a:effectLst/>
                          <a:latin typeface="Arial" charset="0"/>
                          <a:ea typeface="ヒラギノ角ゴ Pro W3" charset="0"/>
                          <a:cs typeface="ヒラギノ角ゴ Pro W3" charset="0"/>
                        </a:rPr>
                        <a:t>46-100</a:t>
                      </a:r>
                    </a:p>
                  </a:txBody>
                  <a:tcPr marT="45731" marB="45731"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u="none" strike="noStrike" cap="none" normalizeH="0" baseline="0" dirty="0" err="1">
                          <a:ln>
                            <a:noFill/>
                          </a:ln>
                          <a:solidFill>
                            <a:sysClr val="windowText" lastClr="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Teenies</a:t>
                      </a:r>
                      <a:endParaRPr kumimoji="0" lang="en-US" sz="1600" b="0" i="0" u="none" strike="noStrike" cap="none" normalizeH="0" baseline="0" dirty="0">
                        <a:ln>
                          <a:noFill/>
                        </a:ln>
                        <a:solidFill>
                          <a:sysClr val="windowText" lastClr="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278696" marR="278696" marT="45731" marB="45731"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396334">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a:ln>
                            <a:noFill/>
                          </a:ln>
                          <a:solidFill>
                            <a:srgbClr val="000000"/>
                          </a:solidFill>
                          <a:effectLst/>
                          <a:latin typeface="Arial" charset="0"/>
                          <a:ea typeface="ヒラギノ角ゴ Pro W3" charset="0"/>
                          <a:cs typeface="ヒラギノ角ゴ Pro W3" charset="0"/>
                        </a:rPr>
                        <a:t>&gt;101</a:t>
                      </a:r>
                    </a:p>
                  </a:txBody>
                  <a:tcPr marT="45731" marB="45731"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u="none" strike="noStrike" cap="none" normalizeH="0" baseline="0" dirty="0">
                          <a:ln>
                            <a:noFill/>
                          </a:ln>
                          <a:solidFill>
                            <a:sysClr val="windowText" lastClr="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Biggies</a:t>
                      </a:r>
                      <a:endParaRPr kumimoji="0" lang="en-US" sz="1600" b="0" i="0" u="none" strike="noStrike" cap="none" normalizeH="0" baseline="0" dirty="0">
                        <a:ln>
                          <a:noFill/>
                        </a:ln>
                        <a:solidFill>
                          <a:sysClr val="windowText" lastClr="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278696" marR="278696" marT="45731" marB="45731"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bl>
          </a:graphicData>
        </a:graphic>
      </p:graphicFrame>
      <p:graphicFrame>
        <p:nvGraphicFramePr>
          <p:cNvPr id="106908" name="Group 412"/>
          <p:cNvGraphicFramePr>
            <a:graphicFrameLocks noGrp="1"/>
          </p:cNvGraphicFramePr>
          <p:nvPr>
            <p:ph sz="half" idx="4294967295"/>
            <p:extLst>
              <p:ext uri="{D42A27DB-BD31-4B8C-83A1-F6EECF244321}">
                <p14:modId xmlns:p14="http://schemas.microsoft.com/office/powerpoint/2010/main" val="1677418217"/>
              </p:ext>
            </p:extLst>
          </p:nvPr>
        </p:nvGraphicFramePr>
        <p:xfrm>
          <a:off x="342900" y="1774824"/>
          <a:ext cx="2667000" cy="1119189"/>
        </p:xfrm>
        <a:graphic>
          <a:graphicData uri="http://schemas.openxmlformats.org/drawingml/2006/table">
            <a:tbl>
              <a:tblPr/>
              <a:tblGrid>
                <a:gridCol w="2667000">
                  <a:extLst>
                    <a:ext uri="{9D8B030D-6E8A-4147-A177-3AD203B41FA5}">
                      <a16:colId xmlns:a16="http://schemas.microsoft.com/office/drawing/2014/main" val="20000"/>
                    </a:ext>
                  </a:extLst>
                </a:gridCol>
              </a:tblGrid>
              <a:tr h="58737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a:ln>
                            <a:noFill/>
                          </a:ln>
                          <a:solidFill>
                            <a:srgbClr val="000000"/>
                          </a:solidFill>
                          <a:effectLst/>
                          <a:latin typeface="Arial" charset="0"/>
                          <a:ea typeface="ヒラギノ角ゴ Pro W3" charset="0"/>
                          <a:cs typeface="ヒラギノ角ゴ Pro W3" charset="0"/>
                        </a:rPr>
                        <a:t>zone / numeric code</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99FF"/>
                    </a:solidFill>
                  </a:tcPr>
                </a:tc>
                <a:extLst>
                  <a:ext uri="{0D108BD9-81ED-4DB2-BD59-A6C34878D82A}">
                    <a16:rowId xmlns:a16="http://schemas.microsoft.com/office/drawing/2014/main" val="10000"/>
                  </a:ext>
                </a:extLst>
              </a:tr>
              <a:tr h="5318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a:ln>
                            <a:noFill/>
                          </a:ln>
                          <a:solidFill>
                            <a:srgbClr val="000000"/>
                          </a:solidFill>
                          <a:effectLst/>
                          <a:latin typeface="Arial" charset="0"/>
                          <a:ea typeface="ヒラギノ角ゴ Pro W3" charset="0"/>
                          <a:cs typeface="ヒラギノ角ゴ Pro W3" charset="0"/>
                        </a:rPr>
                        <a:t>Pink /1</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99FF"/>
                    </a:solidFill>
                  </a:tcPr>
                </a:tc>
                <a:extLst>
                  <a:ext uri="{0D108BD9-81ED-4DB2-BD59-A6C34878D82A}">
                    <a16:rowId xmlns:a16="http://schemas.microsoft.com/office/drawing/2014/main" val="10001"/>
                  </a:ext>
                </a:extLst>
              </a:tr>
            </a:tbl>
          </a:graphicData>
        </a:graphic>
      </p:graphicFrame>
      <p:sp>
        <p:nvSpPr>
          <p:cNvPr id="26659" name="Line 400"/>
          <p:cNvSpPr>
            <a:spLocks noChangeShapeType="1"/>
          </p:cNvSpPr>
          <p:nvPr/>
        </p:nvSpPr>
        <p:spPr bwMode="auto">
          <a:xfrm>
            <a:off x="3657600" y="2232024"/>
            <a:ext cx="720725" cy="0"/>
          </a:xfrm>
          <a:prstGeom prst="line">
            <a:avLst/>
          </a:prstGeom>
          <a:noFill/>
          <a:ln w="57150">
            <a:solidFill>
              <a:srgbClr val="FFCC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26660" name="Rectangle 401"/>
          <p:cNvSpPr>
            <a:spLocks noChangeArrowheads="1"/>
          </p:cNvSpPr>
          <p:nvPr/>
        </p:nvSpPr>
        <p:spPr bwMode="auto">
          <a:xfrm>
            <a:off x="533400" y="5257800"/>
            <a:ext cx="81534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chemeClr val="folHlink"/>
              </a:buClr>
              <a:buSzPct val="110000"/>
              <a:buChar char="•"/>
              <a:defRPr sz="3200">
                <a:solidFill>
                  <a:schemeClr val="tx2"/>
                </a:solidFill>
                <a:latin typeface="Times New Roman" pitchFamily="18" charset="0"/>
              </a:defRPr>
            </a:lvl1pPr>
            <a:lvl2pPr marL="742950" indent="-285750">
              <a:spcBef>
                <a:spcPct val="20000"/>
              </a:spcBef>
              <a:buClr>
                <a:schemeClr val="folHlink"/>
              </a:buClr>
              <a:buSzPct val="110000"/>
              <a:buChar char="•"/>
              <a:defRPr sz="2800">
                <a:solidFill>
                  <a:schemeClr val="tx2"/>
                </a:solidFill>
                <a:latin typeface="Times New Roman" pitchFamily="18" charset="0"/>
              </a:defRPr>
            </a:lvl2pPr>
            <a:lvl3pPr marL="1143000" indent="-228600">
              <a:spcBef>
                <a:spcPct val="20000"/>
              </a:spcBef>
              <a:buClr>
                <a:schemeClr val="folHlink"/>
              </a:buClr>
              <a:buSzPct val="110000"/>
              <a:buChar char="•"/>
              <a:defRPr sz="2400">
                <a:solidFill>
                  <a:schemeClr val="tx2"/>
                </a:solidFill>
                <a:latin typeface="Times New Roman" pitchFamily="18" charset="0"/>
              </a:defRPr>
            </a:lvl3pPr>
            <a:lvl4pPr marL="1600200" indent="-228600">
              <a:spcBef>
                <a:spcPct val="20000"/>
              </a:spcBef>
              <a:buClr>
                <a:schemeClr val="folHlink"/>
              </a:buClr>
              <a:buSzPct val="110000"/>
              <a:buChar char="•"/>
              <a:defRPr sz="2400">
                <a:solidFill>
                  <a:schemeClr val="tx2"/>
                </a:solidFill>
                <a:latin typeface="Times New Roman" pitchFamily="18" charset="0"/>
              </a:defRPr>
            </a:lvl4pPr>
            <a:lvl5pPr marL="2057400" indent="-228600">
              <a:spcBef>
                <a:spcPct val="20000"/>
              </a:spcBef>
              <a:buClr>
                <a:schemeClr val="folHlink"/>
              </a:buClr>
              <a:buSzPct val="110000"/>
              <a:buChar char="•"/>
              <a:defRPr sz="2400">
                <a:solidFill>
                  <a:schemeClr val="tx2"/>
                </a:solidFill>
                <a:latin typeface="Times New Roman" pitchFamily="18" charset="0"/>
              </a:defRPr>
            </a:lvl5pPr>
            <a:lvl6pPr marL="25146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6pPr>
            <a:lvl7pPr marL="29718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7pPr>
            <a:lvl8pPr marL="34290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8pPr>
            <a:lvl9pPr marL="38862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9pPr>
          </a:lstStyle>
          <a:p>
            <a:pPr eaLnBrk="1" hangingPunct="1">
              <a:spcBef>
                <a:spcPct val="0"/>
              </a:spcBef>
              <a:buClrTx/>
              <a:buSzTx/>
              <a:buFontTx/>
              <a:buNone/>
            </a:pPr>
            <a:endParaRPr lang="en-US" altLang="en-US" sz="2000" b="1" baseline="0">
              <a:solidFill>
                <a:srgbClr val="FFDF86"/>
              </a:solidFill>
              <a:latin typeface="Trebuchet MS" pitchFamily="34" charset="0"/>
            </a:endParaRPr>
          </a:p>
        </p:txBody>
      </p:sp>
      <p:sp>
        <p:nvSpPr>
          <p:cNvPr id="26661" name="Rectangle 411"/>
          <p:cNvSpPr>
            <a:spLocks noChangeArrowheads="1"/>
          </p:cNvSpPr>
          <p:nvPr/>
        </p:nvSpPr>
        <p:spPr bwMode="auto">
          <a:xfrm>
            <a:off x="304800" y="4619666"/>
            <a:ext cx="85344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chemeClr val="folHlink"/>
              </a:buClr>
              <a:buSzPct val="110000"/>
              <a:buChar char="•"/>
              <a:defRPr sz="3200">
                <a:solidFill>
                  <a:schemeClr val="tx2"/>
                </a:solidFill>
                <a:latin typeface="Times New Roman" pitchFamily="18" charset="0"/>
              </a:defRPr>
            </a:lvl1pPr>
            <a:lvl2pPr marL="742950" indent="-285750">
              <a:spcBef>
                <a:spcPct val="20000"/>
              </a:spcBef>
              <a:buClr>
                <a:schemeClr val="folHlink"/>
              </a:buClr>
              <a:buSzPct val="110000"/>
              <a:buChar char="•"/>
              <a:defRPr sz="2800">
                <a:solidFill>
                  <a:schemeClr val="tx2"/>
                </a:solidFill>
                <a:latin typeface="Times New Roman" pitchFamily="18" charset="0"/>
              </a:defRPr>
            </a:lvl2pPr>
            <a:lvl3pPr marL="1143000" indent="-228600">
              <a:spcBef>
                <a:spcPct val="20000"/>
              </a:spcBef>
              <a:buClr>
                <a:schemeClr val="folHlink"/>
              </a:buClr>
              <a:buSzPct val="110000"/>
              <a:buChar char="•"/>
              <a:defRPr sz="2400">
                <a:solidFill>
                  <a:schemeClr val="tx2"/>
                </a:solidFill>
                <a:latin typeface="Times New Roman" pitchFamily="18" charset="0"/>
              </a:defRPr>
            </a:lvl3pPr>
            <a:lvl4pPr marL="1600200" indent="-228600">
              <a:spcBef>
                <a:spcPct val="20000"/>
              </a:spcBef>
              <a:buClr>
                <a:schemeClr val="folHlink"/>
              </a:buClr>
              <a:buSzPct val="110000"/>
              <a:buChar char="•"/>
              <a:defRPr sz="2400">
                <a:solidFill>
                  <a:schemeClr val="tx2"/>
                </a:solidFill>
                <a:latin typeface="Times New Roman" pitchFamily="18" charset="0"/>
              </a:defRPr>
            </a:lvl4pPr>
            <a:lvl5pPr marL="2057400" indent="-228600">
              <a:spcBef>
                <a:spcPct val="20000"/>
              </a:spcBef>
              <a:buClr>
                <a:schemeClr val="folHlink"/>
              </a:buClr>
              <a:buSzPct val="110000"/>
              <a:buChar char="•"/>
              <a:defRPr sz="2400">
                <a:solidFill>
                  <a:schemeClr val="tx2"/>
                </a:solidFill>
                <a:latin typeface="Times New Roman" pitchFamily="18" charset="0"/>
              </a:defRPr>
            </a:lvl5pPr>
            <a:lvl6pPr marL="25146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6pPr>
            <a:lvl7pPr marL="29718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7pPr>
            <a:lvl8pPr marL="34290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8pPr>
            <a:lvl9pPr marL="38862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9pPr>
          </a:lstStyle>
          <a:p>
            <a:pPr eaLnBrk="1" hangingPunct="1">
              <a:spcBef>
                <a:spcPct val="0"/>
              </a:spcBef>
              <a:buClrTx/>
              <a:buSzTx/>
              <a:buFontTx/>
              <a:buNone/>
            </a:pPr>
            <a:r>
              <a:rPr lang="en-US" altLang="en-US" sz="2000" baseline="0" dirty="0">
                <a:solidFill>
                  <a:srgbClr val="000000"/>
                </a:solidFill>
                <a:latin typeface="Arial Unicode MS" pitchFamily="34" charset="-128"/>
                <a:ea typeface="Arial Unicode MS" pitchFamily="34" charset="-128"/>
                <a:cs typeface="Arial Unicode MS" pitchFamily="34" charset="-128"/>
              </a:rPr>
              <a:t>While some AEC techniques do not require specific splitting of indication groups into weight groups, each weight group also had different kV to optimize dose.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2"/>
          <p:cNvSpPr>
            <a:spLocks noGrp="1" noChangeArrowheads="1"/>
          </p:cNvSpPr>
          <p:nvPr>
            <p:ph type="title"/>
          </p:nvPr>
        </p:nvSpPr>
        <p:spPr>
          <a:xfrm>
            <a:off x="282575" y="152399"/>
            <a:ext cx="7947025" cy="959467"/>
          </a:xfrm>
        </p:spPr>
        <p:txBody>
          <a:bodyPr>
            <a:noAutofit/>
          </a:bodyPr>
          <a:lstStyle/>
          <a:p>
            <a:r>
              <a:rPr lang="en-US" altLang="en-US" dirty="0">
                <a:latin typeface="Arial Unicode MS" pitchFamily="34" charset="-128"/>
                <a:ea typeface="Arial Unicode MS" pitchFamily="34" charset="-128"/>
                <a:cs typeface="Arial Unicode MS" pitchFamily="34" charset="-128"/>
              </a:rPr>
              <a:t>Adjust parameters to patient size for each color zone</a:t>
            </a:r>
          </a:p>
        </p:txBody>
      </p:sp>
      <p:graphicFrame>
        <p:nvGraphicFramePr>
          <p:cNvPr id="129475" name="Group 451"/>
          <p:cNvGraphicFramePr>
            <a:graphicFrameLocks noGrp="1"/>
          </p:cNvGraphicFramePr>
          <p:nvPr>
            <p:ph idx="1"/>
            <p:extLst>
              <p:ext uri="{D42A27DB-BD31-4B8C-83A1-F6EECF244321}">
                <p14:modId xmlns:p14="http://schemas.microsoft.com/office/powerpoint/2010/main" val="72031843"/>
              </p:ext>
            </p:extLst>
          </p:nvPr>
        </p:nvGraphicFramePr>
        <p:xfrm>
          <a:off x="469899" y="1266296"/>
          <a:ext cx="6705598" cy="1946363"/>
        </p:xfrm>
        <a:graphic>
          <a:graphicData uri="http://schemas.openxmlformats.org/drawingml/2006/table">
            <a:tbl>
              <a:tblPr/>
              <a:tblGrid>
                <a:gridCol w="1498898">
                  <a:extLst>
                    <a:ext uri="{9D8B030D-6E8A-4147-A177-3AD203B41FA5}">
                      <a16:colId xmlns:a16="http://schemas.microsoft.com/office/drawing/2014/main" val="20000"/>
                    </a:ext>
                  </a:extLst>
                </a:gridCol>
                <a:gridCol w="1307803">
                  <a:extLst>
                    <a:ext uri="{9D8B030D-6E8A-4147-A177-3AD203B41FA5}">
                      <a16:colId xmlns:a16="http://schemas.microsoft.com/office/drawing/2014/main" val="20001"/>
                    </a:ext>
                  </a:extLst>
                </a:gridCol>
                <a:gridCol w="1371600">
                  <a:extLst>
                    <a:ext uri="{9D8B030D-6E8A-4147-A177-3AD203B41FA5}">
                      <a16:colId xmlns:a16="http://schemas.microsoft.com/office/drawing/2014/main" val="20002"/>
                    </a:ext>
                  </a:extLst>
                </a:gridCol>
                <a:gridCol w="1676400">
                  <a:extLst>
                    <a:ext uri="{9D8B030D-6E8A-4147-A177-3AD203B41FA5}">
                      <a16:colId xmlns:a16="http://schemas.microsoft.com/office/drawing/2014/main" val="20003"/>
                    </a:ext>
                  </a:extLst>
                </a:gridCol>
                <a:gridCol w="850897">
                  <a:extLst>
                    <a:ext uri="{9D8B030D-6E8A-4147-A177-3AD203B41FA5}">
                      <a16:colId xmlns:a16="http://schemas.microsoft.com/office/drawing/2014/main" val="20004"/>
                    </a:ext>
                  </a:extLst>
                </a:gridCol>
              </a:tblGrid>
              <a:tr h="3905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kern="1200" cap="none" normalizeH="0" baseline="0" dirty="0">
                          <a:ln>
                            <a:noFill/>
                          </a:ln>
                          <a:solidFill>
                            <a:srgbClr val="000000"/>
                          </a:solidFill>
                          <a:effectLst/>
                          <a:latin typeface="Arial" charset="0"/>
                          <a:ea typeface="Arial Unicode MS" panose="020B0604020202020204" pitchFamily="34" charset="-128"/>
                          <a:cs typeface="ヒラギノ角ゴ Pro W3" charset="0"/>
                        </a:rPr>
                        <a:t>Weight (kg)</a:t>
                      </a:r>
                    </a:p>
                  </a:txBody>
                  <a:tcPr marT="45731" marB="4573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Pink zone</a:t>
                      </a:r>
                    </a:p>
                  </a:txBody>
                  <a:tcPr marL="117179" marR="11717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Noise index</a:t>
                      </a:r>
                    </a:p>
                  </a:txBody>
                  <a:tcPr marL="117179" marR="11717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Min- max mA</a:t>
                      </a:r>
                    </a:p>
                  </a:txBody>
                  <a:tcPr marL="117179" marR="11717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kV</a:t>
                      </a:r>
                    </a:p>
                  </a:txBody>
                  <a:tcPr marL="117179" marR="11717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99FF"/>
                    </a:solidFill>
                  </a:tcPr>
                </a:tc>
                <a:extLst>
                  <a:ext uri="{0D108BD9-81ED-4DB2-BD59-A6C34878D82A}">
                    <a16:rowId xmlns:a16="http://schemas.microsoft.com/office/drawing/2014/main" val="10000"/>
                  </a:ext>
                </a:extLst>
              </a:tr>
              <a:tr h="2825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kern="1200" cap="none" normalizeH="0" baseline="0" dirty="0">
                          <a:ln>
                            <a:noFill/>
                          </a:ln>
                          <a:solidFill>
                            <a:srgbClr val="000000"/>
                          </a:solidFill>
                          <a:effectLst/>
                          <a:latin typeface="Arial" charset="0"/>
                          <a:ea typeface="Arial Unicode MS" panose="020B0604020202020204" pitchFamily="34" charset="-128"/>
                          <a:cs typeface="ヒラギノ角ゴ Pro W3" charset="0"/>
                        </a:rPr>
                        <a:t>&lt; 9</a:t>
                      </a:r>
                    </a:p>
                  </a:txBody>
                  <a:tcPr marT="45731" marB="4573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Babies </a:t>
                      </a:r>
                    </a:p>
                  </a:txBody>
                  <a:tcPr marL="117179" marR="11717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5</a:t>
                      </a:r>
                    </a:p>
                  </a:txBody>
                  <a:tcPr marL="117179" marR="11717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65-130</a:t>
                      </a:r>
                    </a:p>
                  </a:txBody>
                  <a:tcPr marL="117179" marR="11717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80</a:t>
                      </a:r>
                    </a:p>
                  </a:txBody>
                  <a:tcPr marL="117179" marR="11717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99FF"/>
                    </a:solidFill>
                  </a:tcPr>
                </a:tc>
                <a:extLst>
                  <a:ext uri="{0D108BD9-81ED-4DB2-BD59-A6C34878D82A}">
                    <a16:rowId xmlns:a16="http://schemas.microsoft.com/office/drawing/2014/main" val="10001"/>
                  </a:ext>
                </a:extLst>
              </a:tr>
              <a:tr h="2825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kern="1200" cap="none" normalizeH="0" baseline="0" dirty="0">
                          <a:ln>
                            <a:noFill/>
                          </a:ln>
                          <a:solidFill>
                            <a:srgbClr val="000000"/>
                          </a:solidFill>
                          <a:effectLst/>
                          <a:latin typeface="Arial" charset="0"/>
                          <a:ea typeface="Arial Unicode MS" panose="020B0604020202020204" pitchFamily="34" charset="-128"/>
                          <a:cs typeface="ヒラギノ角ゴ Pro W3" charset="0"/>
                        </a:rPr>
                        <a:t>10-26</a:t>
                      </a:r>
                    </a:p>
                  </a:txBody>
                  <a:tcPr marT="45731" marB="4573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Cuties</a:t>
                      </a:r>
                    </a:p>
                  </a:txBody>
                  <a:tcPr marL="117179" marR="11717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7</a:t>
                      </a:r>
                    </a:p>
                  </a:txBody>
                  <a:tcPr marL="117179" marR="11717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80-160</a:t>
                      </a:r>
                    </a:p>
                  </a:txBody>
                  <a:tcPr marL="117179" marR="11717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100</a:t>
                      </a:r>
                    </a:p>
                  </a:txBody>
                  <a:tcPr marL="117179" marR="11717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99FF"/>
                    </a:solidFill>
                  </a:tcPr>
                </a:tc>
                <a:extLst>
                  <a:ext uri="{0D108BD9-81ED-4DB2-BD59-A6C34878D82A}">
                    <a16:rowId xmlns:a16="http://schemas.microsoft.com/office/drawing/2014/main" val="10002"/>
                  </a:ext>
                </a:extLst>
              </a:tr>
              <a:tr h="3365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kern="1200" cap="none" normalizeH="0" baseline="0" dirty="0">
                          <a:ln>
                            <a:noFill/>
                          </a:ln>
                          <a:solidFill>
                            <a:srgbClr val="000000"/>
                          </a:solidFill>
                          <a:effectLst/>
                          <a:latin typeface="Arial" charset="0"/>
                          <a:ea typeface="Arial Unicode MS" panose="020B0604020202020204" pitchFamily="34" charset="-128"/>
                          <a:cs typeface="ヒラギノ角ゴ Pro W3" charset="0"/>
                        </a:rPr>
                        <a:t>27-45</a:t>
                      </a:r>
                    </a:p>
                  </a:txBody>
                  <a:tcPr marT="45731" marB="4573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Kiddies</a:t>
                      </a:r>
                    </a:p>
                  </a:txBody>
                  <a:tcPr marL="117179" marR="11717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10</a:t>
                      </a:r>
                    </a:p>
                  </a:txBody>
                  <a:tcPr marL="117179" marR="11717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95-190</a:t>
                      </a:r>
                    </a:p>
                  </a:txBody>
                  <a:tcPr marL="117179" marR="11717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120</a:t>
                      </a:r>
                    </a:p>
                  </a:txBody>
                  <a:tcPr marL="117179" marR="11717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99FF"/>
                    </a:solidFill>
                  </a:tcPr>
                </a:tc>
                <a:extLst>
                  <a:ext uri="{0D108BD9-81ED-4DB2-BD59-A6C34878D82A}">
                    <a16:rowId xmlns:a16="http://schemas.microsoft.com/office/drawing/2014/main" val="10003"/>
                  </a:ext>
                </a:extLst>
              </a:tr>
              <a:tr h="2825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kern="1200" cap="none" normalizeH="0" baseline="0" dirty="0">
                          <a:ln>
                            <a:noFill/>
                          </a:ln>
                          <a:solidFill>
                            <a:srgbClr val="000000"/>
                          </a:solidFill>
                          <a:effectLst/>
                          <a:latin typeface="Arial" charset="0"/>
                          <a:ea typeface="Arial Unicode MS" panose="020B0604020202020204" pitchFamily="34" charset="-128"/>
                          <a:cs typeface="ヒラギノ角ゴ Pro W3" charset="0"/>
                        </a:rPr>
                        <a:t>46-100</a:t>
                      </a:r>
                    </a:p>
                  </a:txBody>
                  <a:tcPr marT="45731" marB="4573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err="1">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Teenies</a:t>
                      </a:r>
                      <a:endParaRPr kumimoji="0" lang="en-US" sz="1400" b="0" i="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117179" marR="11717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12</a:t>
                      </a:r>
                    </a:p>
                  </a:txBody>
                  <a:tcPr marL="117179" marR="11717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110-220</a:t>
                      </a:r>
                    </a:p>
                  </a:txBody>
                  <a:tcPr marL="117179" marR="11717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120</a:t>
                      </a:r>
                    </a:p>
                  </a:txBody>
                  <a:tcPr marL="117179" marR="11717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99FF"/>
                    </a:solidFill>
                  </a:tcPr>
                </a:tc>
                <a:extLst>
                  <a:ext uri="{0D108BD9-81ED-4DB2-BD59-A6C34878D82A}">
                    <a16:rowId xmlns:a16="http://schemas.microsoft.com/office/drawing/2014/main" val="10004"/>
                  </a:ext>
                </a:extLst>
              </a:tr>
              <a:tr h="2825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kern="1200" cap="none" normalizeH="0" baseline="0" dirty="0">
                          <a:ln>
                            <a:noFill/>
                          </a:ln>
                          <a:solidFill>
                            <a:srgbClr val="000000"/>
                          </a:solidFill>
                          <a:effectLst/>
                          <a:latin typeface="Arial" charset="0"/>
                          <a:ea typeface="Arial Unicode MS" panose="020B0604020202020204" pitchFamily="34" charset="-128"/>
                          <a:cs typeface="ヒラギノ角ゴ Pro W3" charset="0"/>
                        </a:rPr>
                        <a:t>&gt;101</a:t>
                      </a:r>
                    </a:p>
                  </a:txBody>
                  <a:tcPr marT="45731" marB="4573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Biggies</a:t>
                      </a:r>
                    </a:p>
                  </a:txBody>
                  <a:tcPr marL="117179" marR="11717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15</a:t>
                      </a:r>
                    </a:p>
                  </a:txBody>
                  <a:tcPr marL="117179" marR="11717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125-300</a:t>
                      </a:r>
                    </a:p>
                  </a:txBody>
                  <a:tcPr marL="117179" marR="11717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120</a:t>
                      </a:r>
                    </a:p>
                  </a:txBody>
                  <a:tcPr marL="117179" marR="11717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99FF"/>
                    </a:solidFill>
                  </a:tcPr>
                </a:tc>
                <a:extLst>
                  <a:ext uri="{0D108BD9-81ED-4DB2-BD59-A6C34878D82A}">
                    <a16:rowId xmlns:a16="http://schemas.microsoft.com/office/drawing/2014/main" val="10005"/>
                  </a:ext>
                </a:extLst>
              </a:tr>
            </a:tbl>
          </a:graphicData>
        </a:graphic>
      </p:graphicFrame>
      <p:graphicFrame>
        <p:nvGraphicFramePr>
          <p:cNvPr id="129631" name="Group 607"/>
          <p:cNvGraphicFramePr>
            <a:graphicFrameLocks noGrp="1"/>
          </p:cNvGraphicFramePr>
          <p:nvPr>
            <p:ph sz="half" idx="4294967295"/>
            <p:extLst>
              <p:ext uri="{D42A27DB-BD31-4B8C-83A1-F6EECF244321}">
                <p14:modId xmlns:p14="http://schemas.microsoft.com/office/powerpoint/2010/main" val="2179437676"/>
              </p:ext>
            </p:extLst>
          </p:nvPr>
        </p:nvGraphicFramePr>
        <p:xfrm>
          <a:off x="469899" y="3367088"/>
          <a:ext cx="6705599" cy="2224616"/>
        </p:xfrm>
        <a:graphic>
          <a:graphicData uri="http://schemas.openxmlformats.org/drawingml/2006/table">
            <a:tbl>
              <a:tblPr/>
              <a:tblGrid>
                <a:gridCol w="1511301">
                  <a:extLst>
                    <a:ext uri="{9D8B030D-6E8A-4147-A177-3AD203B41FA5}">
                      <a16:colId xmlns:a16="http://schemas.microsoft.com/office/drawing/2014/main" val="20000"/>
                    </a:ext>
                  </a:extLst>
                </a:gridCol>
                <a:gridCol w="1295400">
                  <a:extLst>
                    <a:ext uri="{9D8B030D-6E8A-4147-A177-3AD203B41FA5}">
                      <a16:colId xmlns:a16="http://schemas.microsoft.com/office/drawing/2014/main" val="20001"/>
                    </a:ext>
                  </a:extLst>
                </a:gridCol>
                <a:gridCol w="1371600">
                  <a:extLst>
                    <a:ext uri="{9D8B030D-6E8A-4147-A177-3AD203B41FA5}">
                      <a16:colId xmlns:a16="http://schemas.microsoft.com/office/drawing/2014/main" val="20002"/>
                    </a:ext>
                  </a:extLst>
                </a:gridCol>
                <a:gridCol w="1676400">
                  <a:extLst>
                    <a:ext uri="{9D8B030D-6E8A-4147-A177-3AD203B41FA5}">
                      <a16:colId xmlns:a16="http://schemas.microsoft.com/office/drawing/2014/main" val="20003"/>
                    </a:ext>
                  </a:extLst>
                </a:gridCol>
                <a:gridCol w="850898">
                  <a:extLst>
                    <a:ext uri="{9D8B030D-6E8A-4147-A177-3AD203B41FA5}">
                      <a16:colId xmlns:a16="http://schemas.microsoft.com/office/drawing/2014/main" val="20004"/>
                    </a:ext>
                  </a:extLst>
                </a:gridCol>
              </a:tblGrid>
              <a:tr h="365654">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kern="1200" cap="none" normalizeH="0" baseline="0" dirty="0">
                          <a:ln>
                            <a:noFill/>
                          </a:ln>
                          <a:solidFill>
                            <a:srgbClr val="000000"/>
                          </a:solidFill>
                          <a:effectLst/>
                          <a:latin typeface="Arial" charset="0"/>
                          <a:ea typeface="Arial Unicode MS" panose="020B0604020202020204" pitchFamily="34" charset="-128"/>
                          <a:cs typeface="ヒラギノ角ゴ Pro W3" charset="0"/>
                        </a:rPr>
                        <a:t>Weight (kg)</a:t>
                      </a:r>
                    </a:p>
                  </a:txBody>
                  <a:tcPr marT="45731" marB="4573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Green zone</a:t>
                      </a:r>
                    </a:p>
                  </a:txBody>
                  <a:tcPr marT="45673" marB="4567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Noise index</a:t>
                      </a:r>
                    </a:p>
                  </a:txBody>
                  <a:tcPr marT="45673" marB="4567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Min- max mA</a:t>
                      </a:r>
                    </a:p>
                  </a:txBody>
                  <a:tcPr marT="45673" marB="4567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kV</a:t>
                      </a:r>
                    </a:p>
                  </a:txBody>
                  <a:tcPr marT="45673" marB="4567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extLst>
                  <a:ext uri="{0D108BD9-81ED-4DB2-BD59-A6C34878D82A}">
                    <a16:rowId xmlns:a16="http://schemas.microsoft.com/office/drawing/2014/main" val="10000"/>
                  </a:ext>
                </a:extLst>
              </a:tr>
              <a:tr h="396346">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kern="1200" cap="none" normalizeH="0" baseline="0" dirty="0">
                          <a:ln>
                            <a:noFill/>
                          </a:ln>
                          <a:solidFill>
                            <a:srgbClr val="000000"/>
                          </a:solidFill>
                          <a:effectLst/>
                          <a:latin typeface="Arial" charset="0"/>
                          <a:ea typeface="Arial Unicode MS" panose="020B0604020202020204" pitchFamily="34" charset="-128"/>
                          <a:cs typeface="ヒラギノ角ゴ Pro W3" charset="0"/>
                        </a:rPr>
                        <a:t>&lt; 9</a:t>
                      </a:r>
                    </a:p>
                  </a:txBody>
                  <a:tcPr marT="45731" marB="4573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Babies </a:t>
                      </a:r>
                    </a:p>
                  </a:txBody>
                  <a:tcPr marT="45673" marB="4567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7</a:t>
                      </a:r>
                    </a:p>
                  </a:txBody>
                  <a:tcPr marT="45673" marB="4567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50-100</a:t>
                      </a:r>
                    </a:p>
                  </a:txBody>
                  <a:tcPr marT="45673" marB="4567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80</a:t>
                      </a:r>
                    </a:p>
                  </a:txBody>
                  <a:tcPr marT="45673" marB="4567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extLst>
                  <a:ext uri="{0D108BD9-81ED-4DB2-BD59-A6C34878D82A}">
                    <a16:rowId xmlns:a16="http://schemas.microsoft.com/office/drawing/2014/main" val="10001"/>
                  </a:ext>
                </a:extLst>
              </a:tr>
              <a:tr h="365654">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kern="1200" cap="none" normalizeH="0" baseline="0" dirty="0">
                          <a:ln>
                            <a:noFill/>
                          </a:ln>
                          <a:solidFill>
                            <a:srgbClr val="000000"/>
                          </a:solidFill>
                          <a:effectLst/>
                          <a:latin typeface="Arial" charset="0"/>
                          <a:ea typeface="Arial Unicode MS" panose="020B0604020202020204" pitchFamily="34" charset="-128"/>
                          <a:cs typeface="ヒラギノ角ゴ Pro W3" charset="0"/>
                        </a:rPr>
                        <a:t>10-26</a:t>
                      </a:r>
                    </a:p>
                  </a:txBody>
                  <a:tcPr marT="45731" marB="4573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Cuties</a:t>
                      </a:r>
                    </a:p>
                  </a:txBody>
                  <a:tcPr marT="45673" marB="4567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9</a:t>
                      </a:r>
                    </a:p>
                  </a:txBody>
                  <a:tcPr marT="45673" marB="4567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60-120</a:t>
                      </a:r>
                    </a:p>
                  </a:txBody>
                  <a:tcPr marT="45673" marB="4567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100</a:t>
                      </a:r>
                    </a:p>
                  </a:txBody>
                  <a:tcPr marT="45673" marB="4567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extLst>
                  <a:ext uri="{0D108BD9-81ED-4DB2-BD59-A6C34878D82A}">
                    <a16:rowId xmlns:a16="http://schemas.microsoft.com/office/drawing/2014/main" val="10002"/>
                  </a:ext>
                </a:extLst>
              </a:tr>
              <a:tr h="365654">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kern="1200" cap="none" normalizeH="0" baseline="0" dirty="0">
                          <a:ln>
                            <a:noFill/>
                          </a:ln>
                          <a:solidFill>
                            <a:srgbClr val="000000"/>
                          </a:solidFill>
                          <a:effectLst/>
                          <a:latin typeface="Arial" charset="0"/>
                          <a:ea typeface="Arial Unicode MS" panose="020B0604020202020204" pitchFamily="34" charset="-128"/>
                          <a:cs typeface="ヒラギノ角ゴ Pro W3" charset="0"/>
                        </a:rPr>
                        <a:t>27-45</a:t>
                      </a:r>
                    </a:p>
                  </a:txBody>
                  <a:tcPr marT="45731" marB="4573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Kiddies</a:t>
                      </a:r>
                    </a:p>
                  </a:txBody>
                  <a:tcPr marT="45673" marB="4567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11</a:t>
                      </a:r>
                    </a:p>
                  </a:txBody>
                  <a:tcPr marT="45673" marB="4567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70-140</a:t>
                      </a:r>
                    </a:p>
                  </a:txBody>
                  <a:tcPr marT="45673" marB="4567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120</a:t>
                      </a:r>
                    </a:p>
                  </a:txBody>
                  <a:tcPr marT="45673" marB="4567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extLst>
                  <a:ext uri="{0D108BD9-81ED-4DB2-BD59-A6C34878D82A}">
                    <a16:rowId xmlns:a16="http://schemas.microsoft.com/office/drawing/2014/main" val="10003"/>
                  </a:ext>
                </a:extLst>
              </a:tr>
              <a:tr h="365654">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kern="1200" cap="none" normalizeH="0" baseline="0" dirty="0">
                          <a:ln>
                            <a:noFill/>
                          </a:ln>
                          <a:solidFill>
                            <a:srgbClr val="000000"/>
                          </a:solidFill>
                          <a:effectLst/>
                          <a:latin typeface="Arial" charset="0"/>
                          <a:ea typeface="Arial Unicode MS" panose="020B0604020202020204" pitchFamily="34" charset="-128"/>
                          <a:cs typeface="ヒラギノ角ゴ Pro W3" charset="0"/>
                        </a:rPr>
                        <a:t>46-100</a:t>
                      </a:r>
                    </a:p>
                  </a:txBody>
                  <a:tcPr marT="45731" marB="4573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Teenies</a:t>
                      </a:r>
                    </a:p>
                  </a:txBody>
                  <a:tcPr marT="45673" marB="4567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13</a:t>
                      </a:r>
                    </a:p>
                  </a:txBody>
                  <a:tcPr marT="45673" marB="4567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80-160</a:t>
                      </a:r>
                    </a:p>
                  </a:txBody>
                  <a:tcPr marT="45673" marB="4567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120</a:t>
                      </a:r>
                    </a:p>
                  </a:txBody>
                  <a:tcPr marT="45673" marB="4567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extLst>
                  <a:ext uri="{0D108BD9-81ED-4DB2-BD59-A6C34878D82A}">
                    <a16:rowId xmlns:a16="http://schemas.microsoft.com/office/drawing/2014/main" val="10004"/>
                  </a:ext>
                </a:extLst>
              </a:tr>
              <a:tr h="365654">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kern="1200" cap="none" normalizeH="0" baseline="0" dirty="0">
                          <a:ln>
                            <a:noFill/>
                          </a:ln>
                          <a:solidFill>
                            <a:srgbClr val="000000"/>
                          </a:solidFill>
                          <a:effectLst/>
                          <a:latin typeface="Arial" charset="0"/>
                          <a:ea typeface="Arial Unicode MS" panose="020B0604020202020204" pitchFamily="34" charset="-128"/>
                          <a:cs typeface="ヒラギノ角ゴ Pro W3" charset="0"/>
                        </a:rPr>
                        <a:t>&gt;101</a:t>
                      </a:r>
                    </a:p>
                  </a:txBody>
                  <a:tcPr marT="45731" marB="4573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Biggies</a:t>
                      </a:r>
                    </a:p>
                  </a:txBody>
                  <a:tcPr marT="45673" marB="4567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16</a:t>
                      </a:r>
                    </a:p>
                  </a:txBody>
                  <a:tcPr marT="45673" marB="4567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90-240</a:t>
                      </a:r>
                    </a:p>
                  </a:txBody>
                  <a:tcPr marT="45673" marB="4567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120</a:t>
                      </a:r>
                    </a:p>
                  </a:txBody>
                  <a:tcPr marT="45673" marB="4567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extLst>
                  <a:ext uri="{0D108BD9-81ED-4DB2-BD59-A6C34878D82A}">
                    <a16:rowId xmlns:a16="http://schemas.microsoft.com/office/drawing/2014/main" val="10005"/>
                  </a:ext>
                </a:extLst>
              </a:tr>
            </a:tbl>
          </a:graphicData>
        </a:graphic>
      </p:graphicFrame>
      <p:sp>
        <p:nvSpPr>
          <p:cNvPr id="27742" name="Text Box 608"/>
          <p:cNvSpPr txBox="1">
            <a:spLocks noChangeArrowheads="1"/>
          </p:cNvSpPr>
          <p:nvPr/>
        </p:nvSpPr>
        <p:spPr bwMode="auto">
          <a:xfrm>
            <a:off x="7277100" y="1724819"/>
            <a:ext cx="1311275" cy="831850"/>
          </a:xfrm>
          <a:prstGeom prst="rect">
            <a:avLst/>
          </a:prstGeom>
          <a:solidFill>
            <a:srgbClr val="FF99FF"/>
          </a:solidFill>
          <a:ln w="9525">
            <a:solidFill>
              <a:schemeClr val="tx1"/>
            </a:solidFill>
            <a:miter lim="800000"/>
            <a:headEnd/>
            <a:tailEnd/>
          </a:ln>
        </p:spPr>
        <p:txBody>
          <a:bodyPr tIns="0" bIns="91440" anchor="ctr">
            <a:spAutoFit/>
          </a:bodyPr>
          <a:lstStyle>
            <a:lvl1pPr>
              <a:spcBef>
                <a:spcPct val="20000"/>
              </a:spcBef>
              <a:buClr>
                <a:schemeClr val="folHlink"/>
              </a:buClr>
              <a:buSzPct val="110000"/>
              <a:buChar char="•"/>
              <a:defRPr sz="3200">
                <a:solidFill>
                  <a:schemeClr val="tx2"/>
                </a:solidFill>
                <a:latin typeface="Times New Roman" pitchFamily="18" charset="0"/>
              </a:defRPr>
            </a:lvl1pPr>
            <a:lvl2pPr marL="742950" indent="-285750">
              <a:spcBef>
                <a:spcPct val="20000"/>
              </a:spcBef>
              <a:buClr>
                <a:schemeClr val="folHlink"/>
              </a:buClr>
              <a:buSzPct val="110000"/>
              <a:buChar char="•"/>
              <a:defRPr sz="2800">
                <a:solidFill>
                  <a:schemeClr val="tx2"/>
                </a:solidFill>
                <a:latin typeface="Times New Roman" pitchFamily="18" charset="0"/>
              </a:defRPr>
            </a:lvl2pPr>
            <a:lvl3pPr marL="1143000" indent="-228600">
              <a:spcBef>
                <a:spcPct val="20000"/>
              </a:spcBef>
              <a:buClr>
                <a:schemeClr val="folHlink"/>
              </a:buClr>
              <a:buSzPct val="110000"/>
              <a:buChar char="•"/>
              <a:defRPr sz="2400">
                <a:solidFill>
                  <a:schemeClr val="tx2"/>
                </a:solidFill>
                <a:latin typeface="Times New Roman" pitchFamily="18" charset="0"/>
              </a:defRPr>
            </a:lvl3pPr>
            <a:lvl4pPr marL="1600200" indent="-228600">
              <a:spcBef>
                <a:spcPct val="20000"/>
              </a:spcBef>
              <a:buClr>
                <a:schemeClr val="folHlink"/>
              </a:buClr>
              <a:buSzPct val="110000"/>
              <a:buChar char="•"/>
              <a:defRPr sz="2400">
                <a:solidFill>
                  <a:schemeClr val="tx2"/>
                </a:solidFill>
                <a:latin typeface="Times New Roman" pitchFamily="18" charset="0"/>
              </a:defRPr>
            </a:lvl4pPr>
            <a:lvl5pPr marL="2057400" indent="-228600">
              <a:spcBef>
                <a:spcPct val="20000"/>
              </a:spcBef>
              <a:buClr>
                <a:schemeClr val="folHlink"/>
              </a:buClr>
              <a:buSzPct val="110000"/>
              <a:buChar char="•"/>
              <a:defRPr sz="2400">
                <a:solidFill>
                  <a:schemeClr val="tx2"/>
                </a:solidFill>
                <a:latin typeface="Times New Roman" pitchFamily="18" charset="0"/>
              </a:defRPr>
            </a:lvl5pPr>
            <a:lvl6pPr marL="25146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6pPr>
            <a:lvl7pPr marL="29718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7pPr>
            <a:lvl8pPr marL="34290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8pPr>
            <a:lvl9pPr marL="38862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9pPr>
          </a:lstStyle>
          <a:p>
            <a:pPr algn="ctr">
              <a:spcBef>
                <a:spcPct val="0"/>
              </a:spcBef>
              <a:buClrTx/>
              <a:buSzTx/>
              <a:buFontTx/>
              <a:buNone/>
            </a:pPr>
            <a:r>
              <a:rPr lang="en-US" altLang="en-US" sz="2400" dirty="0">
                <a:solidFill>
                  <a:srgbClr val="000000"/>
                </a:solidFill>
                <a:latin typeface="Arial Unicode MS" pitchFamily="34" charset="-128"/>
                <a:ea typeface="Arial Unicode MS" pitchFamily="34" charset="-128"/>
                <a:cs typeface="Arial Unicode MS" pitchFamily="34" charset="-128"/>
              </a:rPr>
              <a:t>Routine abdomen indications</a:t>
            </a:r>
          </a:p>
        </p:txBody>
      </p:sp>
      <p:sp>
        <p:nvSpPr>
          <p:cNvPr id="27743" name="Text Box 609"/>
          <p:cNvSpPr txBox="1">
            <a:spLocks noChangeArrowheads="1"/>
          </p:cNvSpPr>
          <p:nvPr/>
        </p:nvSpPr>
        <p:spPr bwMode="auto">
          <a:xfrm>
            <a:off x="7277100" y="4179888"/>
            <a:ext cx="1485900" cy="1077912"/>
          </a:xfrm>
          <a:prstGeom prst="rect">
            <a:avLst/>
          </a:prstGeom>
          <a:solidFill>
            <a:srgbClr val="92D050"/>
          </a:solidFill>
          <a:ln w="9525">
            <a:solidFill>
              <a:schemeClr val="tx1"/>
            </a:solidFill>
            <a:miter lim="800000"/>
            <a:headEnd/>
            <a:tailEnd/>
          </a:ln>
        </p:spPr>
        <p:txBody>
          <a:bodyPr anchor="ctr">
            <a:spAutoFit/>
          </a:bodyPr>
          <a:lstStyle>
            <a:lvl1pPr>
              <a:spcBef>
                <a:spcPct val="20000"/>
              </a:spcBef>
              <a:buClr>
                <a:schemeClr val="folHlink"/>
              </a:buClr>
              <a:buSzPct val="110000"/>
              <a:buChar char="•"/>
              <a:defRPr sz="3200">
                <a:solidFill>
                  <a:schemeClr val="tx2"/>
                </a:solidFill>
                <a:latin typeface="Times New Roman" pitchFamily="18" charset="0"/>
              </a:defRPr>
            </a:lvl1pPr>
            <a:lvl2pPr marL="742950" indent="-285750">
              <a:spcBef>
                <a:spcPct val="20000"/>
              </a:spcBef>
              <a:buClr>
                <a:schemeClr val="folHlink"/>
              </a:buClr>
              <a:buSzPct val="110000"/>
              <a:buChar char="•"/>
              <a:defRPr sz="2800">
                <a:solidFill>
                  <a:schemeClr val="tx2"/>
                </a:solidFill>
                <a:latin typeface="Times New Roman" pitchFamily="18" charset="0"/>
              </a:defRPr>
            </a:lvl2pPr>
            <a:lvl3pPr marL="1143000" indent="-228600">
              <a:spcBef>
                <a:spcPct val="20000"/>
              </a:spcBef>
              <a:buClr>
                <a:schemeClr val="folHlink"/>
              </a:buClr>
              <a:buSzPct val="110000"/>
              <a:buChar char="•"/>
              <a:defRPr sz="2400">
                <a:solidFill>
                  <a:schemeClr val="tx2"/>
                </a:solidFill>
                <a:latin typeface="Times New Roman" pitchFamily="18" charset="0"/>
              </a:defRPr>
            </a:lvl3pPr>
            <a:lvl4pPr marL="1600200" indent="-228600">
              <a:spcBef>
                <a:spcPct val="20000"/>
              </a:spcBef>
              <a:buClr>
                <a:schemeClr val="folHlink"/>
              </a:buClr>
              <a:buSzPct val="110000"/>
              <a:buChar char="•"/>
              <a:defRPr sz="2400">
                <a:solidFill>
                  <a:schemeClr val="tx2"/>
                </a:solidFill>
                <a:latin typeface="Times New Roman" pitchFamily="18" charset="0"/>
              </a:defRPr>
            </a:lvl4pPr>
            <a:lvl5pPr marL="2057400" indent="-228600">
              <a:spcBef>
                <a:spcPct val="20000"/>
              </a:spcBef>
              <a:buClr>
                <a:schemeClr val="folHlink"/>
              </a:buClr>
              <a:buSzPct val="110000"/>
              <a:buChar char="•"/>
              <a:defRPr sz="2400">
                <a:solidFill>
                  <a:schemeClr val="tx2"/>
                </a:solidFill>
                <a:latin typeface="Times New Roman" pitchFamily="18" charset="0"/>
              </a:defRPr>
            </a:lvl5pPr>
            <a:lvl6pPr marL="25146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6pPr>
            <a:lvl7pPr marL="29718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7pPr>
            <a:lvl8pPr marL="34290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8pPr>
            <a:lvl9pPr marL="38862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9pPr>
          </a:lstStyle>
          <a:p>
            <a:pPr algn="ctr">
              <a:spcBef>
                <a:spcPct val="0"/>
              </a:spcBef>
              <a:buClrTx/>
              <a:buSzTx/>
              <a:buFontTx/>
              <a:buNone/>
            </a:pPr>
            <a:r>
              <a:rPr lang="en-US" altLang="en-US" sz="2400">
                <a:solidFill>
                  <a:srgbClr val="000000"/>
                </a:solidFill>
                <a:latin typeface="Arial Unicode MS" pitchFamily="34" charset="-128"/>
                <a:ea typeface="Arial Unicode MS" pitchFamily="34" charset="-128"/>
                <a:cs typeface="Arial Unicode MS" pitchFamily="34" charset="-128"/>
              </a:rPr>
              <a:t>Follow up abdomen</a:t>
            </a:r>
          </a:p>
          <a:p>
            <a:pPr algn="ctr">
              <a:spcBef>
                <a:spcPct val="0"/>
              </a:spcBef>
              <a:buClrTx/>
              <a:buSzTx/>
              <a:buFontTx/>
              <a:buNone/>
            </a:pPr>
            <a:r>
              <a:rPr lang="en-US" altLang="en-US" sz="2400">
                <a:solidFill>
                  <a:srgbClr val="000000"/>
                </a:solidFill>
                <a:latin typeface="Arial Unicode MS" pitchFamily="34" charset="-128"/>
                <a:ea typeface="Arial Unicode MS" pitchFamily="34" charset="-128"/>
                <a:cs typeface="Arial Unicode MS" pitchFamily="34" charset="-128"/>
              </a:rPr>
              <a:t>First chest CT</a:t>
            </a:r>
          </a:p>
          <a:p>
            <a:pPr algn="ctr">
              <a:spcBef>
                <a:spcPct val="0"/>
              </a:spcBef>
              <a:buClrTx/>
              <a:buSzTx/>
              <a:buFontTx/>
              <a:buNone/>
            </a:pPr>
            <a:endParaRPr lang="en-US" altLang="en-US" sz="2400">
              <a:solidFill>
                <a:srgbClr val="000000"/>
              </a:solidFill>
              <a:latin typeface="Arial Unicode MS" pitchFamily="34" charset="-128"/>
              <a:ea typeface="Arial Unicode MS" pitchFamily="34" charset="-128"/>
              <a:cs typeface="Arial Unicode MS" pitchFamily="34" charset="-128"/>
            </a:endParaRPr>
          </a:p>
        </p:txBody>
      </p:sp>
      <p:sp>
        <p:nvSpPr>
          <p:cNvPr id="27744" name="Rectangle 411"/>
          <p:cNvSpPr>
            <a:spLocks noChangeArrowheads="1"/>
          </p:cNvSpPr>
          <p:nvPr/>
        </p:nvSpPr>
        <p:spPr bwMode="auto">
          <a:xfrm>
            <a:off x="304800" y="5635624"/>
            <a:ext cx="8534400" cy="103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chemeClr val="folHlink"/>
              </a:buClr>
              <a:buSzPct val="110000"/>
              <a:buChar char="•"/>
              <a:defRPr sz="3200">
                <a:solidFill>
                  <a:schemeClr val="tx2"/>
                </a:solidFill>
                <a:latin typeface="Times New Roman" pitchFamily="18" charset="0"/>
              </a:defRPr>
            </a:lvl1pPr>
            <a:lvl2pPr marL="742950" indent="-285750">
              <a:spcBef>
                <a:spcPct val="20000"/>
              </a:spcBef>
              <a:buClr>
                <a:schemeClr val="folHlink"/>
              </a:buClr>
              <a:buSzPct val="110000"/>
              <a:buChar char="•"/>
              <a:defRPr sz="2800">
                <a:solidFill>
                  <a:schemeClr val="tx2"/>
                </a:solidFill>
                <a:latin typeface="Times New Roman" pitchFamily="18" charset="0"/>
              </a:defRPr>
            </a:lvl2pPr>
            <a:lvl3pPr marL="1143000" indent="-228600">
              <a:spcBef>
                <a:spcPct val="20000"/>
              </a:spcBef>
              <a:buClr>
                <a:schemeClr val="folHlink"/>
              </a:buClr>
              <a:buSzPct val="110000"/>
              <a:buChar char="•"/>
              <a:defRPr sz="2400">
                <a:solidFill>
                  <a:schemeClr val="tx2"/>
                </a:solidFill>
                <a:latin typeface="Times New Roman" pitchFamily="18" charset="0"/>
              </a:defRPr>
            </a:lvl3pPr>
            <a:lvl4pPr marL="1600200" indent="-228600">
              <a:spcBef>
                <a:spcPct val="20000"/>
              </a:spcBef>
              <a:buClr>
                <a:schemeClr val="folHlink"/>
              </a:buClr>
              <a:buSzPct val="110000"/>
              <a:buChar char="•"/>
              <a:defRPr sz="2400">
                <a:solidFill>
                  <a:schemeClr val="tx2"/>
                </a:solidFill>
                <a:latin typeface="Times New Roman" pitchFamily="18" charset="0"/>
              </a:defRPr>
            </a:lvl4pPr>
            <a:lvl5pPr marL="2057400" indent="-228600">
              <a:spcBef>
                <a:spcPct val="20000"/>
              </a:spcBef>
              <a:buClr>
                <a:schemeClr val="folHlink"/>
              </a:buClr>
              <a:buSzPct val="110000"/>
              <a:buChar char="•"/>
              <a:defRPr sz="2400">
                <a:solidFill>
                  <a:schemeClr val="tx2"/>
                </a:solidFill>
                <a:latin typeface="Times New Roman" pitchFamily="18" charset="0"/>
              </a:defRPr>
            </a:lvl5pPr>
            <a:lvl6pPr marL="25146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6pPr>
            <a:lvl7pPr marL="29718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7pPr>
            <a:lvl8pPr marL="34290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8pPr>
            <a:lvl9pPr marL="38862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9pPr>
          </a:lstStyle>
          <a:p>
            <a:pPr algn="ctr" eaLnBrk="1" hangingPunct="1">
              <a:spcBef>
                <a:spcPct val="0"/>
              </a:spcBef>
              <a:buClrTx/>
              <a:buSzTx/>
              <a:buFontTx/>
              <a:buNone/>
            </a:pPr>
            <a:r>
              <a:rPr lang="en-US" altLang="en-US" sz="2000" baseline="0" dirty="0">
                <a:solidFill>
                  <a:srgbClr val="000000"/>
                </a:solidFill>
                <a:latin typeface="Arial Unicode MS" pitchFamily="34" charset="-128"/>
                <a:ea typeface="Arial Unicode MS" pitchFamily="34" charset="-128"/>
                <a:cs typeface="Arial Unicode MS" pitchFamily="34" charset="-128"/>
              </a:rPr>
              <a:t>While some AEC techniques do not require specific splitting of indication groups into weight groups, each weight group also had different kV to optimize dose.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0B6CC61-F48D-494E-891B-62294CBF4387}"/>
              </a:ext>
            </a:extLst>
          </p:cNvPr>
          <p:cNvSpPr/>
          <p:nvPr/>
        </p:nvSpPr>
        <p:spPr>
          <a:xfrm>
            <a:off x="1638300" y="3659187"/>
            <a:ext cx="6324600" cy="2894013"/>
          </a:xfrm>
          <a:prstGeom prst="rect">
            <a:avLst/>
          </a:prstGeom>
          <a:solidFill>
            <a:schemeClr val="bg1">
              <a:lumMod val="95000"/>
            </a:schemeClr>
          </a:solidFill>
          <a:ln>
            <a:solidFill>
              <a:srgbClr val="00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000000"/>
              </a:solidFill>
            </a:endParaRPr>
          </a:p>
        </p:txBody>
      </p:sp>
      <p:sp>
        <p:nvSpPr>
          <p:cNvPr id="28674" name="Rectangle 2"/>
          <p:cNvSpPr>
            <a:spLocks noGrp="1" noChangeArrowheads="1"/>
          </p:cNvSpPr>
          <p:nvPr>
            <p:ph type="title"/>
          </p:nvPr>
        </p:nvSpPr>
        <p:spPr>
          <a:xfrm>
            <a:off x="274638" y="19049"/>
            <a:ext cx="8412162" cy="1368426"/>
          </a:xfrm>
        </p:spPr>
        <p:txBody>
          <a:bodyPr>
            <a:normAutofit/>
          </a:bodyPr>
          <a:lstStyle/>
          <a:p>
            <a:r>
              <a:rPr lang="en-US" altLang="en-US" dirty="0">
                <a:latin typeface="Arial Unicode MS" pitchFamily="34" charset="-128"/>
                <a:ea typeface="Arial Unicode MS" pitchFamily="34" charset="-128"/>
                <a:cs typeface="Arial Unicode MS" pitchFamily="34" charset="-128"/>
              </a:rPr>
              <a:t>Classification of indication category: Radiologist’s job!</a:t>
            </a:r>
          </a:p>
        </p:txBody>
      </p:sp>
      <p:sp>
        <p:nvSpPr>
          <p:cNvPr id="28675" name="Rectangle 3"/>
          <p:cNvSpPr>
            <a:spLocks noGrp="1" noChangeArrowheads="1"/>
          </p:cNvSpPr>
          <p:nvPr>
            <p:ph idx="1"/>
          </p:nvPr>
        </p:nvSpPr>
        <p:spPr>
          <a:xfrm>
            <a:off x="274638" y="1295400"/>
            <a:ext cx="8593137" cy="4572000"/>
          </a:xfrm>
        </p:spPr>
        <p:txBody>
          <a:bodyPr/>
          <a:lstStyle/>
          <a:p>
            <a:pPr eaLnBrk="1" hangingPunct="1">
              <a:spcAft>
                <a:spcPts val="600"/>
              </a:spcAft>
            </a:pPr>
            <a:r>
              <a:rPr lang="en-US" altLang="en-US" sz="2000" dirty="0">
                <a:latin typeface="Arial Unicode MS" pitchFamily="34" charset="-128"/>
                <a:ea typeface="Arial Unicode MS" pitchFamily="34" charset="-128"/>
                <a:cs typeface="Arial Unicode MS" pitchFamily="34" charset="-128"/>
              </a:rPr>
              <a:t>Offers opportunity to triage patient to other modality</a:t>
            </a:r>
          </a:p>
          <a:p>
            <a:pPr eaLnBrk="1" hangingPunct="1"/>
            <a:r>
              <a:rPr lang="en-US" altLang="en-US" sz="2000" dirty="0">
                <a:latin typeface="Arial Unicode MS" pitchFamily="34" charset="-128"/>
                <a:ea typeface="Arial Unicode MS" pitchFamily="34" charset="-128"/>
                <a:cs typeface="Arial Unicode MS" pitchFamily="34" charset="-128"/>
              </a:rPr>
              <a:t> Radiologist should look at CT requests for</a:t>
            </a:r>
          </a:p>
          <a:p>
            <a:pPr lvl="1" eaLnBrk="1" hangingPunct="1"/>
            <a:r>
              <a:rPr lang="en-US" altLang="en-US" sz="1800" dirty="0">
                <a:latin typeface="Arial Unicode MS" pitchFamily="34" charset="-128"/>
                <a:ea typeface="Arial Unicode MS" pitchFamily="34" charset="-128"/>
                <a:cs typeface="Arial Unicode MS" pitchFamily="34" charset="-128"/>
              </a:rPr>
              <a:t>Clinical indication</a:t>
            </a:r>
          </a:p>
          <a:p>
            <a:pPr lvl="1" eaLnBrk="1" hangingPunct="1"/>
            <a:r>
              <a:rPr lang="en-US" altLang="en-US" sz="1800" dirty="0">
                <a:latin typeface="Arial Unicode MS" pitchFamily="34" charset="-128"/>
                <a:ea typeface="Arial Unicode MS" pitchFamily="34" charset="-128"/>
                <a:cs typeface="Arial Unicode MS" pitchFamily="34" charset="-128"/>
              </a:rPr>
              <a:t>Presence of prior CT </a:t>
            </a:r>
          </a:p>
          <a:p>
            <a:pPr lvl="1" eaLnBrk="1" hangingPunct="1">
              <a:spcAft>
                <a:spcPts val="600"/>
              </a:spcAft>
            </a:pPr>
            <a:r>
              <a:rPr lang="en-US" altLang="en-US" sz="1800" dirty="0">
                <a:latin typeface="Arial Unicode MS" pitchFamily="34" charset="-128"/>
                <a:ea typeface="Arial Unicode MS" pitchFamily="34" charset="-128"/>
                <a:cs typeface="Arial Unicode MS" pitchFamily="34" charset="-128"/>
              </a:rPr>
              <a:t>Body region</a:t>
            </a:r>
          </a:p>
          <a:p>
            <a:pPr eaLnBrk="1" hangingPunct="1"/>
            <a:r>
              <a:rPr lang="en-US" altLang="en-US" sz="2000" dirty="0">
                <a:latin typeface="Arial Unicode MS" pitchFamily="34" charset="-128"/>
                <a:ea typeface="Arial Unicode MS" pitchFamily="34" charset="-128"/>
                <a:cs typeface="Arial Unicode MS" pitchFamily="34" charset="-128"/>
              </a:rPr>
              <a:t>Based on indications need for CT should be decided:</a:t>
            </a:r>
          </a:p>
        </p:txBody>
      </p:sp>
      <p:sp>
        <p:nvSpPr>
          <p:cNvPr id="28676" name="Line 5"/>
          <p:cNvSpPr>
            <a:spLocks noChangeShapeType="1"/>
          </p:cNvSpPr>
          <p:nvPr/>
        </p:nvSpPr>
        <p:spPr bwMode="auto">
          <a:xfrm flipH="1">
            <a:off x="4030663" y="3743325"/>
            <a:ext cx="609600" cy="381000"/>
          </a:xfrm>
          <a:prstGeom prst="line">
            <a:avLst/>
          </a:prstGeom>
          <a:noFill/>
          <a:ln w="76200">
            <a:solidFill>
              <a:srgbClr val="009900"/>
            </a:solidFill>
            <a:round/>
            <a:headEnd/>
            <a:tailEnd type="triangle" w="med" len="med"/>
          </a:ln>
          <a:extLst>
            <a:ext uri="{909E8E84-426E-40DD-AFC4-6F175D3DCCD1}">
              <a14:hiddenFill xmlns:a14="http://schemas.microsoft.com/office/drawing/2010/main">
                <a:noFill/>
              </a14:hiddenFill>
            </a:ext>
          </a:extLst>
        </p:spPr>
        <p:txBody>
          <a:bodyPr/>
          <a:lstStyle/>
          <a:p>
            <a:endParaRPr lang="en-GB">
              <a:solidFill>
                <a:srgbClr val="000000"/>
              </a:solidFill>
            </a:endParaRPr>
          </a:p>
        </p:txBody>
      </p:sp>
      <p:sp>
        <p:nvSpPr>
          <p:cNvPr id="28677" name="Line 7"/>
          <p:cNvSpPr>
            <a:spLocks noChangeShapeType="1"/>
          </p:cNvSpPr>
          <p:nvPr/>
        </p:nvSpPr>
        <p:spPr bwMode="auto">
          <a:xfrm>
            <a:off x="4800600" y="3743325"/>
            <a:ext cx="609600" cy="381000"/>
          </a:xfrm>
          <a:prstGeom prst="line">
            <a:avLst/>
          </a:prstGeom>
          <a:noFill/>
          <a:ln w="76200">
            <a:solidFill>
              <a:srgbClr val="009900"/>
            </a:solidFill>
            <a:round/>
            <a:headEnd/>
            <a:tailEnd type="triangle" w="med" len="med"/>
          </a:ln>
          <a:extLst>
            <a:ext uri="{909E8E84-426E-40DD-AFC4-6F175D3DCCD1}">
              <a14:hiddenFill xmlns:a14="http://schemas.microsoft.com/office/drawing/2010/main">
                <a:noFill/>
              </a14:hiddenFill>
            </a:ext>
          </a:extLst>
        </p:spPr>
        <p:txBody>
          <a:bodyPr/>
          <a:lstStyle/>
          <a:p>
            <a:endParaRPr lang="en-GB">
              <a:solidFill>
                <a:srgbClr val="000000"/>
              </a:solidFill>
            </a:endParaRPr>
          </a:p>
        </p:txBody>
      </p:sp>
      <p:sp>
        <p:nvSpPr>
          <p:cNvPr id="28678" name="Text Box 8"/>
          <p:cNvSpPr txBox="1">
            <a:spLocks noChangeArrowheads="1"/>
          </p:cNvSpPr>
          <p:nvPr/>
        </p:nvSpPr>
        <p:spPr bwMode="auto">
          <a:xfrm>
            <a:off x="2482851" y="4152900"/>
            <a:ext cx="2132013" cy="4000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chemeClr val="folHlink"/>
              </a:buClr>
              <a:buSzPct val="110000"/>
              <a:buChar char="•"/>
              <a:defRPr sz="3200">
                <a:solidFill>
                  <a:schemeClr val="tx2"/>
                </a:solidFill>
                <a:latin typeface="Times New Roman" pitchFamily="18" charset="0"/>
              </a:defRPr>
            </a:lvl1pPr>
            <a:lvl2pPr marL="742950" indent="-285750">
              <a:spcBef>
                <a:spcPct val="20000"/>
              </a:spcBef>
              <a:buClr>
                <a:schemeClr val="folHlink"/>
              </a:buClr>
              <a:buSzPct val="110000"/>
              <a:buChar char="•"/>
              <a:defRPr sz="2800">
                <a:solidFill>
                  <a:schemeClr val="tx2"/>
                </a:solidFill>
                <a:latin typeface="Times New Roman" pitchFamily="18" charset="0"/>
              </a:defRPr>
            </a:lvl2pPr>
            <a:lvl3pPr marL="1143000" indent="-228600">
              <a:spcBef>
                <a:spcPct val="20000"/>
              </a:spcBef>
              <a:buClr>
                <a:schemeClr val="folHlink"/>
              </a:buClr>
              <a:buSzPct val="110000"/>
              <a:buChar char="•"/>
              <a:defRPr sz="2400">
                <a:solidFill>
                  <a:schemeClr val="tx2"/>
                </a:solidFill>
                <a:latin typeface="Times New Roman" pitchFamily="18" charset="0"/>
              </a:defRPr>
            </a:lvl3pPr>
            <a:lvl4pPr marL="1600200" indent="-228600">
              <a:spcBef>
                <a:spcPct val="20000"/>
              </a:spcBef>
              <a:buClr>
                <a:schemeClr val="folHlink"/>
              </a:buClr>
              <a:buSzPct val="110000"/>
              <a:buChar char="•"/>
              <a:defRPr sz="2400">
                <a:solidFill>
                  <a:schemeClr val="tx2"/>
                </a:solidFill>
                <a:latin typeface="Times New Roman" pitchFamily="18" charset="0"/>
              </a:defRPr>
            </a:lvl4pPr>
            <a:lvl5pPr marL="2057400" indent="-228600">
              <a:spcBef>
                <a:spcPct val="20000"/>
              </a:spcBef>
              <a:buClr>
                <a:schemeClr val="folHlink"/>
              </a:buClr>
              <a:buSzPct val="110000"/>
              <a:buChar char="•"/>
              <a:defRPr sz="2400">
                <a:solidFill>
                  <a:schemeClr val="tx2"/>
                </a:solidFill>
                <a:latin typeface="Times New Roman" pitchFamily="18" charset="0"/>
              </a:defRPr>
            </a:lvl5pPr>
            <a:lvl6pPr marL="25146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6pPr>
            <a:lvl7pPr marL="29718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7pPr>
            <a:lvl8pPr marL="34290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8pPr>
            <a:lvl9pPr marL="38862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9pPr>
          </a:lstStyle>
          <a:p>
            <a:pPr algn="ctr">
              <a:spcBef>
                <a:spcPct val="0"/>
              </a:spcBef>
              <a:buClrTx/>
              <a:buSzTx/>
              <a:buFontTx/>
              <a:buNone/>
            </a:pPr>
            <a:r>
              <a:rPr lang="en-US" altLang="en-US" sz="1900" b="1" baseline="0">
                <a:solidFill>
                  <a:srgbClr val="000000"/>
                </a:solidFill>
                <a:latin typeface="Arial Unicode MS" pitchFamily="34" charset="-128"/>
                <a:ea typeface="Arial Unicode MS" pitchFamily="34" charset="-128"/>
                <a:cs typeface="Arial Unicode MS" pitchFamily="34" charset="-128"/>
              </a:rPr>
              <a:t>CT not needed</a:t>
            </a:r>
          </a:p>
        </p:txBody>
      </p:sp>
      <p:sp>
        <p:nvSpPr>
          <p:cNvPr id="28679" name="Text Box 9"/>
          <p:cNvSpPr txBox="1">
            <a:spLocks noChangeArrowheads="1"/>
          </p:cNvSpPr>
          <p:nvPr/>
        </p:nvSpPr>
        <p:spPr bwMode="auto">
          <a:xfrm>
            <a:off x="5097463" y="4152900"/>
            <a:ext cx="1684338" cy="4000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chemeClr val="folHlink"/>
              </a:buClr>
              <a:buSzPct val="110000"/>
              <a:buChar char="•"/>
              <a:defRPr sz="3200">
                <a:solidFill>
                  <a:schemeClr val="tx2"/>
                </a:solidFill>
                <a:latin typeface="Times New Roman" pitchFamily="18" charset="0"/>
              </a:defRPr>
            </a:lvl1pPr>
            <a:lvl2pPr marL="742950" indent="-285750">
              <a:spcBef>
                <a:spcPct val="20000"/>
              </a:spcBef>
              <a:buClr>
                <a:schemeClr val="folHlink"/>
              </a:buClr>
              <a:buSzPct val="110000"/>
              <a:buChar char="•"/>
              <a:defRPr sz="2800">
                <a:solidFill>
                  <a:schemeClr val="tx2"/>
                </a:solidFill>
                <a:latin typeface="Times New Roman" pitchFamily="18" charset="0"/>
              </a:defRPr>
            </a:lvl2pPr>
            <a:lvl3pPr marL="1143000" indent="-228600">
              <a:spcBef>
                <a:spcPct val="20000"/>
              </a:spcBef>
              <a:buClr>
                <a:schemeClr val="folHlink"/>
              </a:buClr>
              <a:buSzPct val="110000"/>
              <a:buChar char="•"/>
              <a:defRPr sz="2400">
                <a:solidFill>
                  <a:schemeClr val="tx2"/>
                </a:solidFill>
                <a:latin typeface="Times New Roman" pitchFamily="18" charset="0"/>
              </a:defRPr>
            </a:lvl3pPr>
            <a:lvl4pPr marL="1600200" indent="-228600">
              <a:spcBef>
                <a:spcPct val="20000"/>
              </a:spcBef>
              <a:buClr>
                <a:schemeClr val="folHlink"/>
              </a:buClr>
              <a:buSzPct val="110000"/>
              <a:buChar char="•"/>
              <a:defRPr sz="2400">
                <a:solidFill>
                  <a:schemeClr val="tx2"/>
                </a:solidFill>
                <a:latin typeface="Times New Roman" pitchFamily="18" charset="0"/>
              </a:defRPr>
            </a:lvl4pPr>
            <a:lvl5pPr marL="2057400" indent="-228600">
              <a:spcBef>
                <a:spcPct val="20000"/>
              </a:spcBef>
              <a:buClr>
                <a:schemeClr val="folHlink"/>
              </a:buClr>
              <a:buSzPct val="110000"/>
              <a:buChar char="•"/>
              <a:defRPr sz="2400">
                <a:solidFill>
                  <a:schemeClr val="tx2"/>
                </a:solidFill>
                <a:latin typeface="Times New Roman" pitchFamily="18" charset="0"/>
              </a:defRPr>
            </a:lvl5pPr>
            <a:lvl6pPr marL="25146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6pPr>
            <a:lvl7pPr marL="29718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7pPr>
            <a:lvl8pPr marL="34290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8pPr>
            <a:lvl9pPr marL="38862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9pPr>
          </a:lstStyle>
          <a:p>
            <a:pPr algn="ctr">
              <a:spcBef>
                <a:spcPct val="0"/>
              </a:spcBef>
              <a:buClrTx/>
              <a:buSzTx/>
              <a:buFontTx/>
              <a:buNone/>
            </a:pPr>
            <a:r>
              <a:rPr lang="en-US" altLang="en-US" sz="1900" b="1" baseline="0">
                <a:solidFill>
                  <a:srgbClr val="000000"/>
                </a:solidFill>
                <a:latin typeface="Arial Unicode MS" pitchFamily="34" charset="-128"/>
                <a:ea typeface="Arial Unicode MS" pitchFamily="34" charset="-128"/>
                <a:cs typeface="Arial Unicode MS" pitchFamily="34" charset="-128"/>
              </a:rPr>
              <a:t>CT needed</a:t>
            </a:r>
          </a:p>
        </p:txBody>
      </p:sp>
      <p:sp>
        <p:nvSpPr>
          <p:cNvPr id="28680" name="Text Box 10"/>
          <p:cNvSpPr txBox="1">
            <a:spLocks noChangeArrowheads="1"/>
          </p:cNvSpPr>
          <p:nvPr/>
        </p:nvSpPr>
        <p:spPr bwMode="auto">
          <a:xfrm>
            <a:off x="2016125" y="4953000"/>
            <a:ext cx="3165475" cy="38417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chemeClr val="folHlink"/>
              </a:buClr>
              <a:buSzPct val="110000"/>
              <a:buChar char="•"/>
              <a:defRPr sz="3200">
                <a:solidFill>
                  <a:schemeClr val="tx2"/>
                </a:solidFill>
                <a:latin typeface="Times New Roman" pitchFamily="18" charset="0"/>
              </a:defRPr>
            </a:lvl1pPr>
            <a:lvl2pPr marL="742950" indent="-285750">
              <a:spcBef>
                <a:spcPct val="20000"/>
              </a:spcBef>
              <a:buClr>
                <a:schemeClr val="folHlink"/>
              </a:buClr>
              <a:buSzPct val="110000"/>
              <a:buChar char="•"/>
              <a:defRPr sz="2800">
                <a:solidFill>
                  <a:schemeClr val="tx2"/>
                </a:solidFill>
                <a:latin typeface="Times New Roman" pitchFamily="18" charset="0"/>
              </a:defRPr>
            </a:lvl2pPr>
            <a:lvl3pPr marL="1143000" indent="-228600">
              <a:spcBef>
                <a:spcPct val="20000"/>
              </a:spcBef>
              <a:buClr>
                <a:schemeClr val="folHlink"/>
              </a:buClr>
              <a:buSzPct val="110000"/>
              <a:buChar char="•"/>
              <a:defRPr sz="2400">
                <a:solidFill>
                  <a:schemeClr val="tx2"/>
                </a:solidFill>
                <a:latin typeface="Times New Roman" pitchFamily="18" charset="0"/>
              </a:defRPr>
            </a:lvl3pPr>
            <a:lvl4pPr marL="1600200" indent="-228600">
              <a:spcBef>
                <a:spcPct val="20000"/>
              </a:spcBef>
              <a:buClr>
                <a:schemeClr val="folHlink"/>
              </a:buClr>
              <a:buSzPct val="110000"/>
              <a:buChar char="•"/>
              <a:defRPr sz="2400">
                <a:solidFill>
                  <a:schemeClr val="tx2"/>
                </a:solidFill>
                <a:latin typeface="Times New Roman" pitchFamily="18" charset="0"/>
              </a:defRPr>
            </a:lvl4pPr>
            <a:lvl5pPr marL="2057400" indent="-228600">
              <a:spcBef>
                <a:spcPct val="20000"/>
              </a:spcBef>
              <a:buClr>
                <a:schemeClr val="folHlink"/>
              </a:buClr>
              <a:buSzPct val="110000"/>
              <a:buChar char="•"/>
              <a:defRPr sz="2400">
                <a:solidFill>
                  <a:schemeClr val="tx2"/>
                </a:solidFill>
                <a:latin typeface="Times New Roman" pitchFamily="18" charset="0"/>
              </a:defRPr>
            </a:lvl5pPr>
            <a:lvl6pPr marL="25146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6pPr>
            <a:lvl7pPr marL="29718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7pPr>
            <a:lvl8pPr marL="34290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8pPr>
            <a:lvl9pPr marL="38862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9pPr>
          </a:lstStyle>
          <a:p>
            <a:pPr algn="ctr">
              <a:spcBef>
                <a:spcPct val="0"/>
              </a:spcBef>
              <a:buClrTx/>
              <a:buSzTx/>
              <a:buFontTx/>
              <a:buNone/>
            </a:pPr>
            <a:r>
              <a:rPr lang="en-US" altLang="ja-JP" sz="1900" b="1" baseline="0">
                <a:solidFill>
                  <a:srgbClr val="000000"/>
                </a:solidFill>
                <a:latin typeface="Arial Unicode MS" pitchFamily="34" charset="-128"/>
                <a:ea typeface="Arial Unicode MS" pitchFamily="34" charset="-128"/>
                <a:cs typeface="Arial Unicode MS" pitchFamily="34" charset="-128"/>
              </a:rPr>
              <a:t>No CT, No additional dose</a:t>
            </a:r>
            <a:endParaRPr lang="en-US" altLang="en-US" sz="1900" b="1" baseline="0">
              <a:solidFill>
                <a:srgbClr val="000000"/>
              </a:solidFill>
              <a:latin typeface="Arial Unicode MS" pitchFamily="34" charset="-128"/>
              <a:ea typeface="Arial Unicode MS" pitchFamily="34" charset="-128"/>
              <a:cs typeface="Arial Unicode MS" pitchFamily="34" charset="-128"/>
            </a:endParaRPr>
          </a:p>
        </p:txBody>
      </p:sp>
      <p:sp>
        <p:nvSpPr>
          <p:cNvPr id="28681" name="Text Box 11"/>
          <p:cNvSpPr txBox="1">
            <a:spLocks noChangeArrowheads="1"/>
          </p:cNvSpPr>
          <p:nvPr/>
        </p:nvSpPr>
        <p:spPr bwMode="auto">
          <a:xfrm>
            <a:off x="2016125" y="5740400"/>
            <a:ext cx="3040063" cy="67627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chemeClr val="folHlink"/>
              </a:buClr>
              <a:buSzPct val="110000"/>
              <a:buChar char="•"/>
              <a:defRPr sz="3200">
                <a:solidFill>
                  <a:schemeClr val="tx2"/>
                </a:solidFill>
                <a:latin typeface="Times New Roman" pitchFamily="18" charset="0"/>
              </a:defRPr>
            </a:lvl1pPr>
            <a:lvl2pPr marL="742950" indent="-285750">
              <a:spcBef>
                <a:spcPct val="20000"/>
              </a:spcBef>
              <a:buClr>
                <a:schemeClr val="folHlink"/>
              </a:buClr>
              <a:buSzPct val="110000"/>
              <a:buChar char="•"/>
              <a:defRPr sz="2800">
                <a:solidFill>
                  <a:schemeClr val="tx2"/>
                </a:solidFill>
                <a:latin typeface="Times New Roman" pitchFamily="18" charset="0"/>
              </a:defRPr>
            </a:lvl2pPr>
            <a:lvl3pPr marL="1143000" indent="-228600">
              <a:spcBef>
                <a:spcPct val="20000"/>
              </a:spcBef>
              <a:buClr>
                <a:schemeClr val="folHlink"/>
              </a:buClr>
              <a:buSzPct val="110000"/>
              <a:buChar char="•"/>
              <a:defRPr sz="2400">
                <a:solidFill>
                  <a:schemeClr val="tx2"/>
                </a:solidFill>
                <a:latin typeface="Times New Roman" pitchFamily="18" charset="0"/>
              </a:defRPr>
            </a:lvl3pPr>
            <a:lvl4pPr marL="1600200" indent="-228600">
              <a:spcBef>
                <a:spcPct val="20000"/>
              </a:spcBef>
              <a:buClr>
                <a:schemeClr val="folHlink"/>
              </a:buClr>
              <a:buSzPct val="110000"/>
              <a:buChar char="•"/>
              <a:defRPr sz="2400">
                <a:solidFill>
                  <a:schemeClr val="tx2"/>
                </a:solidFill>
                <a:latin typeface="Times New Roman" pitchFamily="18" charset="0"/>
              </a:defRPr>
            </a:lvl4pPr>
            <a:lvl5pPr marL="2057400" indent="-228600">
              <a:spcBef>
                <a:spcPct val="20000"/>
              </a:spcBef>
              <a:buClr>
                <a:schemeClr val="folHlink"/>
              </a:buClr>
              <a:buSzPct val="110000"/>
              <a:buChar char="•"/>
              <a:defRPr sz="2400">
                <a:solidFill>
                  <a:schemeClr val="tx2"/>
                </a:solidFill>
                <a:latin typeface="Times New Roman" pitchFamily="18" charset="0"/>
              </a:defRPr>
            </a:lvl5pPr>
            <a:lvl6pPr marL="25146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6pPr>
            <a:lvl7pPr marL="29718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7pPr>
            <a:lvl8pPr marL="34290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8pPr>
            <a:lvl9pPr marL="38862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9pPr>
          </a:lstStyle>
          <a:p>
            <a:pPr algn="ctr">
              <a:spcBef>
                <a:spcPct val="0"/>
              </a:spcBef>
              <a:buClrTx/>
              <a:buSzTx/>
              <a:buFontTx/>
              <a:buNone/>
            </a:pPr>
            <a:r>
              <a:rPr lang="en-US" altLang="en-US" sz="1900" b="1" baseline="0">
                <a:solidFill>
                  <a:srgbClr val="000000"/>
                </a:solidFill>
                <a:latin typeface="Arial Unicode MS" pitchFamily="34" charset="-128"/>
                <a:ea typeface="Arial Unicode MS" pitchFamily="34" charset="-128"/>
                <a:cs typeface="Arial Unicode MS" pitchFamily="34" charset="-128"/>
              </a:rPr>
              <a:t>Call physician to triage appropriately</a:t>
            </a:r>
          </a:p>
        </p:txBody>
      </p:sp>
      <p:sp>
        <p:nvSpPr>
          <p:cNvPr id="28682" name="Text Box 12"/>
          <p:cNvSpPr txBox="1">
            <a:spLocks noChangeArrowheads="1"/>
          </p:cNvSpPr>
          <p:nvPr/>
        </p:nvSpPr>
        <p:spPr bwMode="auto">
          <a:xfrm>
            <a:off x="5410200" y="4983163"/>
            <a:ext cx="1066800" cy="32624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342900" indent="-342900">
              <a:spcBef>
                <a:spcPct val="20000"/>
              </a:spcBef>
              <a:buClr>
                <a:schemeClr val="folHlink"/>
              </a:buClr>
              <a:buSzPct val="110000"/>
              <a:buChar char="•"/>
              <a:defRPr sz="3200">
                <a:solidFill>
                  <a:schemeClr val="tx2"/>
                </a:solidFill>
                <a:latin typeface="Times New Roman" pitchFamily="18" charset="0"/>
              </a:defRPr>
            </a:lvl1pPr>
            <a:lvl2pPr>
              <a:spcBef>
                <a:spcPct val="20000"/>
              </a:spcBef>
              <a:buClr>
                <a:schemeClr val="folHlink"/>
              </a:buClr>
              <a:buSzPct val="110000"/>
              <a:buChar char="•"/>
              <a:defRPr sz="2800">
                <a:solidFill>
                  <a:schemeClr val="tx2"/>
                </a:solidFill>
                <a:latin typeface="Times New Roman" pitchFamily="18" charset="0"/>
              </a:defRPr>
            </a:lvl2pPr>
            <a:lvl3pPr marL="1143000" indent="-228600">
              <a:spcBef>
                <a:spcPct val="20000"/>
              </a:spcBef>
              <a:buClr>
                <a:schemeClr val="folHlink"/>
              </a:buClr>
              <a:buSzPct val="110000"/>
              <a:buChar char="•"/>
              <a:defRPr sz="2400">
                <a:solidFill>
                  <a:schemeClr val="tx2"/>
                </a:solidFill>
                <a:latin typeface="Times New Roman" pitchFamily="18" charset="0"/>
              </a:defRPr>
            </a:lvl3pPr>
            <a:lvl4pPr marL="1600200" indent="-228600">
              <a:spcBef>
                <a:spcPct val="20000"/>
              </a:spcBef>
              <a:buClr>
                <a:schemeClr val="folHlink"/>
              </a:buClr>
              <a:buSzPct val="110000"/>
              <a:buChar char="•"/>
              <a:defRPr sz="2400">
                <a:solidFill>
                  <a:schemeClr val="tx2"/>
                </a:solidFill>
                <a:latin typeface="Times New Roman" pitchFamily="18" charset="0"/>
              </a:defRPr>
            </a:lvl4pPr>
            <a:lvl5pPr marL="2057400" indent="-228600">
              <a:spcBef>
                <a:spcPct val="20000"/>
              </a:spcBef>
              <a:buClr>
                <a:schemeClr val="folHlink"/>
              </a:buClr>
              <a:buSzPct val="110000"/>
              <a:buChar char="•"/>
              <a:defRPr sz="2400">
                <a:solidFill>
                  <a:schemeClr val="tx2"/>
                </a:solidFill>
                <a:latin typeface="Times New Roman" pitchFamily="18" charset="0"/>
              </a:defRPr>
            </a:lvl5pPr>
            <a:lvl6pPr marL="25146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6pPr>
            <a:lvl7pPr marL="29718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7pPr>
            <a:lvl8pPr marL="34290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8pPr>
            <a:lvl9pPr marL="38862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9pPr>
          </a:lstStyle>
          <a:p>
            <a:pPr marL="0" lvl="1" algn="ctr" eaLnBrk="1" hangingPunct="1">
              <a:lnSpc>
                <a:spcPct val="80000"/>
              </a:lnSpc>
              <a:buClrTx/>
              <a:buSzTx/>
              <a:buFontTx/>
              <a:buNone/>
            </a:pPr>
            <a:r>
              <a:rPr lang="en-US" altLang="en-US" sz="1900" b="1" baseline="0" dirty="0">
                <a:solidFill>
                  <a:srgbClr val="000000"/>
                </a:solidFill>
                <a:latin typeface="Arial Unicode MS" pitchFamily="34" charset="-128"/>
                <a:ea typeface="Arial Unicode MS" pitchFamily="34" charset="-128"/>
                <a:cs typeface="Arial Unicode MS" pitchFamily="34" charset="-128"/>
              </a:rPr>
              <a:t>Specify</a:t>
            </a:r>
          </a:p>
        </p:txBody>
      </p:sp>
      <p:sp>
        <p:nvSpPr>
          <p:cNvPr id="28683" name="Line 13"/>
          <p:cNvSpPr>
            <a:spLocks noChangeShapeType="1"/>
          </p:cNvSpPr>
          <p:nvPr/>
        </p:nvSpPr>
        <p:spPr bwMode="auto">
          <a:xfrm flipH="1">
            <a:off x="3581400" y="4572000"/>
            <a:ext cx="0" cy="360363"/>
          </a:xfrm>
          <a:prstGeom prst="line">
            <a:avLst/>
          </a:prstGeom>
          <a:noFill/>
          <a:ln w="57150">
            <a:solidFill>
              <a:srgbClr val="009900"/>
            </a:solidFill>
            <a:round/>
            <a:headEnd/>
            <a:tailEnd type="triangle" w="med" len="med"/>
          </a:ln>
          <a:extLst>
            <a:ext uri="{909E8E84-426E-40DD-AFC4-6F175D3DCCD1}">
              <a14:hiddenFill xmlns:a14="http://schemas.microsoft.com/office/drawing/2010/main">
                <a:noFill/>
              </a14:hiddenFill>
            </a:ext>
          </a:extLst>
        </p:spPr>
        <p:txBody>
          <a:bodyPr/>
          <a:lstStyle/>
          <a:p>
            <a:endParaRPr lang="en-GB">
              <a:solidFill>
                <a:srgbClr val="000000"/>
              </a:solidFill>
            </a:endParaRPr>
          </a:p>
        </p:txBody>
      </p:sp>
      <p:sp>
        <p:nvSpPr>
          <p:cNvPr id="28684" name="Line 15"/>
          <p:cNvSpPr>
            <a:spLocks noChangeShapeType="1"/>
          </p:cNvSpPr>
          <p:nvPr/>
        </p:nvSpPr>
        <p:spPr bwMode="auto">
          <a:xfrm flipH="1">
            <a:off x="3581400" y="5410200"/>
            <a:ext cx="0" cy="360363"/>
          </a:xfrm>
          <a:prstGeom prst="line">
            <a:avLst/>
          </a:prstGeom>
          <a:noFill/>
          <a:ln w="57150">
            <a:solidFill>
              <a:srgbClr val="009900"/>
            </a:solidFill>
            <a:round/>
            <a:headEnd/>
            <a:tailEnd type="triangle" w="med" len="med"/>
          </a:ln>
          <a:extLst>
            <a:ext uri="{909E8E84-426E-40DD-AFC4-6F175D3DCCD1}">
              <a14:hiddenFill xmlns:a14="http://schemas.microsoft.com/office/drawing/2010/main">
                <a:noFill/>
              </a14:hiddenFill>
            </a:ext>
          </a:extLst>
        </p:spPr>
        <p:txBody>
          <a:bodyPr/>
          <a:lstStyle/>
          <a:p>
            <a:endParaRPr lang="en-GB">
              <a:solidFill>
                <a:srgbClr val="000000"/>
              </a:solidFill>
            </a:endParaRPr>
          </a:p>
        </p:txBody>
      </p:sp>
      <p:sp>
        <p:nvSpPr>
          <p:cNvPr id="28685" name="Line 16"/>
          <p:cNvSpPr>
            <a:spLocks noChangeShapeType="1"/>
          </p:cNvSpPr>
          <p:nvPr/>
        </p:nvSpPr>
        <p:spPr bwMode="auto">
          <a:xfrm flipH="1">
            <a:off x="5943600" y="4518025"/>
            <a:ext cx="0" cy="358775"/>
          </a:xfrm>
          <a:prstGeom prst="line">
            <a:avLst/>
          </a:prstGeom>
          <a:noFill/>
          <a:ln w="57150">
            <a:solidFill>
              <a:srgbClr val="009900"/>
            </a:solidFill>
            <a:round/>
            <a:headEnd/>
            <a:tailEnd type="triangle" w="med" len="med"/>
          </a:ln>
          <a:extLst>
            <a:ext uri="{909E8E84-426E-40DD-AFC4-6F175D3DCCD1}">
              <a14:hiddenFill xmlns:a14="http://schemas.microsoft.com/office/drawing/2010/main">
                <a:noFill/>
              </a14:hiddenFill>
            </a:ext>
          </a:extLst>
        </p:spPr>
        <p:txBody>
          <a:bodyPr/>
          <a:lstStyle/>
          <a:p>
            <a:endParaRPr lang="en-GB">
              <a:solidFill>
                <a:srgbClr val="000000"/>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251519" y="116632"/>
            <a:ext cx="8060511" cy="1102568"/>
          </a:xfrm>
        </p:spPr>
        <p:txBody>
          <a:bodyPr>
            <a:noAutofit/>
          </a:bodyPr>
          <a:lstStyle/>
          <a:p>
            <a:r>
              <a:rPr lang="en-US" altLang="en-US">
                <a:latin typeface="Arial Unicode MS" pitchFamily="34" charset="-128"/>
                <a:ea typeface="Arial Unicode MS" pitchFamily="34" charset="-128"/>
                <a:cs typeface="Arial Unicode MS" pitchFamily="34" charset="-128"/>
              </a:rPr>
              <a:t>Raising awareness amongst radiographers </a:t>
            </a:r>
          </a:p>
        </p:txBody>
      </p:sp>
      <p:sp>
        <p:nvSpPr>
          <p:cNvPr id="29699" name="Rectangle 3"/>
          <p:cNvSpPr>
            <a:spLocks noGrp="1" noChangeArrowheads="1"/>
          </p:cNvSpPr>
          <p:nvPr>
            <p:ph idx="1"/>
          </p:nvPr>
        </p:nvSpPr>
        <p:spPr>
          <a:xfrm>
            <a:off x="275431" y="1447800"/>
            <a:ext cx="8593137" cy="5105400"/>
          </a:xfrm>
        </p:spPr>
        <p:txBody>
          <a:bodyPr>
            <a:normAutofit fontScale="92500" lnSpcReduction="20000"/>
          </a:bodyPr>
          <a:lstStyle/>
          <a:p>
            <a:pPr>
              <a:lnSpc>
                <a:spcPct val="130000"/>
              </a:lnSpc>
              <a:spcAft>
                <a:spcPts val="1200"/>
              </a:spcAft>
              <a:buClrTx/>
              <a:buSzTx/>
              <a:defRPr/>
            </a:pPr>
            <a:r>
              <a:rPr lang="en-US" altLang="en-US" sz="2400" kern="1200" dirty="0">
                <a:latin typeface="Arial Unicode MS" pitchFamily="34" charset="-128"/>
                <a:ea typeface="Arial Unicode MS" pitchFamily="34" charset="-128"/>
                <a:cs typeface="Arial Unicode MS" pitchFamily="34" charset="-128"/>
              </a:rPr>
              <a:t>Imbibe need for dose reduction specially in children</a:t>
            </a:r>
          </a:p>
          <a:p>
            <a:pPr>
              <a:lnSpc>
                <a:spcPct val="130000"/>
              </a:lnSpc>
              <a:spcAft>
                <a:spcPts val="1200"/>
              </a:spcAft>
              <a:buClrTx/>
              <a:buSzTx/>
              <a:defRPr/>
            </a:pPr>
            <a:r>
              <a:rPr lang="en-US" altLang="en-US" sz="2400" kern="1200" dirty="0">
                <a:latin typeface="Arial Unicode MS" pitchFamily="34" charset="-128"/>
                <a:ea typeface="Arial Unicode MS" pitchFamily="34" charset="-128"/>
                <a:cs typeface="Arial Unicode MS" pitchFamily="34" charset="-128"/>
              </a:rPr>
              <a:t>Understand the color zones specified by the radiologists</a:t>
            </a:r>
          </a:p>
          <a:p>
            <a:pPr>
              <a:lnSpc>
                <a:spcPct val="130000"/>
              </a:lnSpc>
              <a:spcAft>
                <a:spcPts val="1200"/>
              </a:spcAft>
              <a:buClrTx/>
              <a:buSzTx/>
              <a:defRPr/>
            </a:pPr>
            <a:r>
              <a:rPr lang="en-US" altLang="en-US" sz="2400" kern="1200" dirty="0">
                <a:latin typeface="Arial Unicode MS" pitchFamily="34" charset="-128"/>
                <a:ea typeface="Arial Unicode MS" pitchFamily="34" charset="-128"/>
                <a:cs typeface="Arial Unicode MS" pitchFamily="34" charset="-128"/>
              </a:rPr>
              <a:t>Weigh all children, avoid guessing</a:t>
            </a:r>
          </a:p>
          <a:p>
            <a:pPr>
              <a:lnSpc>
                <a:spcPct val="130000"/>
              </a:lnSpc>
              <a:spcAft>
                <a:spcPts val="1200"/>
              </a:spcAft>
              <a:buClrTx/>
              <a:buSzTx/>
              <a:defRPr/>
            </a:pPr>
            <a:r>
              <a:rPr lang="en-US" altLang="en-US" sz="2400" kern="1200" dirty="0">
                <a:latin typeface="Arial Unicode MS" pitchFamily="34" charset="-128"/>
                <a:ea typeface="Arial Unicode MS" pitchFamily="34" charset="-128"/>
                <a:cs typeface="Arial Unicode MS" pitchFamily="34" charset="-128"/>
              </a:rPr>
              <a:t>Only guess, if weight cannot be measured</a:t>
            </a:r>
          </a:p>
          <a:p>
            <a:pPr>
              <a:lnSpc>
                <a:spcPct val="130000"/>
              </a:lnSpc>
              <a:spcAft>
                <a:spcPts val="1200"/>
              </a:spcAft>
              <a:buClrTx/>
              <a:buSzTx/>
              <a:defRPr/>
            </a:pPr>
            <a:r>
              <a:rPr lang="en-US" altLang="en-US" sz="2400" kern="1200" dirty="0">
                <a:latin typeface="Arial Unicode MS" pitchFamily="34" charset="-128"/>
                <a:ea typeface="Arial Unicode MS" pitchFamily="34" charset="-128"/>
                <a:cs typeface="Arial Unicode MS" pitchFamily="34" charset="-128"/>
              </a:rPr>
              <a:t>Pick exact scan length, do not under or over </a:t>
            </a:r>
            <a:r>
              <a:rPr lang="ja-JP" altLang="en-US" sz="2400" kern="1200" dirty="0">
                <a:latin typeface="Arial Unicode MS" pitchFamily="34" charset="-128"/>
                <a:ea typeface="Arial Unicode MS" pitchFamily="34" charset="-128"/>
                <a:cs typeface="Arial Unicode MS" pitchFamily="34" charset="-128"/>
              </a:rPr>
              <a:t>“</a:t>
            </a:r>
            <a:r>
              <a:rPr lang="en-US" altLang="ja-JP" sz="2400" kern="1200" dirty="0">
                <a:latin typeface="Arial Unicode MS" pitchFamily="34" charset="-128"/>
                <a:ea typeface="Arial Unicode MS" pitchFamily="34" charset="-128"/>
                <a:cs typeface="Arial Unicode MS" pitchFamily="34" charset="-128"/>
              </a:rPr>
              <a:t>scan”</a:t>
            </a:r>
          </a:p>
          <a:p>
            <a:pPr>
              <a:lnSpc>
                <a:spcPct val="130000"/>
              </a:lnSpc>
              <a:spcAft>
                <a:spcPts val="1200"/>
              </a:spcAft>
              <a:buClrTx/>
              <a:buSzTx/>
              <a:defRPr/>
            </a:pPr>
            <a:r>
              <a:rPr lang="en-US" altLang="en-US" sz="2400" kern="1200" dirty="0">
                <a:latin typeface="Arial Unicode MS" pitchFamily="34" charset="-128"/>
                <a:ea typeface="Arial Unicode MS" pitchFamily="34" charset="-128"/>
                <a:cs typeface="Arial Unicode MS" pitchFamily="34" charset="-128"/>
              </a:rPr>
              <a:t>Center patients in CT for good dose reduction with AEC</a:t>
            </a:r>
          </a:p>
          <a:p>
            <a:pPr>
              <a:lnSpc>
                <a:spcPct val="130000"/>
              </a:lnSpc>
              <a:spcAft>
                <a:spcPts val="1200"/>
              </a:spcAft>
              <a:buClrTx/>
              <a:buSzTx/>
              <a:defRPr/>
            </a:pPr>
            <a:r>
              <a:rPr lang="en-US" altLang="en-US" sz="2400" kern="1200" dirty="0">
                <a:latin typeface="Arial Unicode MS" pitchFamily="34" charset="-128"/>
                <a:ea typeface="Arial Unicode MS" pitchFamily="34" charset="-128"/>
                <a:cs typeface="Arial Unicode MS" pitchFamily="34" charset="-128"/>
              </a:rPr>
              <a:t>Select radiologist specified protocol &amp; weight determined subzone</a:t>
            </a:r>
          </a:p>
          <a:p>
            <a:pPr>
              <a:lnSpc>
                <a:spcPct val="130000"/>
              </a:lnSpc>
              <a:spcAft>
                <a:spcPts val="1200"/>
              </a:spcAft>
              <a:buClrTx/>
              <a:buSzTx/>
              <a:defRPr/>
            </a:pPr>
            <a:r>
              <a:rPr lang="en-US" altLang="en-US" sz="2400" kern="1200" dirty="0">
                <a:latin typeface="Arial Unicode MS" pitchFamily="34" charset="-128"/>
                <a:ea typeface="Arial Unicode MS" pitchFamily="34" charset="-128"/>
                <a:cs typeface="Arial Unicode MS" pitchFamily="34" charset="-128"/>
              </a:rPr>
              <a:t>Do not make any changes to parameters unless specified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2"/>
          <p:cNvSpPr>
            <a:spLocks noGrp="1" noChangeArrowheads="1"/>
          </p:cNvSpPr>
          <p:nvPr>
            <p:ph type="title"/>
          </p:nvPr>
        </p:nvSpPr>
        <p:spPr>
          <a:xfrm>
            <a:off x="200719" y="53288"/>
            <a:ext cx="8054281" cy="1394512"/>
          </a:xfrm>
        </p:spPr>
        <p:txBody>
          <a:bodyPr>
            <a:normAutofit/>
          </a:bodyPr>
          <a:lstStyle/>
          <a:p>
            <a:r>
              <a:rPr lang="en-US" altLang="en-US" dirty="0">
                <a:latin typeface="Arial Unicode MS" pitchFamily="34" charset="-128"/>
                <a:ea typeface="Arial Unicode MS" pitchFamily="34" charset="-128"/>
                <a:cs typeface="Arial Unicode MS" pitchFamily="34" charset="-128"/>
              </a:rPr>
              <a:t>Save protocols on the scanner </a:t>
            </a:r>
            <a:br>
              <a:rPr lang="en-US" altLang="en-US" dirty="0">
                <a:latin typeface="Arial Unicode MS" pitchFamily="34" charset="-128"/>
                <a:ea typeface="Arial Unicode MS" pitchFamily="34" charset="-128"/>
                <a:cs typeface="Arial Unicode MS" pitchFamily="34" charset="-128"/>
              </a:rPr>
            </a:br>
            <a:r>
              <a:rPr lang="en-US" altLang="en-US" dirty="0">
                <a:latin typeface="Arial Unicode MS" pitchFamily="34" charset="-128"/>
                <a:ea typeface="Arial Unicode MS" pitchFamily="34" charset="-128"/>
                <a:cs typeface="Arial Unicode MS" pitchFamily="34" charset="-128"/>
              </a:rPr>
              <a:t>(lock down)</a:t>
            </a:r>
          </a:p>
        </p:txBody>
      </p:sp>
      <p:graphicFrame>
        <p:nvGraphicFramePr>
          <p:cNvPr id="109725" name="Group 157"/>
          <p:cNvGraphicFramePr>
            <a:graphicFrameLocks noGrp="1"/>
          </p:cNvGraphicFramePr>
          <p:nvPr>
            <p:ph idx="1"/>
            <p:extLst>
              <p:ext uri="{D42A27DB-BD31-4B8C-83A1-F6EECF244321}">
                <p14:modId xmlns:p14="http://schemas.microsoft.com/office/powerpoint/2010/main" val="3238248311"/>
              </p:ext>
            </p:extLst>
          </p:nvPr>
        </p:nvGraphicFramePr>
        <p:xfrm>
          <a:off x="4267200" y="1524000"/>
          <a:ext cx="1905000" cy="2415378"/>
        </p:xfrm>
        <a:graphic>
          <a:graphicData uri="http://schemas.openxmlformats.org/drawingml/2006/table">
            <a:tbl>
              <a:tblPr/>
              <a:tblGrid>
                <a:gridCol w="1905000">
                  <a:extLst>
                    <a:ext uri="{9D8B030D-6E8A-4147-A177-3AD203B41FA5}">
                      <a16:colId xmlns:a16="http://schemas.microsoft.com/office/drawing/2014/main" val="20000"/>
                    </a:ext>
                  </a:extLst>
                </a:gridCol>
              </a:tblGrid>
              <a:tr h="314552">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rgbClr val="000000"/>
                          </a:solidFill>
                          <a:effectLst/>
                          <a:latin typeface="Arial" charset="0"/>
                          <a:ea typeface="ヒラギノ角ゴ Pro W3" charset="0"/>
                          <a:cs typeface="ヒラギノ角ゴ Pro W3" charset="0"/>
                        </a:rPr>
                        <a:t>Color zone</a:t>
                      </a:r>
                    </a:p>
                  </a:txBody>
                  <a:tcPr marL="346886" marR="346886" marT="35367" marB="3536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10000"/>
                  </a:ext>
                </a:extLst>
              </a:tr>
              <a:tr h="314552">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a:ln>
                            <a:noFill/>
                          </a:ln>
                          <a:solidFill>
                            <a:srgbClr val="000000"/>
                          </a:solidFill>
                          <a:effectLst/>
                          <a:latin typeface="Arial" charset="0"/>
                          <a:ea typeface="ヒラギノ角ゴ Pro W3" charset="0"/>
                          <a:cs typeface="ヒラギノ角ゴ Pro W3" charset="0"/>
                        </a:rPr>
                        <a:t>Pink</a:t>
                      </a:r>
                    </a:p>
                  </a:txBody>
                  <a:tcPr marL="346886" marR="346886" marT="35367" marB="3536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99FF"/>
                    </a:solidFill>
                  </a:tcPr>
                </a:tc>
                <a:extLst>
                  <a:ext uri="{0D108BD9-81ED-4DB2-BD59-A6C34878D82A}">
                    <a16:rowId xmlns:a16="http://schemas.microsoft.com/office/drawing/2014/main" val="10001"/>
                  </a:ext>
                </a:extLst>
              </a:tr>
              <a:tr h="314552">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a:ln>
                            <a:noFill/>
                          </a:ln>
                          <a:solidFill>
                            <a:srgbClr val="000000"/>
                          </a:solidFill>
                          <a:effectLst/>
                          <a:latin typeface="Arial" charset="0"/>
                          <a:ea typeface="ヒラギノ角ゴ Pro W3" charset="0"/>
                          <a:cs typeface="ヒラギノ角ゴ Pro W3" charset="0"/>
                        </a:rPr>
                        <a:t>Green</a:t>
                      </a:r>
                    </a:p>
                  </a:txBody>
                  <a:tcPr marL="346886" marR="346886" marT="35367" marB="3536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extLst>
                  <a:ext uri="{0D108BD9-81ED-4DB2-BD59-A6C34878D82A}">
                    <a16:rowId xmlns:a16="http://schemas.microsoft.com/office/drawing/2014/main" val="10002"/>
                  </a:ext>
                </a:extLst>
              </a:tr>
              <a:tr h="314552">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a:ln>
                            <a:noFill/>
                          </a:ln>
                          <a:solidFill>
                            <a:srgbClr val="000000"/>
                          </a:solidFill>
                          <a:effectLst/>
                          <a:latin typeface="Arial" charset="0"/>
                          <a:ea typeface="ヒラギノ角ゴ Pro W3" charset="0"/>
                          <a:cs typeface="ヒラギノ角ゴ Pro W3" charset="0"/>
                        </a:rPr>
                        <a:t>Red</a:t>
                      </a:r>
                    </a:p>
                  </a:txBody>
                  <a:tcPr marL="346886" marR="346886" marT="35367" marB="3536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extLst>
                  <a:ext uri="{0D108BD9-81ED-4DB2-BD59-A6C34878D82A}">
                    <a16:rowId xmlns:a16="http://schemas.microsoft.com/office/drawing/2014/main" val="10003"/>
                  </a:ext>
                </a:extLst>
              </a:tr>
              <a:tr h="314552">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a:ln>
                            <a:noFill/>
                          </a:ln>
                          <a:solidFill>
                            <a:srgbClr val="000000"/>
                          </a:solidFill>
                          <a:effectLst/>
                          <a:latin typeface="Arial" charset="0"/>
                          <a:ea typeface="ヒラギノ角ゴ Pro W3" charset="0"/>
                          <a:cs typeface="ヒラギノ角ゴ Pro W3" charset="0"/>
                        </a:rPr>
                        <a:t>Yellow</a:t>
                      </a:r>
                    </a:p>
                  </a:txBody>
                  <a:tcPr marL="346886" marR="346886" marT="35367" marB="3536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extLst>
                  <a:ext uri="{0D108BD9-81ED-4DB2-BD59-A6C34878D82A}">
                    <a16:rowId xmlns:a16="http://schemas.microsoft.com/office/drawing/2014/main" val="10004"/>
                  </a:ext>
                </a:extLst>
              </a:tr>
              <a:tr h="314552">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a:ln>
                            <a:noFill/>
                          </a:ln>
                          <a:solidFill>
                            <a:srgbClr val="000000"/>
                          </a:solidFill>
                          <a:effectLst/>
                          <a:latin typeface="Arial" charset="0"/>
                          <a:ea typeface="ヒラギノ角ゴ Pro W3" charset="0"/>
                          <a:cs typeface="ヒラギノ角ゴ Pro W3" charset="0"/>
                        </a:rPr>
                        <a:t>Blue</a:t>
                      </a:r>
                    </a:p>
                  </a:txBody>
                  <a:tcPr marL="346886" marR="346886" marT="35367" marB="3536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solidFill>
                  </a:tcPr>
                </a:tc>
                <a:extLst>
                  <a:ext uri="{0D108BD9-81ED-4DB2-BD59-A6C34878D82A}">
                    <a16:rowId xmlns:a16="http://schemas.microsoft.com/office/drawing/2014/main" val="10005"/>
                  </a:ext>
                </a:extLst>
              </a:tr>
              <a:tr h="314552">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a:ln>
                            <a:noFill/>
                          </a:ln>
                          <a:solidFill>
                            <a:srgbClr val="000000"/>
                          </a:solidFill>
                          <a:effectLst/>
                          <a:latin typeface="Arial" charset="0"/>
                          <a:ea typeface="ヒラギノ角ゴ Pro W3" charset="0"/>
                          <a:cs typeface="ヒラギノ角ゴ Pro W3" charset="0"/>
                        </a:rPr>
                        <a:t>Grey</a:t>
                      </a:r>
                    </a:p>
                  </a:txBody>
                  <a:tcPr marL="346886" marR="346886" marT="35367" marB="3536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75000"/>
                      </a:schemeClr>
                    </a:solidFill>
                  </a:tcPr>
                </a:tc>
                <a:extLst>
                  <a:ext uri="{0D108BD9-81ED-4DB2-BD59-A6C34878D82A}">
                    <a16:rowId xmlns:a16="http://schemas.microsoft.com/office/drawing/2014/main" val="10006"/>
                  </a:ext>
                </a:extLst>
              </a:tr>
            </a:tbl>
          </a:graphicData>
        </a:graphic>
      </p:graphicFrame>
      <p:graphicFrame>
        <p:nvGraphicFramePr>
          <p:cNvPr id="109743" name="Group 175"/>
          <p:cNvGraphicFramePr>
            <a:graphicFrameLocks noGrp="1"/>
          </p:cNvGraphicFramePr>
          <p:nvPr>
            <p:ph sz="quarter" idx="4294967295"/>
            <p:extLst>
              <p:ext uri="{D42A27DB-BD31-4B8C-83A1-F6EECF244321}">
                <p14:modId xmlns:p14="http://schemas.microsoft.com/office/powerpoint/2010/main" val="2708833707"/>
              </p:ext>
            </p:extLst>
          </p:nvPr>
        </p:nvGraphicFramePr>
        <p:xfrm>
          <a:off x="6629400" y="1524002"/>
          <a:ext cx="2057400" cy="2226838"/>
        </p:xfrm>
        <a:graphic>
          <a:graphicData uri="http://schemas.openxmlformats.org/drawingml/2006/table">
            <a:tbl>
              <a:tblPr/>
              <a:tblGrid>
                <a:gridCol w="2057400">
                  <a:extLst>
                    <a:ext uri="{9D8B030D-6E8A-4147-A177-3AD203B41FA5}">
                      <a16:colId xmlns:a16="http://schemas.microsoft.com/office/drawing/2014/main" val="20000"/>
                    </a:ext>
                  </a:extLst>
                </a:gridCol>
              </a:tblGrid>
              <a:tr h="362352">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rgbClr val="000000"/>
                          </a:solidFill>
                          <a:effectLst/>
                          <a:latin typeface="Arial" charset="0"/>
                          <a:ea typeface="ヒラギノ角ゴ Pro W3" charset="0"/>
                          <a:cs typeface="ヒラギノ角ゴ Pro W3" charset="0"/>
                        </a:rPr>
                        <a:t>Weight subzone</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10000"/>
                  </a:ext>
                </a:extLst>
              </a:tr>
              <a:tr h="362352">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a:ln>
                            <a:noFill/>
                          </a:ln>
                          <a:solidFill>
                            <a:srgbClr val="000000"/>
                          </a:solidFill>
                          <a:effectLst/>
                          <a:latin typeface="Arial" charset="0"/>
                          <a:ea typeface="ヒラギノ角ゴ Pro W3" charset="0"/>
                          <a:cs typeface="ヒラギノ角ゴ Pro W3" charset="0"/>
                        </a:rPr>
                        <a:t>&lt;9 kg</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10001"/>
                  </a:ext>
                </a:extLst>
              </a:tr>
              <a:tr h="362352">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a:ln>
                            <a:noFill/>
                          </a:ln>
                          <a:solidFill>
                            <a:srgbClr val="000000"/>
                          </a:solidFill>
                          <a:effectLst/>
                          <a:latin typeface="Arial" charset="0"/>
                          <a:ea typeface="ヒラギノ角ゴ Pro W3" charset="0"/>
                          <a:cs typeface="ヒラギノ角ゴ Pro W3" charset="0"/>
                        </a:rPr>
                        <a:t>10-26 kg</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10002"/>
                  </a:ext>
                </a:extLst>
              </a:tr>
              <a:tr h="362352">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a:ln>
                            <a:noFill/>
                          </a:ln>
                          <a:solidFill>
                            <a:srgbClr val="000000"/>
                          </a:solidFill>
                          <a:effectLst/>
                          <a:latin typeface="Arial" charset="0"/>
                          <a:ea typeface="ヒラギノ角ゴ Pro W3" charset="0"/>
                          <a:cs typeface="ヒラギノ角ゴ Pro W3" charset="0"/>
                        </a:rPr>
                        <a:t>27-45 kg</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10003"/>
                  </a:ext>
                </a:extLst>
              </a:tr>
              <a:tr h="3980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a:ln>
                            <a:noFill/>
                          </a:ln>
                          <a:solidFill>
                            <a:srgbClr val="000000"/>
                          </a:solidFill>
                          <a:effectLst/>
                          <a:latin typeface="Arial" charset="0"/>
                          <a:ea typeface="ヒラギノ角ゴ Pro W3" charset="0"/>
                          <a:cs typeface="ヒラギノ角ゴ Pro W3" charset="0"/>
                        </a:rPr>
                        <a:t>46-100 kg</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10004"/>
                  </a:ext>
                </a:extLst>
              </a:tr>
              <a:tr h="362352">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a:ln>
                            <a:noFill/>
                          </a:ln>
                          <a:solidFill>
                            <a:srgbClr val="000000"/>
                          </a:solidFill>
                          <a:effectLst/>
                          <a:latin typeface="Arial" charset="0"/>
                          <a:ea typeface="ヒラギノ角ゴ Pro W3" charset="0"/>
                          <a:cs typeface="ヒラギノ角ゴ Pro W3" charset="0"/>
                        </a:rPr>
                        <a:t>&gt;101 kg</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10005"/>
                  </a:ext>
                </a:extLst>
              </a:tr>
            </a:tbl>
          </a:graphicData>
        </a:graphic>
      </p:graphicFrame>
      <p:graphicFrame>
        <p:nvGraphicFramePr>
          <p:cNvPr id="109731" name="Group 163"/>
          <p:cNvGraphicFramePr>
            <a:graphicFrameLocks noGrp="1"/>
          </p:cNvGraphicFramePr>
          <p:nvPr>
            <p:ph sz="quarter" idx="4294967295"/>
            <p:extLst>
              <p:ext uri="{D42A27DB-BD31-4B8C-83A1-F6EECF244321}">
                <p14:modId xmlns:p14="http://schemas.microsoft.com/office/powerpoint/2010/main" val="2559695246"/>
              </p:ext>
            </p:extLst>
          </p:nvPr>
        </p:nvGraphicFramePr>
        <p:xfrm>
          <a:off x="3962400" y="4015578"/>
          <a:ext cx="4724400" cy="2058038"/>
        </p:xfrm>
        <a:graphic>
          <a:graphicData uri="http://schemas.openxmlformats.org/drawingml/2006/table">
            <a:tbl>
              <a:tblPr/>
              <a:tblGrid>
                <a:gridCol w="1031875">
                  <a:extLst>
                    <a:ext uri="{9D8B030D-6E8A-4147-A177-3AD203B41FA5}">
                      <a16:colId xmlns:a16="http://schemas.microsoft.com/office/drawing/2014/main" val="20000"/>
                    </a:ext>
                  </a:extLst>
                </a:gridCol>
                <a:gridCol w="1031875">
                  <a:extLst>
                    <a:ext uri="{9D8B030D-6E8A-4147-A177-3AD203B41FA5}">
                      <a16:colId xmlns:a16="http://schemas.microsoft.com/office/drawing/2014/main" val="20001"/>
                    </a:ext>
                  </a:extLst>
                </a:gridCol>
                <a:gridCol w="1031875">
                  <a:extLst>
                    <a:ext uri="{9D8B030D-6E8A-4147-A177-3AD203B41FA5}">
                      <a16:colId xmlns:a16="http://schemas.microsoft.com/office/drawing/2014/main" val="20002"/>
                    </a:ext>
                  </a:extLst>
                </a:gridCol>
                <a:gridCol w="1139825">
                  <a:extLst>
                    <a:ext uri="{9D8B030D-6E8A-4147-A177-3AD203B41FA5}">
                      <a16:colId xmlns:a16="http://schemas.microsoft.com/office/drawing/2014/main" val="20003"/>
                    </a:ext>
                  </a:extLst>
                </a:gridCol>
                <a:gridCol w="488950">
                  <a:extLst>
                    <a:ext uri="{9D8B030D-6E8A-4147-A177-3AD203B41FA5}">
                      <a16:colId xmlns:a16="http://schemas.microsoft.com/office/drawing/2014/main" val="20004"/>
                    </a:ext>
                  </a:extLst>
                </a:gridCol>
              </a:tblGrid>
              <a:tr h="53392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kern="1200" cap="none" normalizeH="0" baseline="0" dirty="0">
                          <a:ln>
                            <a:noFill/>
                          </a:ln>
                          <a:solidFill>
                            <a:srgbClr val="000000"/>
                          </a:solidFill>
                          <a:effectLst/>
                          <a:latin typeface="Arial" charset="0"/>
                          <a:ea typeface="Arial Unicode MS" panose="020B0604020202020204" pitchFamily="34" charset="-128"/>
                          <a:cs typeface="ヒラギノ角ゴ Pro W3" charset="0"/>
                        </a:rPr>
                        <a:t>Weight (kg)</a:t>
                      </a:r>
                    </a:p>
                  </a:txBody>
                  <a:tcPr marT="45731" marB="4573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a:ln>
                            <a:noFill/>
                          </a:ln>
                          <a:solidFill>
                            <a:srgbClr val="000000"/>
                          </a:solidFill>
                          <a:effectLst/>
                          <a:latin typeface="Arial" charset="0"/>
                          <a:ea typeface="ヒラギノ角ゴ Pro W3" charset="0"/>
                          <a:cs typeface="ヒラギノ角ゴ Pro W3" charset="0"/>
                        </a:rPr>
                        <a:t>Green zone</a:t>
                      </a:r>
                    </a:p>
                  </a:txBody>
                  <a:tcPr marT="45668" marB="4566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a:ln>
                            <a:noFill/>
                          </a:ln>
                          <a:solidFill>
                            <a:srgbClr val="000000"/>
                          </a:solidFill>
                          <a:effectLst/>
                          <a:latin typeface="Arial" charset="0"/>
                          <a:ea typeface="ヒラギノ角ゴ Pro W3" charset="0"/>
                          <a:cs typeface="ヒラギノ角ゴ Pro W3" charset="0"/>
                        </a:rPr>
                        <a:t>Noise index</a:t>
                      </a:r>
                    </a:p>
                  </a:txBody>
                  <a:tcPr marT="45668" marB="4566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a:ln>
                            <a:noFill/>
                          </a:ln>
                          <a:solidFill>
                            <a:srgbClr val="000000"/>
                          </a:solidFill>
                          <a:effectLst/>
                          <a:latin typeface="Arial" charset="0"/>
                          <a:ea typeface="ヒラギノ角ゴ Pro W3" charset="0"/>
                          <a:cs typeface="ヒラギノ角ゴ Pro W3" charset="0"/>
                        </a:rPr>
                        <a:t>Min- max mA</a:t>
                      </a:r>
                    </a:p>
                  </a:txBody>
                  <a:tcPr marT="45668" marB="4566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a:ln>
                            <a:noFill/>
                          </a:ln>
                          <a:solidFill>
                            <a:srgbClr val="000000"/>
                          </a:solidFill>
                          <a:effectLst/>
                          <a:latin typeface="Arial" charset="0"/>
                          <a:ea typeface="ヒラギノ角ゴ Pro W3" charset="0"/>
                          <a:cs typeface="ヒラギノ角ゴ Pro W3" charset="0"/>
                        </a:rPr>
                        <a:t>kV</a:t>
                      </a:r>
                    </a:p>
                  </a:txBody>
                  <a:tcPr marT="45668" marB="4566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extLst>
                  <a:ext uri="{0D108BD9-81ED-4DB2-BD59-A6C34878D82A}">
                    <a16:rowId xmlns:a16="http://schemas.microsoft.com/office/drawing/2014/main" val="10000"/>
                  </a:ext>
                </a:extLst>
              </a:tr>
              <a:tr h="304694">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kern="1200" cap="none" normalizeH="0" baseline="0" dirty="0">
                          <a:ln>
                            <a:noFill/>
                          </a:ln>
                          <a:solidFill>
                            <a:srgbClr val="000000"/>
                          </a:solidFill>
                          <a:effectLst/>
                          <a:latin typeface="Arial" charset="0"/>
                          <a:ea typeface="Arial Unicode MS" panose="020B0604020202020204" pitchFamily="34" charset="-128"/>
                          <a:cs typeface="ヒラギノ角ゴ Pro W3" charset="0"/>
                        </a:rPr>
                        <a:t>&lt; 9</a:t>
                      </a:r>
                    </a:p>
                  </a:txBody>
                  <a:tcPr marT="45731" marB="4573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a:ln>
                            <a:noFill/>
                          </a:ln>
                          <a:solidFill>
                            <a:srgbClr val="000000"/>
                          </a:solidFill>
                          <a:effectLst/>
                          <a:latin typeface="Arial" charset="0"/>
                          <a:ea typeface="ヒラギノ角ゴ Pro W3" charset="0"/>
                          <a:cs typeface="ヒラギノ角ゴ Pro W3" charset="0"/>
                        </a:rPr>
                        <a:t>Babies </a:t>
                      </a:r>
                    </a:p>
                  </a:txBody>
                  <a:tcPr marT="45668" marB="4566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a:ln>
                            <a:noFill/>
                          </a:ln>
                          <a:solidFill>
                            <a:srgbClr val="000000"/>
                          </a:solidFill>
                          <a:effectLst/>
                          <a:latin typeface="Arial" charset="0"/>
                          <a:ea typeface="ヒラギノ角ゴ Pro W3" charset="0"/>
                          <a:cs typeface="ヒラギノ角ゴ Pro W3" charset="0"/>
                        </a:rPr>
                        <a:t>7</a:t>
                      </a:r>
                    </a:p>
                  </a:txBody>
                  <a:tcPr marT="45668" marB="4566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rgbClr val="000000"/>
                          </a:solidFill>
                          <a:effectLst/>
                          <a:latin typeface="Arial" charset="0"/>
                          <a:ea typeface="ヒラギノ角ゴ Pro W3" charset="0"/>
                          <a:cs typeface="ヒラギノ角ゴ Pro W3" charset="0"/>
                        </a:rPr>
                        <a:t>50-100</a:t>
                      </a:r>
                    </a:p>
                  </a:txBody>
                  <a:tcPr marT="45668" marB="4566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rgbClr val="000000"/>
                          </a:solidFill>
                          <a:effectLst/>
                          <a:latin typeface="Arial" charset="0"/>
                          <a:ea typeface="ヒラギノ角ゴ Pro W3" charset="0"/>
                          <a:cs typeface="ヒラギノ角ゴ Pro W3" charset="0"/>
                        </a:rPr>
                        <a:t>80</a:t>
                      </a:r>
                    </a:p>
                  </a:txBody>
                  <a:tcPr marT="45668" marB="4566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extLst>
                  <a:ext uri="{0D108BD9-81ED-4DB2-BD59-A6C34878D82A}">
                    <a16:rowId xmlns:a16="http://schemas.microsoft.com/office/drawing/2014/main" val="10001"/>
                  </a:ext>
                </a:extLst>
              </a:tr>
              <a:tr h="304694">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kern="1200" cap="none" normalizeH="0" baseline="0" dirty="0">
                          <a:ln>
                            <a:noFill/>
                          </a:ln>
                          <a:solidFill>
                            <a:srgbClr val="000000"/>
                          </a:solidFill>
                          <a:effectLst/>
                          <a:latin typeface="Arial" charset="0"/>
                          <a:ea typeface="Arial Unicode MS" panose="020B0604020202020204" pitchFamily="34" charset="-128"/>
                          <a:cs typeface="ヒラギノ角ゴ Pro W3" charset="0"/>
                        </a:rPr>
                        <a:t>10-26</a:t>
                      </a:r>
                    </a:p>
                  </a:txBody>
                  <a:tcPr marT="45731" marB="4573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rgbClr val="000000"/>
                          </a:solidFill>
                          <a:effectLst/>
                          <a:latin typeface="Arial" charset="0"/>
                          <a:ea typeface="ヒラギノ角ゴ Pro W3" charset="0"/>
                          <a:cs typeface="ヒラギノ角ゴ Pro W3" charset="0"/>
                        </a:rPr>
                        <a:t>Cuties</a:t>
                      </a:r>
                    </a:p>
                  </a:txBody>
                  <a:tcPr marT="45668" marB="4566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rgbClr val="000000"/>
                          </a:solidFill>
                          <a:effectLst/>
                          <a:latin typeface="Arial" charset="0"/>
                          <a:ea typeface="ヒラギノ角ゴ Pro W3" charset="0"/>
                          <a:cs typeface="ヒラギノ角ゴ Pro W3" charset="0"/>
                        </a:rPr>
                        <a:t>9</a:t>
                      </a:r>
                    </a:p>
                  </a:txBody>
                  <a:tcPr marT="45668" marB="4566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rgbClr val="000000"/>
                          </a:solidFill>
                          <a:effectLst/>
                          <a:latin typeface="Arial" charset="0"/>
                          <a:ea typeface="ヒラギノ角ゴ Pro W3" charset="0"/>
                          <a:cs typeface="ヒラギノ角ゴ Pro W3" charset="0"/>
                        </a:rPr>
                        <a:t>60-120</a:t>
                      </a:r>
                    </a:p>
                  </a:txBody>
                  <a:tcPr marT="45668" marB="4566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rgbClr val="000000"/>
                          </a:solidFill>
                          <a:effectLst/>
                          <a:latin typeface="Arial" charset="0"/>
                          <a:ea typeface="ヒラギノ角ゴ Pro W3" charset="0"/>
                          <a:cs typeface="ヒラギノ角ゴ Pro W3" charset="0"/>
                        </a:rPr>
                        <a:t>100</a:t>
                      </a:r>
                    </a:p>
                  </a:txBody>
                  <a:tcPr marT="45668" marB="4566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extLst>
                  <a:ext uri="{0D108BD9-81ED-4DB2-BD59-A6C34878D82A}">
                    <a16:rowId xmlns:a16="http://schemas.microsoft.com/office/drawing/2014/main" val="10002"/>
                  </a:ext>
                </a:extLst>
              </a:tr>
              <a:tr h="304694">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kern="1200" cap="none" normalizeH="0" baseline="0" dirty="0">
                          <a:ln>
                            <a:noFill/>
                          </a:ln>
                          <a:solidFill>
                            <a:srgbClr val="000000"/>
                          </a:solidFill>
                          <a:effectLst/>
                          <a:latin typeface="Arial" charset="0"/>
                          <a:ea typeface="Arial Unicode MS" panose="020B0604020202020204" pitchFamily="34" charset="-128"/>
                          <a:cs typeface="ヒラギノ角ゴ Pro W3" charset="0"/>
                        </a:rPr>
                        <a:t>27-45</a:t>
                      </a:r>
                    </a:p>
                  </a:txBody>
                  <a:tcPr marT="45731" marB="4573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rgbClr val="000000"/>
                          </a:solidFill>
                          <a:effectLst/>
                          <a:latin typeface="Arial" charset="0"/>
                          <a:ea typeface="ヒラギノ角ゴ Pro W3" charset="0"/>
                          <a:cs typeface="ヒラギノ角ゴ Pro W3" charset="0"/>
                        </a:rPr>
                        <a:t>Kiddies</a:t>
                      </a:r>
                    </a:p>
                  </a:txBody>
                  <a:tcPr marT="45668" marB="4566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rgbClr val="000000"/>
                          </a:solidFill>
                          <a:effectLst/>
                          <a:latin typeface="Arial" charset="0"/>
                          <a:ea typeface="ヒラギノ角ゴ Pro W3" charset="0"/>
                          <a:cs typeface="ヒラギノ角ゴ Pro W3" charset="0"/>
                        </a:rPr>
                        <a:t>11</a:t>
                      </a:r>
                    </a:p>
                  </a:txBody>
                  <a:tcPr marT="45668" marB="4566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rgbClr val="000000"/>
                          </a:solidFill>
                          <a:effectLst/>
                          <a:latin typeface="Arial" charset="0"/>
                          <a:ea typeface="ヒラギノ角ゴ Pro W3" charset="0"/>
                          <a:cs typeface="ヒラギノ角ゴ Pro W3" charset="0"/>
                        </a:rPr>
                        <a:t>70-140</a:t>
                      </a:r>
                    </a:p>
                  </a:txBody>
                  <a:tcPr marT="45668" marB="4566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rgbClr val="000000"/>
                          </a:solidFill>
                          <a:effectLst/>
                          <a:latin typeface="Arial" charset="0"/>
                          <a:ea typeface="ヒラギノ角ゴ Pro W3" charset="0"/>
                          <a:cs typeface="ヒラギノ角ゴ Pro W3" charset="0"/>
                        </a:rPr>
                        <a:t>120</a:t>
                      </a:r>
                    </a:p>
                  </a:txBody>
                  <a:tcPr marT="45668" marB="4566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extLst>
                  <a:ext uri="{0D108BD9-81ED-4DB2-BD59-A6C34878D82A}">
                    <a16:rowId xmlns:a16="http://schemas.microsoft.com/office/drawing/2014/main" val="10003"/>
                  </a:ext>
                </a:extLst>
              </a:tr>
              <a:tr h="304694">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kern="1200" cap="none" normalizeH="0" baseline="0" dirty="0">
                          <a:ln>
                            <a:noFill/>
                          </a:ln>
                          <a:solidFill>
                            <a:srgbClr val="000000"/>
                          </a:solidFill>
                          <a:effectLst/>
                          <a:latin typeface="Arial" charset="0"/>
                          <a:ea typeface="Arial Unicode MS" panose="020B0604020202020204" pitchFamily="34" charset="-128"/>
                          <a:cs typeface="ヒラギノ角ゴ Pro W3" charset="0"/>
                        </a:rPr>
                        <a:t>46-100</a:t>
                      </a:r>
                    </a:p>
                  </a:txBody>
                  <a:tcPr marT="45731" marB="4573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rgbClr val="000000"/>
                          </a:solidFill>
                          <a:effectLst/>
                          <a:latin typeface="Arial" charset="0"/>
                          <a:ea typeface="ヒラギノ角ゴ Pro W3" charset="0"/>
                          <a:cs typeface="ヒラギノ角ゴ Pro W3" charset="0"/>
                        </a:rPr>
                        <a:t>Teenies</a:t>
                      </a:r>
                    </a:p>
                  </a:txBody>
                  <a:tcPr marT="45668" marB="4566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a:ln>
                            <a:noFill/>
                          </a:ln>
                          <a:solidFill>
                            <a:srgbClr val="000000"/>
                          </a:solidFill>
                          <a:effectLst/>
                          <a:latin typeface="Arial" charset="0"/>
                          <a:ea typeface="ヒラギノ角ゴ Pro W3" charset="0"/>
                          <a:cs typeface="ヒラギノ角ゴ Pro W3" charset="0"/>
                        </a:rPr>
                        <a:t>13</a:t>
                      </a:r>
                    </a:p>
                  </a:txBody>
                  <a:tcPr marT="45668" marB="4566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rgbClr val="000000"/>
                          </a:solidFill>
                          <a:effectLst/>
                          <a:latin typeface="Arial" charset="0"/>
                          <a:ea typeface="ヒラギノ角ゴ Pro W3" charset="0"/>
                          <a:cs typeface="ヒラギノ角ゴ Pro W3" charset="0"/>
                        </a:rPr>
                        <a:t>80-160</a:t>
                      </a:r>
                    </a:p>
                  </a:txBody>
                  <a:tcPr marT="45668" marB="4566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rgbClr val="000000"/>
                          </a:solidFill>
                          <a:effectLst/>
                          <a:latin typeface="Arial" charset="0"/>
                          <a:ea typeface="ヒラギノ角ゴ Pro W3" charset="0"/>
                          <a:cs typeface="ヒラギノ角ゴ Pro W3" charset="0"/>
                        </a:rPr>
                        <a:t>120</a:t>
                      </a:r>
                    </a:p>
                  </a:txBody>
                  <a:tcPr marT="45668" marB="4566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extLst>
                  <a:ext uri="{0D108BD9-81ED-4DB2-BD59-A6C34878D82A}">
                    <a16:rowId xmlns:a16="http://schemas.microsoft.com/office/drawing/2014/main" val="10004"/>
                  </a:ext>
                </a:extLst>
              </a:tr>
              <a:tr h="304694">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kern="1200" cap="none" normalizeH="0" baseline="0" dirty="0">
                          <a:ln>
                            <a:noFill/>
                          </a:ln>
                          <a:solidFill>
                            <a:srgbClr val="000000"/>
                          </a:solidFill>
                          <a:effectLst/>
                          <a:latin typeface="Arial" charset="0"/>
                          <a:ea typeface="Arial Unicode MS" panose="020B0604020202020204" pitchFamily="34" charset="-128"/>
                          <a:cs typeface="ヒラギノ角ゴ Pro W3" charset="0"/>
                        </a:rPr>
                        <a:t>&gt;101</a:t>
                      </a:r>
                    </a:p>
                  </a:txBody>
                  <a:tcPr marT="45731" marB="4573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rgbClr val="000000"/>
                          </a:solidFill>
                          <a:effectLst/>
                          <a:latin typeface="Arial" charset="0"/>
                          <a:ea typeface="ヒラギノ角ゴ Pro W3" charset="0"/>
                          <a:cs typeface="ヒラギノ角ゴ Pro W3" charset="0"/>
                        </a:rPr>
                        <a:t>Biggies</a:t>
                      </a:r>
                    </a:p>
                  </a:txBody>
                  <a:tcPr marT="45668" marB="4566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rgbClr val="000000"/>
                          </a:solidFill>
                          <a:effectLst/>
                          <a:latin typeface="Arial" charset="0"/>
                          <a:ea typeface="ヒラギノ角ゴ Pro W3" charset="0"/>
                          <a:cs typeface="ヒラギノ角ゴ Pro W3" charset="0"/>
                        </a:rPr>
                        <a:t>16</a:t>
                      </a:r>
                    </a:p>
                  </a:txBody>
                  <a:tcPr marT="45668" marB="4566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rgbClr val="000000"/>
                          </a:solidFill>
                          <a:effectLst/>
                          <a:latin typeface="Arial" charset="0"/>
                          <a:ea typeface="ヒラギノ角ゴ Pro W3" charset="0"/>
                          <a:cs typeface="ヒラギノ角ゴ Pro W3" charset="0"/>
                        </a:rPr>
                        <a:t>90-240</a:t>
                      </a:r>
                    </a:p>
                  </a:txBody>
                  <a:tcPr marT="45668" marB="4566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a:ln>
                            <a:noFill/>
                          </a:ln>
                          <a:solidFill>
                            <a:srgbClr val="000000"/>
                          </a:solidFill>
                          <a:effectLst/>
                          <a:latin typeface="Arial" charset="0"/>
                          <a:ea typeface="ヒラギノ角ゴ Pro W3" charset="0"/>
                          <a:cs typeface="ヒラギノ角ゴ Pro W3" charset="0"/>
                        </a:rPr>
                        <a:t>120</a:t>
                      </a:r>
                    </a:p>
                  </a:txBody>
                  <a:tcPr marT="45668" marB="4566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extLst>
                  <a:ext uri="{0D108BD9-81ED-4DB2-BD59-A6C34878D82A}">
                    <a16:rowId xmlns:a16="http://schemas.microsoft.com/office/drawing/2014/main" val="10005"/>
                  </a:ext>
                </a:extLst>
              </a:tr>
            </a:tbl>
          </a:graphicData>
        </a:graphic>
      </p:graphicFrame>
      <p:pic>
        <p:nvPicPr>
          <p:cNvPr id="30802"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2957" y="1524000"/>
            <a:ext cx="3306762" cy="4191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30803" name="Text Box 10"/>
          <p:cNvSpPr txBox="1">
            <a:spLocks noChangeArrowheads="1"/>
          </p:cNvSpPr>
          <p:nvPr/>
        </p:nvSpPr>
        <p:spPr bwMode="auto">
          <a:xfrm>
            <a:off x="238819" y="5943600"/>
            <a:ext cx="3352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110000"/>
              <a:buChar char="•"/>
              <a:defRPr sz="3200">
                <a:solidFill>
                  <a:schemeClr val="tx2"/>
                </a:solidFill>
                <a:latin typeface="Times New Roman" pitchFamily="18" charset="0"/>
              </a:defRPr>
            </a:lvl1pPr>
            <a:lvl2pPr marL="742950" indent="-285750">
              <a:spcBef>
                <a:spcPct val="20000"/>
              </a:spcBef>
              <a:buClr>
                <a:schemeClr val="folHlink"/>
              </a:buClr>
              <a:buSzPct val="110000"/>
              <a:buChar char="•"/>
              <a:defRPr sz="2800">
                <a:solidFill>
                  <a:schemeClr val="tx2"/>
                </a:solidFill>
                <a:latin typeface="Times New Roman" pitchFamily="18" charset="0"/>
              </a:defRPr>
            </a:lvl2pPr>
            <a:lvl3pPr marL="1143000" indent="-228600">
              <a:spcBef>
                <a:spcPct val="20000"/>
              </a:spcBef>
              <a:buClr>
                <a:schemeClr val="folHlink"/>
              </a:buClr>
              <a:buSzPct val="110000"/>
              <a:buChar char="•"/>
              <a:defRPr sz="2400">
                <a:solidFill>
                  <a:schemeClr val="tx2"/>
                </a:solidFill>
                <a:latin typeface="Times New Roman" pitchFamily="18" charset="0"/>
              </a:defRPr>
            </a:lvl3pPr>
            <a:lvl4pPr marL="1600200" indent="-228600">
              <a:spcBef>
                <a:spcPct val="20000"/>
              </a:spcBef>
              <a:buClr>
                <a:schemeClr val="folHlink"/>
              </a:buClr>
              <a:buSzPct val="110000"/>
              <a:buChar char="•"/>
              <a:defRPr sz="2400">
                <a:solidFill>
                  <a:schemeClr val="tx2"/>
                </a:solidFill>
                <a:latin typeface="Times New Roman" pitchFamily="18" charset="0"/>
              </a:defRPr>
            </a:lvl4pPr>
            <a:lvl5pPr marL="2057400" indent="-228600">
              <a:spcBef>
                <a:spcPct val="20000"/>
              </a:spcBef>
              <a:buClr>
                <a:schemeClr val="folHlink"/>
              </a:buClr>
              <a:buSzPct val="110000"/>
              <a:buChar char="•"/>
              <a:defRPr sz="2400">
                <a:solidFill>
                  <a:schemeClr val="tx2"/>
                </a:solidFill>
                <a:latin typeface="Times New Roman" pitchFamily="18" charset="0"/>
              </a:defRPr>
            </a:lvl5pPr>
            <a:lvl6pPr marL="25146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6pPr>
            <a:lvl7pPr marL="29718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7pPr>
            <a:lvl8pPr marL="34290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8pPr>
            <a:lvl9pPr marL="38862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9pPr>
          </a:lstStyle>
          <a:p>
            <a:pPr algn="ctr">
              <a:spcBef>
                <a:spcPct val="0"/>
              </a:spcBef>
              <a:buClrTx/>
              <a:buSzTx/>
              <a:buFontTx/>
              <a:buNone/>
            </a:pPr>
            <a:r>
              <a:rPr lang="en-US" altLang="en-US" sz="2000" baseline="0" dirty="0">
                <a:solidFill>
                  <a:srgbClr val="000000"/>
                </a:solidFill>
                <a:latin typeface="Arial Unicode MS" pitchFamily="34" charset="-128"/>
                <a:ea typeface="Arial Unicode MS" pitchFamily="34" charset="-128"/>
                <a:cs typeface="Arial Unicode MS" pitchFamily="34" charset="-128"/>
              </a:rPr>
              <a:t>CT scanner user interface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 presetClass="entr" presetSubtype="16" fill="hold" nodeType="afterEffect">
                                  <p:stCondLst>
                                    <p:cond delay="500"/>
                                  </p:stCondLst>
                                  <p:childTnLst>
                                    <p:set>
                                      <p:cBhvr>
                                        <p:cTn id="6" dur="1" fill="hold">
                                          <p:stCondLst>
                                            <p:cond delay="0"/>
                                          </p:stCondLst>
                                        </p:cTn>
                                        <p:tgtEl>
                                          <p:spTgt spid="109725"/>
                                        </p:tgtEl>
                                        <p:attrNameLst>
                                          <p:attrName>style.visibility</p:attrName>
                                        </p:attrNameLst>
                                      </p:cBhvr>
                                      <p:to>
                                        <p:strVal val="visible"/>
                                      </p:to>
                                    </p:set>
                                    <p:animEffect transition="in" filter="box(in)">
                                      <p:cBhvr>
                                        <p:cTn id="7" dur="500"/>
                                        <p:tgtEl>
                                          <p:spTgt spid="109725"/>
                                        </p:tgtEl>
                                      </p:cBhvr>
                                    </p:animEffect>
                                  </p:childTnLst>
                                </p:cTn>
                              </p:par>
                            </p:childTnLst>
                          </p:cTn>
                        </p:par>
                        <p:par>
                          <p:cTn id="8" fill="hold" nodeType="afterGroup">
                            <p:stCondLst>
                              <p:cond delay="1000"/>
                            </p:stCondLst>
                            <p:childTnLst>
                              <p:par>
                                <p:cTn id="9" presetID="4" presetClass="entr" presetSubtype="16" fill="hold" nodeType="afterEffect">
                                  <p:stCondLst>
                                    <p:cond delay="500"/>
                                  </p:stCondLst>
                                  <p:childTnLst>
                                    <p:set>
                                      <p:cBhvr>
                                        <p:cTn id="10" dur="1" fill="hold">
                                          <p:stCondLst>
                                            <p:cond delay="0"/>
                                          </p:stCondLst>
                                        </p:cTn>
                                        <p:tgtEl>
                                          <p:spTgt spid="109743"/>
                                        </p:tgtEl>
                                        <p:attrNameLst>
                                          <p:attrName>style.visibility</p:attrName>
                                        </p:attrNameLst>
                                      </p:cBhvr>
                                      <p:to>
                                        <p:strVal val="visible"/>
                                      </p:to>
                                    </p:set>
                                    <p:animEffect transition="in" filter="box(in)">
                                      <p:cBhvr>
                                        <p:cTn id="11" dur="500"/>
                                        <p:tgtEl>
                                          <p:spTgt spid="109743"/>
                                        </p:tgtEl>
                                      </p:cBhvr>
                                    </p:animEffect>
                                  </p:childTnLst>
                                </p:cTn>
                              </p:par>
                            </p:childTnLst>
                          </p:cTn>
                        </p:par>
                        <p:par>
                          <p:cTn id="12" fill="hold" nodeType="afterGroup">
                            <p:stCondLst>
                              <p:cond delay="2000"/>
                            </p:stCondLst>
                            <p:childTnLst>
                              <p:par>
                                <p:cTn id="13" presetID="4" presetClass="entr" presetSubtype="16" fill="hold" nodeType="afterEffect">
                                  <p:stCondLst>
                                    <p:cond delay="0"/>
                                  </p:stCondLst>
                                  <p:childTnLst>
                                    <p:set>
                                      <p:cBhvr>
                                        <p:cTn id="14" dur="1" fill="hold">
                                          <p:stCondLst>
                                            <p:cond delay="0"/>
                                          </p:stCondLst>
                                        </p:cTn>
                                        <p:tgtEl>
                                          <p:spTgt spid="109731"/>
                                        </p:tgtEl>
                                        <p:attrNameLst>
                                          <p:attrName>style.visibility</p:attrName>
                                        </p:attrNameLst>
                                      </p:cBhvr>
                                      <p:to>
                                        <p:strVal val="visible"/>
                                      </p:to>
                                    </p:set>
                                    <p:animEffect transition="in" filter="box(in)">
                                      <p:cBhvr>
                                        <p:cTn id="15" dur="500"/>
                                        <p:tgtEl>
                                          <p:spTgt spid="1097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2"/>
          <p:cNvSpPr>
            <a:spLocks noGrp="1" noChangeArrowheads="1"/>
          </p:cNvSpPr>
          <p:nvPr>
            <p:ph type="title"/>
          </p:nvPr>
        </p:nvSpPr>
        <p:spPr/>
        <p:txBody>
          <a:bodyPr/>
          <a:lstStyle/>
          <a:p>
            <a:r>
              <a:rPr lang="en-US" altLang="en-US" dirty="0">
                <a:latin typeface="Arial Unicode MS" pitchFamily="34" charset="-128"/>
                <a:ea typeface="Arial Unicode MS" pitchFamily="34" charset="-128"/>
                <a:cs typeface="Arial Unicode MS" pitchFamily="34" charset="-128"/>
              </a:rPr>
              <a:t>CT Workflow</a:t>
            </a:r>
          </a:p>
        </p:txBody>
      </p:sp>
      <p:grpSp>
        <p:nvGrpSpPr>
          <p:cNvPr id="31748" name="Group 1"/>
          <p:cNvGrpSpPr>
            <a:grpSpLocks/>
          </p:cNvGrpSpPr>
          <p:nvPr/>
        </p:nvGrpSpPr>
        <p:grpSpPr bwMode="auto">
          <a:xfrm>
            <a:off x="990600" y="1295400"/>
            <a:ext cx="6831013" cy="5334000"/>
            <a:chOff x="0" y="-27462"/>
            <a:chExt cx="8818057" cy="6884485"/>
          </a:xfrm>
        </p:grpSpPr>
        <p:pic>
          <p:nvPicPr>
            <p:cNvPr id="31751" name="Picture 3" descr="PE02716_"/>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615408"/>
              <a:ext cx="2133600" cy="201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2" name="Picture 4"/>
            <p:cNvPicPr>
              <a:picLocks noChangeAspect="1" noChangeArrowheads="1"/>
            </p:cNvPicPr>
            <p:nvPr/>
          </p:nvPicPr>
          <p:blipFill>
            <a:blip r:embed="rId4">
              <a:extLst>
                <a:ext uri="{28A0092B-C50C-407E-A947-70E740481C1C}">
                  <a14:useLocalDpi xmlns:a14="http://schemas.microsoft.com/office/drawing/2010/main" val="0"/>
                </a:ext>
              </a:extLst>
            </a:blip>
            <a:srcRect r="58736" b="72656"/>
            <a:stretch>
              <a:fillRect/>
            </a:stretch>
          </p:blipFill>
          <p:spPr bwMode="auto">
            <a:xfrm>
              <a:off x="0" y="3108998"/>
              <a:ext cx="4648200" cy="26670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31753" name="Text Box 5"/>
            <p:cNvSpPr txBox="1">
              <a:spLocks noChangeArrowheads="1"/>
            </p:cNvSpPr>
            <p:nvPr/>
          </p:nvSpPr>
          <p:spPr bwMode="auto">
            <a:xfrm>
              <a:off x="1143001" y="3382048"/>
              <a:ext cx="1425082" cy="357517"/>
            </a:xfrm>
            <a:prstGeom prst="rect">
              <a:avLst/>
            </a:prstGeom>
            <a:solidFill>
              <a:schemeClr val="tx1">
                <a:lumMod val="20000"/>
                <a:lumOff val="80000"/>
              </a:schemeClr>
            </a:solidFill>
            <a:ln w="9525">
              <a:solidFill>
                <a:srgbClr val="000000"/>
              </a:solidFill>
              <a:miter lim="800000"/>
              <a:headEnd/>
              <a:tailEnd/>
            </a:ln>
          </p:spPr>
          <p:txBody>
            <a:bodyPr wrap="none">
              <a:spAutoFit/>
            </a:bodyPr>
            <a:lstStyle>
              <a:lvl1pPr>
                <a:spcBef>
                  <a:spcPct val="20000"/>
                </a:spcBef>
                <a:buClr>
                  <a:schemeClr val="folHlink"/>
                </a:buClr>
                <a:buSzPct val="110000"/>
                <a:buChar char="•"/>
                <a:defRPr sz="3200">
                  <a:solidFill>
                    <a:schemeClr val="tx2"/>
                  </a:solidFill>
                  <a:latin typeface="Times New Roman" pitchFamily="18" charset="0"/>
                </a:defRPr>
              </a:lvl1pPr>
              <a:lvl2pPr marL="742950" indent="-285750">
                <a:spcBef>
                  <a:spcPct val="20000"/>
                </a:spcBef>
                <a:buClr>
                  <a:schemeClr val="folHlink"/>
                </a:buClr>
                <a:buSzPct val="110000"/>
                <a:buChar char="•"/>
                <a:defRPr sz="2800">
                  <a:solidFill>
                    <a:schemeClr val="tx2"/>
                  </a:solidFill>
                  <a:latin typeface="Times New Roman" pitchFamily="18" charset="0"/>
                </a:defRPr>
              </a:lvl2pPr>
              <a:lvl3pPr marL="1143000" indent="-228600">
                <a:spcBef>
                  <a:spcPct val="20000"/>
                </a:spcBef>
                <a:buClr>
                  <a:schemeClr val="folHlink"/>
                </a:buClr>
                <a:buSzPct val="110000"/>
                <a:buChar char="•"/>
                <a:defRPr sz="2400">
                  <a:solidFill>
                    <a:schemeClr val="tx2"/>
                  </a:solidFill>
                  <a:latin typeface="Times New Roman" pitchFamily="18" charset="0"/>
                </a:defRPr>
              </a:lvl3pPr>
              <a:lvl4pPr marL="1600200" indent="-228600">
                <a:spcBef>
                  <a:spcPct val="20000"/>
                </a:spcBef>
                <a:buClr>
                  <a:schemeClr val="folHlink"/>
                </a:buClr>
                <a:buSzPct val="110000"/>
                <a:buChar char="•"/>
                <a:defRPr sz="2400">
                  <a:solidFill>
                    <a:schemeClr val="tx2"/>
                  </a:solidFill>
                  <a:latin typeface="Times New Roman" pitchFamily="18" charset="0"/>
                </a:defRPr>
              </a:lvl4pPr>
              <a:lvl5pPr marL="2057400" indent="-228600">
                <a:spcBef>
                  <a:spcPct val="20000"/>
                </a:spcBef>
                <a:buClr>
                  <a:schemeClr val="folHlink"/>
                </a:buClr>
                <a:buSzPct val="110000"/>
                <a:buChar char="•"/>
                <a:defRPr sz="2400">
                  <a:solidFill>
                    <a:schemeClr val="tx2"/>
                  </a:solidFill>
                  <a:latin typeface="Times New Roman" pitchFamily="18" charset="0"/>
                </a:defRPr>
              </a:lvl5pPr>
              <a:lvl6pPr marL="25146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6pPr>
              <a:lvl7pPr marL="29718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7pPr>
              <a:lvl8pPr marL="34290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8pPr>
              <a:lvl9pPr marL="38862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9pPr>
            </a:lstStyle>
            <a:p>
              <a:pPr eaLnBrk="1" hangingPunct="1">
                <a:spcBef>
                  <a:spcPct val="0"/>
                </a:spcBef>
                <a:buClrTx/>
                <a:buSzTx/>
                <a:buFontTx/>
                <a:buNone/>
              </a:pPr>
              <a:r>
                <a:rPr lang="en-US" altLang="en-US" sz="1200" baseline="0" dirty="0">
                  <a:solidFill>
                    <a:srgbClr val="000000"/>
                  </a:solidFill>
                  <a:latin typeface="Calibri Light" panose="020F0302020204030204" pitchFamily="34" charset="0"/>
                  <a:cs typeface="Calibri Light" panose="020F0302020204030204" pitchFamily="34" charset="0"/>
                </a:rPr>
                <a:t>Some, Child CT</a:t>
              </a:r>
            </a:p>
          </p:txBody>
        </p:sp>
        <p:sp>
          <p:nvSpPr>
            <p:cNvPr id="31754" name="Text Box 6"/>
            <p:cNvSpPr txBox="1">
              <a:spLocks noChangeArrowheads="1"/>
            </p:cNvSpPr>
            <p:nvPr/>
          </p:nvSpPr>
          <p:spPr bwMode="auto">
            <a:xfrm>
              <a:off x="762000" y="4707612"/>
              <a:ext cx="3797351" cy="953514"/>
            </a:xfrm>
            <a:prstGeom prst="rect">
              <a:avLst/>
            </a:prstGeom>
            <a:solidFill>
              <a:schemeClr val="tx1">
                <a:lumMod val="20000"/>
                <a:lumOff val="80000"/>
              </a:schemeClr>
            </a:solidFill>
            <a:ln w="9525">
              <a:solidFill>
                <a:srgbClr val="000000"/>
              </a:solidFill>
              <a:miter lim="800000"/>
              <a:headEnd/>
              <a:tailEnd/>
            </a:ln>
          </p:spPr>
          <p:txBody>
            <a:bodyPr>
              <a:spAutoFit/>
            </a:bodyPr>
            <a:lstStyle>
              <a:lvl1pPr>
                <a:spcBef>
                  <a:spcPct val="20000"/>
                </a:spcBef>
                <a:buClr>
                  <a:schemeClr val="folHlink"/>
                </a:buClr>
                <a:buSzPct val="110000"/>
                <a:buChar char="•"/>
                <a:defRPr sz="3200">
                  <a:solidFill>
                    <a:schemeClr val="tx2"/>
                  </a:solidFill>
                  <a:latin typeface="Times New Roman" pitchFamily="18" charset="0"/>
                </a:defRPr>
              </a:lvl1pPr>
              <a:lvl2pPr marL="742950" indent="-285750">
                <a:spcBef>
                  <a:spcPct val="20000"/>
                </a:spcBef>
                <a:buClr>
                  <a:schemeClr val="folHlink"/>
                </a:buClr>
                <a:buSzPct val="110000"/>
                <a:buChar char="•"/>
                <a:defRPr sz="2800">
                  <a:solidFill>
                    <a:schemeClr val="tx2"/>
                  </a:solidFill>
                  <a:latin typeface="Times New Roman" pitchFamily="18" charset="0"/>
                </a:defRPr>
              </a:lvl2pPr>
              <a:lvl3pPr marL="1143000" indent="-228600">
                <a:spcBef>
                  <a:spcPct val="20000"/>
                </a:spcBef>
                <a:buClr>
                  <a:schemeClr val="folHlink"/>
                </a:buClr>
                <a:buSzPct val="110000"/>
                <a:buChar char="•"/>
                <a:defRPr sz="2400">
                  <a:solidFill>
                    <a:schemeClr val="tx2"/>
                  </a:solidFill>
                  <a:latin typeface="Times New Roman" pitchFamily="18" charset="0"/>
                </a:defRPr>
              </a:lvl3pPr>
              <a:lvl4pPr marL="1600200" indent="-228600">
                <a:spcBef>
                  <a:spcPct val="20000"/>
                </a:spcBef>
                <a:buClr>
                  <a:schemeClr val="folHlink"/>
                </a:buClr>
                <a:buSzPct val="110000"/>
                <a:buChar char="•"/>
                <a:defRPr sz="2400">
                  <a:solidFill>
                    <a:schemeClr val="tx2"/>
                  </a:solidFill>
                  <a:latin typeface="Times New Roman" pitchFamily="18" charset="0"/>
                </a:defRPr>
              </a:lvl4pPr>
              <a:lvl5pPr marL="2057400" indent="-228600">
                <a:spcBef>
                  <a:spcPct val="20000"/>
                </a:spcBef>
                <a:buClr>
                  <a:schemeClr val="folHlink"/>
                </a:buClr>
                <a:buSzPct val="110000"/>
                <a:buChar char="•"/>
                <a:defRPr sz="2400">
                  <a:solidFill>
                    <a:schemeClr val="tx2"/>
                  </a:solidFill>
                  <a:latin typeface="Times New Roman" pitchFamily="18" charset="0"/>
                </a:defRPr>
              </a:lvl5pPr>
              <a:lvl6pPr marL="25146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6pPr>
              <a:lvl7pPr marL="29718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7pPr>
              <a:lvl8pPr marL="34290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8pPr>
              <a:lvl9pPr marL="38862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9pPr>
            </a:lstStyle>
            <a:p>
              <a:pPr eaLnBrk="1" hangingPunct="1">
                <a:spcBef>
                  <a:spcPct val="0"/>
                </a:spcBef>
                <a:buClrTx/>
                <a:buSzTx/>
                <a:buFontTx/>
                <a:buNone/>
              </a:pPr>
              <a:r>
                <a:rPr lang="en-US" altLang="en-US" sz="1400" baseline="0" dirty="0">
                  <a:solidFill>
                    <a:srgbClr val="000000"/>
                  </a:solidFill>
                  <a:latin typeface="Calibri Light" panose="020F0302020204030204" pitchFamily="34" charset="0"/>
                  <a:cs typeface="Calibri Light" panose="020F0302020204030204" pitchFamily="34" charset="0"/>
                </a:rPr>
                <a:t>Electronic Medical Records</a:t>
              </a:r>
            </a:p>
            <a:p>
              <a:pPr marL="285750" indent="-285750" eaLnBrk="1" hangingPunct="1">
                <a:spcBef>
                  <a:spcPct val="0"/>
                </a:spcBef>
                <a:buClrTx/>
                <a:buSzTx/>
              </a:pPr>
              <a:r>
                <a:rPr lang="en-US" altLang="en-US" sz="1400" baseline="0" dirty="0">
                  <a:solidFill>
                    <a:srgbClr val="000000"/>
                  </a:solidFill>
                  <a:latin typeface="Calibri Light" panose="020F0302020204030204" pitchFamily="34" charset="0"/>
                  <a:cs typeface="Calibri Light" panose="020F0302020204030204" pitchFamily="34" charset="0"/>
                </a:rPr>
                <a:t>Indications</a:t>
              </a:r>
            </a:p>
            <a:p>
              <a:pPr marL="285750" indent="-285750" eaLnBrk="1" hangingPunct="1">
                <a:spcBef>
                  <a:spcPct val="0"/>
                </a:spcBef>
                <a:buClrTx/>
                <a:buSzTx/>
              </a:pPr>
              <a:r>
                <a:rPr lang="en-US" altLang="en-US" sz="1400" baseline="0" dirty="0">
                  <a:solidFill>
                    <a:srgbClr val="000000"/>
                  </a:solidFill>
                  <a:latin typeface="Calibri Light" panose="020F0302020204030204" pitchFamily="34" charset="0"/>
                  <a:cs typeface="Calibri Light" panose="020F0302020204030204" pitchFamily="34" charset="0"/>
                </a:rPr>
                <a:t>Number of prior CT  exams</a:t>
              </a:r>
            </a:p>
          </p:txBody>
        </p:sp>
        <p:sp>
          <p:nvSpPr>
            <p:cNvPr id="31755" name="AutoShape 7"/>
            <p:cNvSpPr>
              <a:spLocks noChangeArrowheads="1"/>
            </p:cNvSpPr>
            <p:nvPr/>
          </p:nvSpPr>
          <p:spPr bwMode="auto">
            <a:xfrm>
              <a:off x="330986" y="-27462"/>
              <a:ext cx="3048000" cy="615951"/>
            </a:xfrm>
            <a:prstGeom prst="cloudCallout">
              <a:avLst>
                <a:gd name="adj1" fmla="val -7657"/>
                <a:gd name="adj2" fmla="val 122940"/>
              </a:avLst>
            </a:prstGeom>
            <a:solidFill>
              <a:schemeClr val="tx1">
                <a:lumMod val="20000"/>
                <a:lumOff val="80000"/>
              </a:schemeClr>
            </a:solidFill>
            <a:ln w="9525">
              <a:solidFill>
                <a:schemeClr val="tx1"/>
              </a:solidFill>
              <a:round/>
              <a:headEnd/>
              <a:tailEnd/>
            </a:ln>
          </p:spPr>
          <p:txBody>
            <a:bodyPr/>
            <a:lstStyle>
              <a:lvl1pPr>
                <a:spcBef>
                  <a:spcPct val="20000"/>
                </a:spcBef>
                <a:buClr>
                  <a:schemeClr val="folHlink"/>
                </a:buClr>
                <a:buSzPct val="110000"/>
                <a:buChar char="•"/>
                <a:defRPr sz="3200">
                  <a:solidFill>
                    <a:schemeClr val="tx2"/>
                  </a:solidFill>
                  <a:latin typeface="Times New Roman" pitchFamily="18" charset="0"/>
                </a:defRPr>
              </a:lvl1pPr>
              <a:lvl2pPr marL="742950" indent="-285750">
                <a:spcBef>
                  <a:spcPct val="20000"/>
                </a:spcBef>
                <a:buClr>
                  <a:schemeClr val="folHlink"/>
                </a:buClr>
                <a:buSzPct val="110000"/>
                <a:buChar char="•"/>
                <a:defRPr sz="2800">
                  <a:solidFill>
                    <a:schemeClr val="tx2"/>
                  </a:solidFill>
                  <a:latin typeface="Times New Roman" pitchFamily="18" charset="0"/>
                </a:defRPr>
              </a:lvl2pPr>
              <a:lvl3pPr marL="1143000" indent="-228600">
                <a:spcBef>
                  <a:spcPct val="20000"/>
                </a:spcBef>
                <a:buClr>
                  <a:schemeClr val="folHlink"/>
                </a:buClr>
                <a:buSzPct val="110000"/>
                <a:buChar char="•"/>
                <a:defRPr sz="2400">
                  <a:solidFill>
                    <a:schemeClr val="tx2"/>
                  </a:solidFill>
                  <a:latin typeface="Times New Roman" pitchFamily="18" charset="0"/>
                </a:defRPr>
              </a:lvl3pPr>
              <a:lvl4pPr marL="1600200" indent="-228600">
                <a:spcBef>
                  <a:spcPct val="20000"/>
                </a:spcBef>
                <a:buClr>
                  <a:schemeClr val="folHlink"/>
                </a:buClr>
                <a:buSzPct val="110000"/>
                <a:buChar char="•"/>
                <a:defRPr sz="2400">
                  <a:solidFill>
                    <a:schemeClr val="tx2"/>
                  </a:solidFill>
                  <a:latin typeface="Times New Roman" pitchFamily="18" charset="0"/>
                </a:defRPr>
              </a:lvl4pPr>
              <a:lvl5pPr marL="2057400" indent="-228600">
                <a:spcBef>
                  <a:spcPct val="20000"/>
                </a:spcBef>
                <a:buClr>
                  <a:schemeClr val="folHlink"/>
                </a:buClr>
                <a:buSzPct val="110000"/>
                <a:buChar char="•"/>
                <a:defRPr sz="2400">
                  <a:solidFill>
                    <a:schemeClr val="tx2"/>
                  </a:solidFill>
                  <a:latin typeface="Times New Roman" pitchFamily="18" charset="0"/>
                </a:defRPr>
              </a:lvl5pPr>
              <a:lvl6pPr marL="25146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6pPr>
              <a:lvl7pPr marL="29718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7pPr>
              <a:lvl8pPr marL="34290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8pPr>
              <a:lvl9pPr marL="38862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9pPr>
            </a:lstStyle>
            <a:p>
              <a:pPr algn="ctr" eaLnBrk="1" hangingPunct="1">
                <a:spcBef>
                  <a:spcPct val="0"/>
                </a:spcBef>
                <a:buClrTx/>
                <a:buSzTx/>
                <a:buFontTx/>
                <a:buNone/>
              </a:pPr>
              <a:r>
                <a:rPr lang="en-US" altLang="en-US" sz="1800" baseline="0" dirty="0">
                  <a:solidFill>
                    <a:srgbClr val="000000"/>
                  </a:solidFill>
                  <a:latin typeface="Calibri Light" panose="020F0302020204030204" pitchFamily="34" charset="0"/>
                  <a:cs typeface="Calibri Light" panose="020F0302020204030204" pitchFamily="34" charset="0"/>
                </a:rPr>
                <a:t>We need CT!</a:t>
              </a:r>
            </a:p>
          </p:txBody>
        </p:sp>
        <p:pic>
          <p:nvPicPr>
            <p:cNvPr id="31756" name="Picture 8" descr="radiologist"/>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19401" y="3108998"/>
              <a:ext cx="1828800" cy="150018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31757" name="Picture 10" descr="scale-digital"/>
            <p:cNvPicPr>
              <a:picLocks noChangeAspect="1" noChangeArrowheads="1"/>
            </p:cNvPicPr>
            <p:nvPr/>
          </p:nvPicPr>
          <p:blipFill>
            <a:blip r:embed="rId6">
              <a:extLst>
                <a:ext uri="{28A0092B-C50C-407E-A947-70E740481C1C}">
                  <a14:useLocalDpi xmlns:a14="http://schemas.microsoft.com/office/drawing/2010/main" val="0"/>
                </a:ext>
              </a:extLst>
            </a:blip>
            <a:srcRect l="6804" t="15598" r="14954" b="14217"/>
            <a:stretch>
              <a:fillRect/>
            </a:stretch>
          </p:blipFill>
          <p:spPr bwMode="auto">
            <a:xfrm>
              <a:off x="5867401" y="5284179"/>
              <a:ext cx="1752601" cy="13716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31758" name="Picture 11" descr="XT_ShortTravelMug_med"/>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565462" y="3228250"/>
              <a:ext cx="1797050" cy="18669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31759" name="AutoShape 12"/>
            <p:cNvSpPr>
              <a:spLocks noChangeArrowheads="1"/>
            </p:cNvSpPr>
            <p:nvPr/>
          </p:nvSpPr>
          <p:spPr bwMode="auto">
            <a:xfrm flipV="1">
              <a:off x="2971800" y="5776973"/>
              <a:ext cx="2667000" cy="762000"/>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17694720 60000 65536"/>
                <a:gd name="T9" fmla="*/ 5898240 60000 65536"/>
                <a:gd name="T10" fmla="*/ 5898240 60000 65536"/>
                <a:gd name="T11" fmla="*/ 0 60000 65536"/>
                <a:gd name="T12" fmla="*/ 12427 w 21600"/>
                <a:gd name="T13" fmla="*/ 3780 h 21600"/>
                <a:gd name="T14" fmla="*/ 19023 w 21600"/>
                <a:gd name="T15" fmla="*/ 8378 h 21600"/>
              </a:gdLst>
              <a:ahLst/>
              <a:cxnLst>
                <a:cxn ang="T8">
                  <a:pos x="T0" y="T1"/>
                </a:cxn>
                <a:cxn ang="T9">
                  <a:pos x="T2" y="T3"/>
                </a:cxn>
                <a:cxn ang="T10">
                  <a:pos x="T4" y="T5"/>
                </a:cxn>
                <a:cxn ang="T11">
                  <a:pos x="T6" y="T7"/>
                </a:cxn>
              </a:cxnLst>
              <a:rect l="T12" t="T13" r="T14" b="T15"/>
              <a:pathLst>
                <a:path w="21600" h="21600">
                  <a:moveTo>
                    <a:pt x="21600" y="6079"/>
                  </a:moveTo>
                  <a:lnTo>
                    <a:pt x="14785" y="0"/>
                  </a:lnTo>
                  <a:lnTo>
                    <a:pt x="14785" y="3780"/>
                  </a:lnTo>
                  <a:lnTo>
                    <a:pt x="12427" y="3780"/>
                  </a:lnTo>
                  <a:cubicBezTo>
                    <a:pt x="5564" y="3780"/>
                    <a:pt x="0" y="7531"/>
                    <a:pt x="0" y="12158"/>
                  </a:cubicBezTo>
                  <a:lnTo>
                    <a:pt x="0" y="21600"/>
                  </a:lnTo>
                  <a:lnTo>
                    <a:pt x="4700" y="21600"/>
                  </a:lnTo>
                  <a:lnTo>
                    <a:pt x="4700" y="12158"/>
                  </a:lnTo>
                  <a:cubicBezTo>
                    <a:pt x="4700" y="10070"/>
                    <a:pt x="8159" y="8378"/>
                    <a:pt x="12427" y="8378"/>
                  </a:cubicBezTo>
                  <a:lnTo>
                    <a:pt x="14785" y="8378"/>
                  </a:lnTo>
                  <a:lnTo>
                    <a:pt x="14785" y="12158"/>
                  </a:lnTo>
                  <a:lnTo>
                    <a:pt x="21600" y="6079"/>
                  </a:lnTo>
                  <a:close/>
                </a:path>
              </a:pathLst>
            </a:custGeom>
            <a:solidFill>
              <a:schemeClr val="tx1">
                <a:lumMod val="20000"/>
                <a:lumOff val="80000"/>
              </a:schemeClr>
            </a:solidFill>
            <a:ln w="9525">
              <a:solidFill>
                <a:schemeClr val="tx1"/>
              </a:solidFill>
              <a:miter lim="800000"/>
              <a:headEnd/>
              <a:tailEnd/>
            </a:ln>
          </p:spPr>
          <p:txBody>
            <a:bodyPr wrap="none" anchor="ctr"/>
            <a:lstStyle/>
            <a:p>
              <a:endParaRPr lang="en-GB"/>
            </a:p>
          </p:txBody>
        </p:sp>
        <p:sp>
          <p:nvSpPr>
            <p:cNvPr id="31760" name="AutoShape 13"/>
            <p:cNvSpPr>
              <a:spLocks noChangeArrowheads="1"/>
            </p:cNvSpPr>
            <p:nvPr/>
          </p:nvSpPr>
          <p:spPr bwMode="auto">
            <a:xfrm>
              <a:off x="2500036" y="2358300"/>
              <a:ext cx="2286001" cy="533400"/>
            </a:xfrm>
            <a:prstGeom prst="wedgeEllipseCallout">
              <a:avLst>
                <a:gd name="adj1" fmla="val 27917"/>
                <a:gd name="adj2" fmla="val 130653"/>
              </a:avLst>
            </a:prstGeom>
            <a:solidFill>
              <a:schemeClr val="tx1">
                <a:lumMod val="20000"/>
                <a:lumOff val="80000"/>
              </a:schemeClr>
            </a:solidFill>
            <a:ln w="9525">
              <a:solidFill>
                <a:schemeClr val="tx1"/>
              </a:solidFill>
              <a:miter lim="800000"/>
              <a:headEnd/>
              <a:tailEnd/>
            </a:ln>
          </p:spPr>
          <p:txBody>
            <a:bodyPr/>
            <a:lstStyle>
              <a:lvl1pPr>
                <a:spcBef>
                  <a:spcPct val="20000"/>
                </a:spcBef>
                <a:buClr>
                  <a:schemeClr val="folHlink"/>
                </a:buClr>
                <a:buSzPct val="110000"/>
                <a:buChar char="•"/>
                <a:defRPr sz="3200">
                  <a:solidFill>
                    <a:schemeClr val="tx2"/>
                  </a:solidFill>
                  <a:latin typeface="Times New Roman" pitchFamily="18" charset="0"/>
                </a:defRPr>
              </a:lvl1pPr>
              <a:lvl2pPr marL="742950" indent="-285750">
                <a:spcBef>
                  <a:spcPct val="20000"/>
                </a:spcBef>
                <a:buClr>
                  <a:schemeClr val="folHlink"/>
                </a:buClr>
                <a:buSzPct val="110000"/>
                <a:buChar char="•"/>
                <a:defRPr sz="2800">
                  <a:solidFill>
                    <a:schemeClr val="tx2"/>
                  </a:solidFill>
                  <a:latin typeface="Times New Roman" pitchFamily="18" charset="0"/>
                </a:defRPr>
              </a:lvl2pPr>
              <a:lvl3pPr marL="1143000" indent="-228600">
                <a:spcBef>
                  <a:spcPct val="20000"/>
                </a:spcBef>
                <a:buClr>
                  <a:schemeClr val="folHlink"/>
                </a:buClr>
                <a:buSzPct val="110000"/>
                <a:buChar char="•"/>
                <a:defRPr sz="2400">
                  <a:solidFill>
                    <a:schemeClr val="tx2"/>
                  </a:solidFill>
                  <a:latin typeface="Times New Roman" pitchFamily="18" charset="0"/>
                </a:defRPr>
              </a:lvl3pPr>
              <a:lvl4pPr marL="1600200" indent="-228600">
                <a:spcBef>
                  <a:spcPct val="20000"/>
                </a:spcBef>
                <a:buClr>
                  <a:schemeClr val="folHlink"/>
                </a:buClr>
                <a:buSzPct val="110000"/>
                <a:buChar char="•"/>
                <a:defRPr sz="2400">
                  <a:solidFill>
                    <a:schemeClr val="tx2"/>
                  </a:solidFill>
                  <a:latin typeface="Times New Roman" pitchFamily="18" charset="0"/>
                </a:defRPr>
              </a:lvl4pPr>
              <a:lvl5pPr marL="2057400" indent="-228600">
                <a:spcBef>
                  <a:spcPct val="20000"/>
                </a:spcBef>
                <a:buClr>
                  <a:schemeClr val="folHlink"/>
                </a:buClr>
                <a:buSzPct val="110000"/>
                <a:buChar char="•"/>
                <a:defRPr sz="2400">
                  <a:solidFill>
                    <a:schemeClr val="tx2"/>
                  </a:solidFill>
                  <a:latin typeface="Times New Roman" pitchFamily="18" charset="0"/>
                </a:defRPr>
              </a:lvl5pPr>
              <a:lvl6pPr marL="25146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6pPr>
              <a:lvl7pPr marL="29718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7pPr>
              <a:lvl8pPr marL="34290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8pPr>
              <a:lvl9pPr marL="38862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9pPr>
            </a:lstStyle>
            <a:p>
              <a:pPr algn="ctr" eaLnBrk="1" hangingPunct="1">
                <a:spcBef>
                  <a:spcPct val="0"/>
                </a:spcBef>
                <a:buClrTx/>
                <a:buSzTx/>
                <a:buFontTx/>
                <a:buNone/>
              </a:pPr>
              <a:r>
                <a:rPr lang="en-US" altLang="en-US" sz="1800" baseline="0" dirty="0">
                  <a:solidFill>
                    <a:srgbClr val="000000"/>
                  </a:solidFill>
                  <a:latin typeface="Calibri Light" panose="020F0302020204030204" pitchFamily="34" charset="0"/>
                  <a:cs typeface="Calibri Light" panose="020F0302020204030204" pitchFamily="34" charset="0"/>
                </a:rPr>
                <a:t>Red Zone!</a:t>
              </a:r>
            </a:p>
          </p:txBody>
        </p:sp>
        <p:sp>
          <p:nvSpPr>
            <p:cNvPr id="31761" name="AutoShape 14"/>
            <p:cNvSpPr>
              <a:spLocks noChangeArrowheads="1"/>
            </p:cNvSpPr>
            <p:nvPr/>
          </p:nvSpPr>
          <p:spPr bwMode="auto">
            <a:xfrm>
              <a:off x="5803462" y="2923450"/>
              <a:ext cx="1981200" cy="457200"/>
            </a:xfrm>
            <a:prstGeom prst="wedgeRectCallout">
              <a:avLst>
                <a:gd name="adj1" fmla="val 16347"/>
                <a:gd name="adj2" fmla="val 194444"/>
              </a:avLst>
            </a:prstGeom>
            <a:solidFill>
              <a:schemeClr val="tx1">
                <a:lumMod val="20000"/>
                <a:lumOff val="80000"/>
              </a:schemeClr>
            </a:solidFill>
            <a:ln w="9525">
              <a:solidFill>
                <a:schemeClr val="tx1"/>
              </a:solidFill>
              <a:miter lim="800000"/>
              <a:headEnd/>
              <a:tailEnd/>
            </a:ln>
          </p:spPr>
          <p:txBody>
            <a:bodyPr/>
            <a:lstStyle>
              <a:lvl1pPr>
                <a:spcBef>
                  <a:spcPct val="20000"/>
                </a:spcBef>
                <a:buClr>
                  <a:schemeClr val="folHlink"/>
                </a:buClr>
                <a:buSzPct val="110000"/>
                <a:buChar char="•"/>
                <a:defRPr sz="3200">
                  <a:solidFill>
                    <a:schemeClr val="tx2"/>
                  </a:solidFill>
                  <a:latin typeface="Times New Roman" pitchFamily="18" charset="0"/>
                </a:defRPr>
              </a:lvl1pPr>
              <a:lvl2pPr marL="742950" indent="-285750">
                <a:spcBef>
                  <a:spcPct val="20000"/>
                </a:spcBef>
                <a:buClr>
                  <a:schemeClr val="folHlink"/>
                </a:buClr>
                <a:buSzPct val="110000"/>
                <a:buChar char="•"/>
                <a:defRPr sz="2800">
                  <a:solidFill>
                    <a:schemeClr val="tx2"/>
                  </a:solidFill>
                  <a:latin typeface="Times New Roman" pitchFamily="18" charset="0"/>
                </a:defRPr>
              </a:lvl2pPr>
              <a:lvl3pPr marL="1143000" indent="-228600">
                <a:spcBef>
                  <a:spcPct val="20000"/>
                </a:spcBef>
                <a:buClr>
                  <a:schemeClr val="folHlink"/>
                </a:buClr>
                <a:buSzPct val="110000"/>
                <a:buChar char="•"/>
                <a:defRPr sz="2400">
                  <a:solidFill>
                    <a:schemeClr val="tx2"/>
                  </a:solidFill>
                  <a:latin typeface="Times New Roman" pitchFamily="18" charset="0"/>
                </a:defRPr>
              </a:lvl3pPr>
              <a:lvl4pPr marL="1600200" indent="-228600">
                <a:spcBef>
                  <a:spcPct val="20000"/>
                </a:spcBef>
                <a:buClr>
                  <a:schemeClr val="folHlink"/>
                </a:buClr>
                <a:buSzPct val="110000"/>
                <a:buChar char="•"/>
                <a:defRPr sz="2400">
                  <a:solidFill>
                    <a:schemeClr val="tx2"/>
                  </a:solidFill>
                  <a:latin typeface="Times New Roman" pitchFamily="18" charset="0"/>
                </a:defRPr>
              </a:lvl4pPr>
              <a:lvl5pPr marL="2057400" indent="-228600">
                <a:spcBef>
                  <a:spcPct val="20000"/>
                </a:spcBef>
                <a:buClr>
                  <a:schemeClr val="folHlink"/>
                </a:buClr>
                <a:buSzPct val="110000"/>
                <a:buChar char="•"/>
                <a:defRPr sz="2400">
                  <a:solidFill>
                    <a:schemeClr val="tx2"/>
                  </a:solidFill>
                  <a:latin typeface="Times New Roman" pitchFamily="18" charset="0"/>
                </a:defRPr>
              </a:lvl5pPr>
              <a:lvl6pPr marL="25146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6pPr>
              <a:lvl7pPr marL="29718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7pPr>
              <a:lvl8pPr marL="34290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8pPr>
              <a:lvl9pPr marL="38862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9pPr>
            </a:lstStyle>
            <a:p>
              <a:pPr algn="ctr" eaLnBrk="1" hangingPunct="1">
                <a:spcBef>
                  <a:spcPct val="0"/>
                </a:spcBef>
                <a:buClrTx/>
                <a:buSzTx/>
                <a:buFontTx/>
                <a:buNone/>
              </a:pPr>
              <a:r>
                <a:rPr lang="en-US" altLang="en-US" sz="1800" baseline="0">
                  <a:solidFill>
                    <a:srgbClr val="000000"/>
                  </a:solidFill>
                  <a:latin typeface="Calibri Light" panose="020F0302020204030204" pitchFamily="34" charset="0"/>
                  <a:cs typeface="Calibri Light" panose="020F0302020204030204" pitchFamily="34" charset="0"/>
                </a:rPr>
                <a:t>Oh, Baby!</a:t>
              </a:r>
            </a:p>
          </p:txBody>
        </p:sp>
        <p:pic>
          <p:nvPicPr>
            <p:cNvPr id="31762" name="Picture 1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791201" y="-27462"/>
              <a:ext cx="2079625" cy="26368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31763" name="AutoShape 16"/>
            <p:cNvSpPr>
              <a:spLocks noChangeArrowheads="1"/>
            </p:cNvSpPr>
            <p:nvPr/>
          </p:nvSpPr>
          <p:spPr bwMode="auto">
            <a:xfrm>
              <a:off x="7772401" y="2579080"/>
              <a:ext cx="609600" cy="975892"/>
            </a:xfrm>
            <a:prstGeom prst="upArrow">
              <a:avLst>
                <a:gd name="adj1" fmla="val 50000"/>
                <a:gd name="adj2" fmla="val 46877"/>
              </a:avLst>
            </a:prstGeom>
            <a:solidFill>
              <a:schemeClr val="tx1">
                <a:lumMod val="20000"/>
                <a:lumOff val="80000"/>
              </a:schemeClr>
            </a:solidFill>
            <a:ln w="9525">
              <a:solidFill>
                <a:schemeClr val="tx1"/>
              </a:solidFill>
              <a:miter lim="800000"/>
              <a:headEnd/>
              <a:tailEnd/>
            </a:ln>
          </p:spPr>
          <p:txBody>
            <a:bodyPr wrap="none" anchor="ctr"/>
            <a:lstStyle>
              <a:lvl1pPr>
                <a:spcBef>
                  <a:spcPct val="20000"/>
                </a:spcBef>
                <a:buClr>
                  <a:schemeClr val="folHlink"/>
                </a:buClr>
                <a:buSzPct val="110000"/>
                <a:buChar char="•"/>
                <a:defRPr sz="3200">
                  <a:solidFill>
                    <a:schemeClr val="tx2"/>
                  </a:solidFill>
                  <a:latin typeface="Times New Roman" pitchFamily="18" charset="0"/>
                </a:defRPr>
              </a:lvl1pPr>
              <a:lvl2pPr marL="742950" indent="-285750">
                <a:spcBef>
                  <a:spcPct val="20000"/>
                </a:spcBef>
                <a:buClr>
                  <a:schemeClr val="folHlink"/>
                </a:buClr>
                <a:buSzPct val="110000"/>
                <a:buChar char="•"/>
                <a:defRPr sz="2800">
                  <a:solidFill>
                    <a:schemeClr val="tx2"/>
                  </a:solidFill>
                  <a:latin typeface="Times New Roman" pitchFamily="18" charset="0"/>
                </a:defRPr>
              </a:lvl2pPr>
              <a:lvl3pPr marL="1143000" indent="-228600">
                <a:spcBef>
                  <a:spcPct val="20000"/>
                </a:spcBef>
                <a:buClr>
                  <a:schemeClr val="folHlink"/>
                </a:buClr>
                <a:buSzPct val="110000"/>
                <a:buChar char="•"/>
                <a:defRPr sz="2400">
                  <a:solidFill>
                    <a:schemeClr val="tx2"/>
                  </a:solidFill>
                  <a:latin typeface="Times New Roman" pitchFamily="18" charset="0"/>
                </a:defRPr>
              </a:lvl3pPr>
              <a:lvl4pPr marL="1600200" indent="-228600">
                <a:spcBef>
                  <a:spcPct val="20000"/>
                </a:spcBef>
                <a:buClr>
                  <a:schemeClr val="folHlink"/>
                </a:buClr>
                <a:buSzPct val="110000"/>
                <a:buChar char="•"/>
                <a:defRPr sz="2400">
                  <a:solidFill>
                    <a:schemeClr val="tx2"/>
                  </a:solidFill>
                  <a:latin typeface="Times New Roman" pitchFamily="18" charset="0"/>
                </a:defRPr>
              </a:lvl4pPr>
              <a:lvl5pPr marL="2057400" indent="-228600">
                <a:spcBef>
                  <a:spcPct val="20000"/>
                </a:spcBef>
                <a:buClr>
                  <a:schemeClr val="folHlink"/>
                </a:buClr>
                <a:buSzPct val="110000"/>
                <a:buChar char="•"/>
                <a:defRPr sz="2400">
                  <a:solidFill>
                    <a:schemeClr val="tx2"/>
                  </a:solidFill>
                  <a:latin typeface="Times New Roman" pitchFamily="18" charset="0"/>
                </a:defRPr>
              </a:lvl5pPr>
              <a:lvl6pPr marL="25146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6pPr>
              <a:lvl7pPr marL="29718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7pPr>
              <a:lvl8pPr marL="34290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8pPr>
              <a:lvl9pPr marL="38862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9pPr>
            </a:lstStyle>
            <a:p>
              <a:pPr>
                <a:spcBef>
                  <a:spcPct val="0"/>
                </a:spcBef>
                <a:buClrTx/>
                <a:buSzTx/>
                <a:buFontTx/>
                <a:buNone/>
              </a:pPr>
              <a:endParaRPr lang="en-US" altLang="en-US" sz="1800">
                <a:solidFill>
                  <a:schemeClr val="tx1"/>
                </a:solidFill>
                <a:latin typeface="Arial" pitchFamily="34" charset="0"/>
              </a:endParaRPr>
            </a:p>
          </p:txBody>
        </p:sp>
        <p:sp>
          <p:nvSpPr>
            <p:cNvPr id="31764" name="Text Box 17"/>
            <p:cNvSpPr txBox="1">
              <a:spLocks noChangeArrowheads="1"/>
            </p:cNvSpPr>
            <p:nvPr/>
          </p:nvSpPr>
          <p:spPr bwMode="auto">
            <a:xfrm>
              <a:off x="0" y="594766"/>
              <a:ext cx="457200" cy="754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110000"/>
                <a:buChar char="•"/>
                <a:defRPr sz="3200">
                  <a:solidFill>
                    <a:schemeClr val="tx2"/>
                  </a:solidFill>
                  <a:latin typeface="Times New Roman" pitchFamily="18" charset="0"/>
                </a:defRPr>
              </a:lvl1pPr>
              <a:lvl2pPr marL="742950" indent="-285750">
                <a:spcBef>
                  <a:spcPct val="20000"/>
                </a:spcBef>
                <a:buClr>
                  <a:schemeClr val="folHlink"/>
                </a:buClr>
                <a:buSzPct val="110000"/>
                <a:buChar char="•"/>
                <a:defRPr sz="2800">
                  <a:solidFill>
                    <a:schemeClr val="tx2"/>
                  </a:solidFill>
                  <a:latin typeface="Times New Roman" pitchFamily="18" charset="0"/>
                </a:defRPr>
              </a:lvl2pPr>
              <a:lvl3pPr marL="1143000" indent="-228600">
                <a:spcBef>
                  <a:spcPct val="20000"/>
                </a:spcBef>
                <a:buClr>
                  <a:schemeClr val="folHlink"/>
                </a:buClr>
                <a:buSzPct val="110000"/>
                <a:buChar char="•"/>
                <a:defRPr sz="2400">
                  <a:solidFill>
                    <a:schemeClr val="tx2"/>
                  </a:solidFill>
                  <a:latin typeface="Times New Roman" pitchFamily="18" charset="0"/>
                </a:defRPr>
              </a:lvl3pPr>
              <a:lvl4pPr marL="1600200" indent="-228600">
                <a:spcBef>
                  <a:spcPct val="20000"/>
                </a:spcBef>
                <a:buClr>
                  <a:schemeClr val="folHlink"/>
                </a:buClr>
                <a:buSzPct val="110000"/>
                <a:buChar char="•"/>
                <a:defRPr sz="2400">
                  <a:solidFill>
                    <a:schemeClr val="tx2"/>
                  </a:solidFill>
                  <a:latin typeface="Times New Roman" pitchFamily="18" charset="0"/>
                </a:defRPr>
              </a:lvl4pPr>
              <a:lvl5pPr marL="2057400" indent="-228600">
                <a:spcBef>
                  <a:spcPct val="20000"/>
                </a:spcBef>
                <a:buClr>
                  <a:schemeClr val="folHlink"/>
                </a:buClr>
                <a:buSzPct val="110000"/>
                <a:buChar char="•"/>
                <a:defRPr sz="2400">
                  <a:solidFill>
                    <a:schemeClr val="tx2"/>
                  </a:solidFill>
                  <a:latin typeface="Times New Roman" pitchFamily="18" charset="0"/>
                </a:defRPr>
              </a:lvl5pPr>
              <a:lvl6pPr marL="25146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6pPr>
              <a:lvl7pPr marL="29718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7pPr>
              <a:lvl8pPr marL="34290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8pPr>
              <a:lvl9pPr marL="38862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9pPr>
            </a:lstStyle>
            <a:p>
              <a:pPr eaLnBrk="1" hangingPunct="1">
                <a:spcBef>
                  <a:spcPct val="50000"/>
                </a:spcBef>
                <a:buClrTx/>
                <a:buSzTx/>
                <a:buFontTx/>
                <a:buNone/>
              </a:pPr>
              <a:r>
                <a:rPr lang="en-US" altLang="en-US" b="1" baseline="0">
                  <a:solidFill>
                    <a:schemeClr val="tx1"/>
                  </a:solidFill>
                </a:rPr>
                <a:t>1</a:t>
              </a:r>
            </a:p>
          </p:txBody>
        </p:sp>
        <p:sp>
          <p:nvSpPr>
            <p:cNvPr id="31765" name="Text Box 18"/>
            <p:cNvSpPr txBox="1">
              <a:spLocks noChangeArrowheads="1"/>
            </p:cNvSpPr>
            <p:nvPr/>
          </p:nvSpPr>
          <p:spPr bwMode="auto">
            <a:xfrm>
              <a:off x="4721460" y="3111745"/>
              <a:ext cx="457200" cy="754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110000"/>
                <a:buChar char="•"/>
                <a:defRPr sz="3200">
                  <a:solidFill>
                    <a:schemeClr val="tx2"/>
                  </a:solidFill>
                  <a:latin typeface="Times New Roman" pitchFamily="18" charset="0"/>
                </a:defRPr>
              </a:lvl1pPr>
              <a:lvl2pPr marL="742950" indent="-285750">
                <a:spcBef>
                  <a:spcPct val="20000"/>
                </a:spcBef>
                <a:buClr>
                  <a:schemeClr val="folHlink"/>
                </a:buClr>
                <a:buSzPct val="110000"/>
                <a:buChar char="•"/>
                <a:defRPr sz="2800">
                  <a:solidFill>
                    <a:schemeClr val="tx2"/>
                  </a:solidFill>
                  <a:latin typeface="Times New Roman" pitchFamily="18" charset="0"/>
                </a:defRPr>
              </a:lvl2pPr>
              <a:lvl3pPr marL="1143000" indent="-228600">
                <a:spcBef>
                  <a:spcPct val="20000"/>
                </a:spcBef>
                <a:buClr>
                  <a:schemeClr val="folHlink"/>
                </a:buClr>
                <a:buSzPct val="110000"/>
                <a:buChar char="•"/>
                <a:defRPr sz="2400">
                  <a:solidFill>
                    <a:schemeClr val="tx2"/>
                  </a:solidFill>
                  <a:latin typeface="Times New Roman" pitchFamily="18" charset="0"/>
                </a:defRPr>
              </a:lvl3pPr>
              <a:lvl4pPr marL="1600200" indent="-228600">
                <a:spcBef>
                  <a:spcPct val="20000"/>
                </a:spcBef>
                <a:buClr>
                  <a:schemeClr val="folHlink"/>
                </a:buClr>
                <a:buSzPct val="110000"/>
                <a:buChar char="•"/>
                <a:defRPr sz="2400">
                  <a:solidFill>
                    <a:schemeClr val="tx2"/>
                  </a:solidFill>
                  <a:latin typeface="Times New Roman" pitchFamily="18" charset="0"/>
                </a:defRPr>
              </a:lvl4pPr>
              <a:lvl5pPr marL="2057400" indent="-228600">
                <a:spcBef>
                  <a:spcPct val="20000"/>
                </a:spcBef>
                <a:buClr>
                  <a:schemeClr val="folHlink"/>
                </a:buClr>
                <a:buSzPct val="110000"/>
                <a:buChar char="•"/>
                <a:defRPr sz="2400">
                  <a:solidFill>
                    <a:schemeClr val="tx2"/>
                  </a:solidFill>
                  <a:latin typeface="Times New Roman" pitchFamily="18" charset="0"/>
                </a:defRPr>
              </a:lvl5pPr>
              <a:lvl6pPr marL="25146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6pPr>
              <a:lvl7pPr marL="29718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7pPr>
              <a:lvl8pPr marL="34290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8pPr>
              <a:lvl9pPr marL="38862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9pPr>
            </a:lstStyle>
            <a:p>
              <a:pPr eaLnBrk="1" hangingPunct="1">
                <a:spcBef>
                  <a:spcPct val="50000"/>
                </a:spcBef>
                <a:buClrTx/>
                <a:buSzTx/>
                <a:buFontTx/>
                <a:buNone/>
              </a:pPr>
              <a:r>
                <a:rPr lang="en-US" altLang="en-US" b="1" baseline="0">
                  <a:solidFill>
                    <a:schemeClr val="tx1"/>
                  </a:solidFill>
                </a:rPr>
                <a:t>2</a:t>
              </a:r>
            </a:p>
          </p:txBody>
        </p:sp>
        <p:sp>
          <p:nvSpPr>
            <p:cNvPr id="31766" name="Text Box 19"/>
            <p:cNvSpPr txBox="1">
              <a:spLocks noChangeArrowheads="1"/>
            </p:cNvSpPr>
            <p:nvPr/>
          </p:nvSpPr>
          <p:spPr bwMode="auto">
            <a:xfrm>
              <a:off x="8459282" y="3218542"/>
              <a:ext cx="358775" cy="754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110000"/>
                <a:buChar char="•"/>
                <a:defRPr sz="3200">
                  <a:solidFill>
                    <a:schemeClr val="tx2"/>
                  </a:solidFill>
                  <a:latin typeface="Times New Roman" pitchFamily="18" charset="0"/>
                </a:defRPr>
              </a:lvl1pPr>
              <a:lvl2pPr marL="742950" indent="-285750">
                <a:spcBef>
                  <a:spcPct val="20000"/>
                </a:spcBef>
                <a:buClr>
                  <a:schemeClr val="folHlink"/>
                </a:buClr>
                <a:buSzPct val="110000"/>
                <a:buChar char="•"/>
                <a:defRPr sz="2800">
                  <a:solidFill>
                    <a:schemeClr val="tx2"/>
                  </a:solidFill>
                  <a:latin typeface="Times New Roman" pitchFamily="18" charset="0"/>
                </a:defRPr>
              </a:lvl2pPr>
              <a:lvl3pPr marL="1143000" indent="-228600">
                <a:spcBef>
                  <a:spcPct val="20000"/>
                </a:spcBef>
                <a:buClr>
                  <a:schemeClr val="folHlink"/>
                </a:buClr>
                <a:buSzPct val="110000"/>
                <a:buChar char="•"/>
                <a:defRPr sz="2400">
                  <a:solidFill>
                    <a:schemeClr val="tx2"/>
                  </a:solidFill>
                  <a:latin typeface="Times New Roman" pitchFamily="18" charset="0"/>
                </a:defRPr>
              </a:lvl3pPr>
              <a:lvl4pPr marL="1600200" indent="-228600">
                <a:spcBef>
                  <a:spcPct val="20000"/>
                </a:spcBef>
                <a:buClr>
                  <a:schemeClr val="folHlink"/>
                </a:buClr>
                <a:buSzPct val="110000"/>
                <a:buChar char="•"/>
                <a:defRPr sz="2400">
                  <a:solidFill>
                    <a:schemeClr val="tx2"/>
                  </a:solidFill>
                  <a:latin typeface="Times New Roman" pitchFamily="18" charset="0"/>
                </a:defRPr>
              </a:lvl4pPr>
              <a:lvl5pPr marL="2057400" indent="-228600">
                <a:spcBef>
                  <a:spcPct val="20000"/>
                </a:spcBef>
                <a:buClr>
                  <a:schemeClr val="folHlink"/>
                </a:buClr>
                <a:buSzPct val="110000"/>
                <a:buChar char="•"/>
                <a:defRPr sz="2400">
                  <a:solidFill>
                    <a:schemeClr val="tx2"/>
                  </a:solidFill>
                  <a:latin typeface="Times New Roman" pitchFamily="18" charset="0"/>
                </a:defRPr>
              </a:lvl5pPr>
              <a:lvl6pPr marL="25146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6pPr>
              <a:lvl7pPr marL="29718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7pPr>
              <a:lvl8pPr marL="34290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8pPr>
              <a:lvl9pPr marL="38862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9pPr>
            </a:lstStyle>
            <a:p>
              <a:pPr eaLnBrk="1" hangingPunct="1">
                <a:spcBef>
                  <a:spcPct val="50000"/>
                </a:spcBef>
                <a:buClrTx/>
                <a:buSzTx/>
                <a:buFontTx/>
                <a:buNone/>
              </a:pPr>
              <a:r>
                <a:rPr lang="en-US" altLang="en-US" b="1" baseline="0">
                  <a:solidFill>
                    <a:schemeClr val="tx1"/>
                  </a:solidFill>
                </a:rPr>
                <a:t>3</a:t>
              </a:r>
            </a:p>
          </p:txBody>
        </p:sp>
        <p:sp>
          <p:nvSpPr>
            <p:cNvPr id="31767" name="Text Box 20"/>
            <p:cNvSpPr txBox="1">
              <a:spLocks noChangeArrowheads="1"/>
            </p:cNvSpPr>
            <p:nvPr/>
          </p:nvSpPr>
          <p:spPr bwMode="auto">
            <a:xfrm>
              <a:off x="8002082" y="70902"/>
              <a:ext cx="358775" cy="754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110000"/>
                <a:buChar char="•"/>
                <a:defRPr sz="3200">
                  <a:solidFill>
                    <a:schemeClr val="tx2"/>
                  </a:solidFill>
                  <a:latin typeface="Times New Roman" pitchFamily="18" charset="0"/>
                </a:defRPr>
              </a:lvl1pPr>
              <a:lvl2pPr marL="742950" indent="-285750">
                <a:spcBef>
                  <a:spcPct val="20000"/>
                </a:spcBef>
                <a:buClr>
                  <a:schemeClr val="folHlink"/>
                </a:buClr>
                <a:buSzPct val="110000"/>
                <a:buChar char="•"/>
                <a:defRPr sz="2800">
                  <a:solidFill>
                    <a:schemeClr val="tx2"/>
                  </a:solidFill>
                  <a:latin typeface="Times New Roman" pitchFamily="18" charset="0"/>
                </a:defRPr>
              </a:lvl2pPr>
              <a:lvl3pPr marL="1143000" indent="-228600">
                <a:spcBef>
                  <a:spcPct val="20000"/>
                </a:spcBef>
                <a:buClr>
                  <a:schemeClr val="folHlink"/>
                </a:buClr>
                <a:buSzPct val="110000"/>
                <a:buChar char="•"/>
                <a:defRPr sz="2400">
                  <a:solidFill>
                    <a:schemeClr val="tx2"/>
                  </a:solidFill>
                  <a:latin typeface="Times New Roman" pitchFamily="18" charset="0"/>
                </a:defRPr>
              </a:lvl3pPr>
              <a:lvl4pPr marL="1600200" indent="-228600">
                <a:spcBef>
                  <a:spcPct val="20000"/>
                </a:spcBef>
                <a:buClr>
                  <a:schemeClr val="folHlink"/>
                </a:buClr>
                <a:buSzPct val="110000"/>
                <a:buChar char="•"/>
                <a:defRPr sz="2400">
                  <a:solidFill>
                    <a:schemeClr val="tx2"/>
                  </a:solidFill>
                  <a:latin typeface="Times New Roman" pitchFamily="18" charset="0"/>
                </a:defRPr>
              </a:lvl4pPr>
              <a:lvl5pPr marL="2057400" indent="-228600">
                <a:spcBef>
                  <a:spcPct val="20000"/>
                </a:spcBef>
                <a:buClr>
                  <a:schemeClr val="folHlink"/>
                </a:buClr>
                <a:buSzPct val="110000"/>
                <a:buChar char="•"/>
                <a:defRPr sz="2400">
                  <a:solidFill>
                    <a:schemeClr val="tx2"/>
                  </a:solidFill>
                  <a:latin typeface="Times New Roman" pitchFamily="18" charset="0"/>
                </a:defRPr>
              </a:lvl5pPr>
              <a:lvl6pPr marL="25146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6pPr>
              <a:lvl7pPr marL="29718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7pPr>
              <a:lvl8pPr marL="34290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8pPr>
              <a:lvl9pPr marL="38862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9pPr>
            </a:lstStyle>
            <a:p>
              <a:pPr eaLnBrk="1" hangingPunct="1">
                <a:spcBef>
                  <a:spcPct val="50000"/>
                </a:spcBef>
                <a:buClrTx/>
                <a:buSzTx/>
                <a:buFontTx/>
                <a:buNone/>
              </a:pPr>
              <a:r>
                <a:rPr lang="en-US" altLang="en-US" b="1" baseline="0">
                  <a:solidFill>
                    <a:schemeClr val="tx1"/>
                  </a:solidFill>
                </a:rPr>
                <a:t>4</a:t>
              </a:r>
            </a:p>
          </p:txBody>
        </p:sp>
        <p:pic>
          <p:nvPicPr>
            <p:cNvPr id="31768" name="Picture 21" descr="computer2">
              <a:hlinkClick r:id="rId9"/>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727990" y="5874362"/>
              <a:ext cx="925513" cy="982661"/>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grpSp>
      <p:sp>
        <p:nvSpPr>
          <p:cNvPr id="31749" name="Text Box 22"/>
          <p:cNvSpPr txBox="1">
            <a:spLocks noChangeArrowheads="1"/>
          </p:cNvSpPr>
          <p:nvPr/>
        </p:nvSpPr>
        <p:spPr bwMode="auto">
          <a:xfrm>
            <a:off x="6980238" y="5791200"/>
            <a:ext cx="160287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folHlink"/>
              </a:buClr>
              <a:buSzPct val="110000"/>
              <a:buChar char="•"/>
              <a:defRPr sz="3200">
                <a:solidFill>
                  <a:schemeClr val="tx2"/>
                </a:solidFill>
                <a:latin typeface="Times New Roman" pitchFamily="18" charset="0"/>
              </a:defRPr>
            </a:lvl1pPr>
            <a:lvl2pPr marL="742950" indent="-285750">
              <a:spcBef>
                <a:spcPct val="20000"/>
              </a:spcBef>
              <a:buClr>
                <a:schemeClr val="folHlink"/>
              </a:buClr>
              <a:buSzPct val="110000"/>
              <a:buChar char="•"/>
              <a:defRPr sz="2800">
                <a:solidFill>
                  <a:schemeClr val="tx2"/>
                </a:solidFill>
                <a:latin typeface="Times New Roman" pitchFamily="18" charset="0"/>
              </a:defRPr>
            </a:lvl2pPr>
            <a:lvl3pPr marL="1143000" indent="-228600">
              <a:spcBef>
                <a:spcPct val="20000"/>
              </a:spcBef>
              <a:buClr>
                <a:schemeClr val="folHlink"/>
              </a:buClr>
              <a:buSzPct val="110000"/>
              <a:buChar char="•"/>
              <a:defRPr sz="2400">
                <a:solidFill>
                  <a:schemeClr val="tx2"/>
                </a:solidFill>
                <a:latin typeface="Times New Roman" pitchFamily="18" charset="0"/>
              </a:defRPr>
            </a:lvl3pPr>
            <a:lvl4pPr marL="1600200" indent="-228600">
              <a:spcBef>
                <a:spcPct val="20000"/>
              </a:spcBef>
              <a:buClr>
                <a:schemeClr val="folHlink"/>
              </a:buClr>
              <a:buSzPct val="110000"/>
              <a:buChar char="•"/>
              <a:defRPr sz="2400">
                <a:solidFill>
                  <a:schemeClr val="tx2"/>
                </a:solidFill>
                <a:latin typeface="Times New Roman" pitchFamily="18" charset="0"/>
              </a:defRPr>
            </a:lvl4pPr>
            <a:lvl5pPr marL="2057400" indent="-228600">
              <a:spcBef>
                <a:spcPct val="20000"/>
              </a:spcBef>
              <a:buClr>
                <a:schemeClr val="folHlink"/>
              </a:buClr>
              <a:buSzPct val="110000"/>
              <a:buChar char="•"/>
              <a:defRPr sz="2400">
                <a:solidFill>
                  <a:schemeClr val="tx2"/>
                </a:solidFill>
                <a:latin typeface="Times New Roman" pitchFamily="18" charset="0"/>
              </a:defRPr>
            </a:lvl5pPr>
            <a:lvl6pPr marL="25146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6pPr>
            <a:lvl7pPr marL="29718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7pPr>
            <a:lvl8pPr marL="34290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8pPr>
            <a:lvl9pPr marL="38862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9pPr>
          </a:lstStyle>
          <a:p>
            <a:pPr>
              <a:spcBef>
                <a:spcPct val="0"/>
              </a:spcBef>
              <a:buClrTx/>
              <a:buSzTx/>
              <a:buFontTx/>
              <a:buNone/>
            </a:pPr>
            <a:r>
              <a:rPr lang="en-US" altLang="en-US" sz="1800" baseline="0">
                <a:solidFill>
                  <a:srgbClr val="000000"/>
                </a:solidFill>
                <a:latin typeface="Calibri Light" panose="020F0302020204030204" pitchFamily="34" charset="0"/>
                <a:cs typeface="Calibri Light" panose="020F0302020204030204" pitchFamily="34" charset="0"/>
              </a:rPr>
              <a:t>Weigh or guess</a:t>
            </a:r>
          </a:p>
        </p:txBody>
      </p:sp>
      <p:sp>
        <p:nvSpPr>
          <p:cNvPr id="31750" name="AutoShape 9"/>
          <p:cNvSpPr>
            <a:spLocks noChangeArrowheads="1"/>
          </p:cNvSpPr>
          <p:nvPr/>
        </p:nvSpPr>
        <p:spPr bwMode="auto">
          <a:xfrm>
            <a:off x="1524000" y="3154363"/>
            <a:ext cx="468313" cy="503237"/>
          </a:xfrm>
          <a:prstGeom prst="downArrow">
            <a:avLst>
              <a:gd name="adj1" fmla="val 50000"/>
              <a:gd name="adj2" fmla="val 24944"/>
            </a:avLst>
          </a:prstGeom>
          <a:solidFill>
            <a:schemeClr val="tx1">
              <a:lumMod val="20000"/>
              <a:lumOff val="80000"/>
            </a:schemeClr>
          </a:solidFill>
          <a:ln w="9525">
            <a:solidFill>
              <a:schemeClr val="tx1"/>
            </a:solidFill>
            <a:miter lim="800000"/>
            <a:headEnd/>
            <a:tailEnd/>
          </a:ln>
        </p:spPr>
        <p:txBody>
          <a:bodyPr wrap="none" anchor="ctr"/>
          <a:lstStyle>
            <a:lvl1pPr>
              <a:spcBef>
                <a:spcPct val="20000"/>
              </a:spcBef>
              <a:buClr>
                <a:schemeClr val="folHlink"/>
              </a:buClr>
              <a:buSzPct val="110000"/>
              <a:buChar char="•"/>
              <a:defRPr sz="3200">
                <a:solidFill>
                  <a:schemeClr val="tx2"/>
                </a:solidFill>
                <a:latin typeface="Times New Roman" pitchFamily="18" charset="0"/>
              </a:defRPr>
            </a:lvl1pPr>
            <a:lvl2pPr marL="742950" indent="-285750">
              <a:spcBef>
                <a:spcPct val="20000"/>
              </a:spcBef>
              <a:buClr>
                <a:schemeClr val="folHlink"/>
              </a:buClr>
              <a:buSzPct val="110000"/>
              <a:buChar char="•"/>
              <a:defRPr sz="2800">
                <a:solidFill>
                  <a:schemeClr val="tx2"/>
                </a:solidFill>
                <a:latin typeface="Times New Roman" pitchFamily="18" charset="0"/>
              </a:defRPr>
            </a:lvl2pPr>
            <a:lvl3pPr marL="1143000" indent="-228600">
              <a:spcBef>
                <a:spcPct val="20000"/>
              </a:spcBef>
              <a:buClr>
                <a:schemeClr val="folHlink"/>
              </a:buClr>
              <a:buSzPct val="110000"/>
              <a:buChar char="•"/>
              <a:defRPr sz="2400">
                <a:solidFill>
                  <a:schemeClr val="tx2"/>
                </a:solidFill>
                <a:latin typeface="Times New Roman" pitchFamily="18" charset="0"/>
              </a:defRPr>
            </a:lvl3pPr>
            <a:lvl4pPr marL="1600200" indent="-228600">
              <a:spcBef>
                <a:spcPct val="20000"/>
              </a:spcBef>
              <a:buClr>
                <a:schemeClr val="folHlink"/>
              </a:buClr>
              <a:buSzPct val="110000"/>
              <a:buChar char="•"/>
              <a:defRPr sz="2400">
                <a:solidFill>
                  <a:schemeClr val="tx2"/>
                </a:solidFill>
                <a:latin typeface="Times New Roman" pitchFamily="18" charset="0"/>
              </a:defRPr>
            </a:lvl4pPr>
            <a:lvl5pPr marL="2057400" indent="-228600">
              <a:spcBef>
                <a:spcPct val="20000"/>
              </a:spcBef>
              <a:buClr>
                <a:schemeClr val="folHlink"/>
              </a:buClr>
              <a:buSzPct val="110000"/>
              <a:buChar char="•"/>
              <a:defRPr sz="2400">
                <a:solidFill>
                  <a:schemeClr val="tx2"/>
                </a:solidFill>
                <a:latin typeface="Times New Roman" pitchFamily="18" charset="0"/>
              </a:defRPr>
            </a:lvl5pPr>
            <a:lvl6pPr marL="25146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6pPr>
            <a:lvl7pPr marL="29718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7pPr>
            <a:lvl8pPr marL="34290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8pPr>
            <a:lvl9pPr marL="38862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9pPr>
          </a:lstStyle>
          <a:p>
            <a:pPr>
              <a:spcBef>
                <a:spcPct val="0"/>
              </a:spcBef>
              <a:buClrTx/>
              <a:buSzTx/>
              <a:buFontTx/>
              <a:buNone/>
            </a:pPr>
            <a:endParaRPr lang="en-US" altLang="en-US" sz="2400" dirty="0">
              <a:solidFill>
                <a:schemeClr val="tx1"/>
              </a:solidFill>
              <a:latin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US" altLang="en-US">
                <a:latin typeface="Arial Unicode MS" pitchFamily="34" charset="-128"/>
                <a:ea typeface="Arial Unicode MS" pitchFamily="34" charset="-128"/>
                <a:cs typeface="Arial Unicode MS" pitchFamily="34" charset="-128"/>
              </a:rPr>
              <a:t>Why children are so special for CT?</a:t>
            </a:r>
          </a:p>
        </p:txBody>
      </p:sp>
      <p:sp>
        <p:nvSpPr>
          <p:cNvPr id="5123" name="Rectangle 3"/>
          <p:cNvSpPr>
            <a:spLocks noGrp="1" noChangeArrowheads="1"/>
          </p:cNvSpPr>
          <p:nvPr>
            <p:ph idx="1"/>
          </p:nvPr>
        </p:nvSpPr>
        <p:spPr>
          <a:xfrm>
            <a:off x="275431" y="1295400"/>
            <a:ext cx="8593137" cy="4572000"/>
          </a:xfrm>
        </p:spPr>
        <p:txBody>
          <a:bodyPr>
            <a:noAutofit/>
          </a:bodyPr>
          <a:lstStyle/>
          <a:p>
            <a:pPr>
              <a:spcAft>
                <a:spcPts val="1200"/>
              </a:spcAft>
            </a:pPr>
            <a:r>
              <a:rPr lang="en-US" altLang="en-US" sz="2400" dirty="0">
                <a:latin typeface="Arial Unicode MS" pitchFamily="34" charset="-128"/>
                <a:ea typeface="Arial Unicode MS" pitchFamily="34" charset="-128"/>
                <a:cs typeface="Arial Unicode MS" pitchFamily="34" charset="-128"/>
              </a:rPr>
              <a:t>Well…because they are just special! </a:t>
            </a:r>
          </a:p>
          <a:p>
            <a:pPr>
              <a:spcAft>
                <a:spcPts val="1200"/>
              </a:spcAft>
            </a:pPr>
            <a:r>
              <a:rPr lang="en-US" altLang="en-US" sz="2400" dirty="0">
                <a:latin typeface="Arial Unicode MS" pitchFamily="34" charset="-128"/>
                <a:ea typeface="Arial Unicode MS" pitchFamily="34" charset="-128"/>
                <a:cs typeface="Arial Unicode MS" pitchFamily="34" charset="-128"/>
              </a:rPr>
              <a:t>Seriously: Every patient is special but children are more special … for CT </a:t>
            </a:r>
          </a:p>
          <a:p>
            <a:pPr>
              <a:spcAft>
                <a:spcPts val="600"/>
              </a:spcAft>
            </a:pPr>
            <a:r>
              <a:rPr lang="en-US" altLang="en-US" sz="2400" dirty="0">
                <a:latin typeface="Arial Unicode MS" pitchFamily="34" charset="-128"/>
                <a:ea typeface="Arial Unicode MS" pitchFamily="34" charset="-128"/>
                <a:cs typeface="Arial Unicode MS" pitchFamily="34" charset="-128"/>
              </a:rPr>
              <a:t>Children are at higher risk for radiation induced stochastic effect (radiation induced cancer) </a:t>
            </a:r>
          </a:p>
          <a:p>
            <a:pPr lvl="1">
              <a:spcAft>
                <a:spcPts val="600"/>
              </a:spcAft>
            </a:pPr>
            <a:r>
              <a:rPr lang="en-US" altLang="en-US" dirty="0">
                <a:latin typeface="Arial Unicode MS" pitchFamily="34" charset="-128"/>
                <a:ea typeface="Arial Unicode MS" pitchFamily="34" charset="-128"/>
                <a:cs typeface="Arial Unicode MS" pitchFamily="34" charset="-128"/>
              </a:rPr>
              <a:t>Biology: Children have more dividing cells which are more vulnerable to radiation induced effects.</a:t>
            </a:r>
          </a:p>
          <a:p>
            <a:pPr lvl="1">
              <a:spcAft>
                <a:spcPts val="600"/>
              </a:spcAft>
            </a:pPr>
            <a:r>
              <a:rPr lang="en-US" altLang="en-US" dirty="0">
                <a:latin typeface="Arial Unicode MS" pitchFamily="34" charset="-128"/>
                <a:ea typeface="Arial Unicode MS" pitchFamily="34" charset="-128"/>
                <a:cs typeface="Arial Unicode MS" pitchFamily="34" charset="-128"/>
              </a:rPr>
              <a:t>Expectancy: Children are likely to live longer than adults, so they have more chances to have cancer over their lifetime. </a:t>
            </a:r>
          </a:p>
          <a:p>
            <a:pPr lvl="1"/>
            <a:endParaRPr lang="en-US" altLang="en-US" dirty="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2"/>
          <p:cNvSpPr>
            <a:spLocks noGrp="1" noChangeArrowheads="1"/>
          </p:cNvSpPr>
          <p:nvPr>
            <p:ph type="title"/>
          </p:nvPr>
        </p:nvSpPr>
        <p:spPr>
          <a:xfrm>
            <a:off x="165101" y="13825"/>
            <a:ext cx="7378700" cy="1254969"/>
          </a:xfrm>
        </p:spPr>
        <p:txBody>
          <a:bodyPr>
            <a:normAutofit/>
          </a:bodyPr>
          <a:lstStyle/>
          <a:p>
            <a:r>
              <a:rPr lang="en-US" altLang="en-US" dirty="0">
                <a:latin typeface="Arial Unicode MS" pitchFamily="34" charset="-128"/>
                <a:ea typeface="Arial Unicode MS" pitchFamily="34" charset="-128"/>
                <a:cs typeface="Arial Unicode MS" pitchFamily="34" charset="-128"/>
              </a:rPr>
              <a:t>Attempt gradual dose reduction in small steps </a:t>
            </a:r>
          </a:p>
        </p:txBody>
      </p:sp>
      <p:graphicFrame>
        <p:nvGraphicFramePr>
          <p:cNvPr id="137415" name="Group 199"/>
          <p:cNvGraphicFramePr>
            <a:graphicFrameLocks noGrp="1"/>
          </p:cNvGraphicFramePr>
          <p:nvPr>
            <p:ph idx="1"/>
            <p:extLst>
              <p:ext uri="{D42A27DB-BD31-4B8C-83A1-F6EECF244321}">
                <p14:modId xmlns:p14="http://schemas.microsoft.com/office/powerpoint/2010/main" val="4284169329"/>
              </p:ext>
            </p:extLst>
          </p:nvPr>
        </p:nvGraphicFramePr>
        <p:xfrm>
          <a:off x="1263650" y="1371600"/>
          <a:ext cx="4832350" cy="1554180"/>
        </p:xfrm>
        <a:graphic>
          <a:graphicData uri="http://schemas.openxmlformats.org/drawingml/2006/table">
            <a:tbl>
              <a:tblPr/>
              <a:tblGrid>
                <a:gridCol w="1250950">
                  <a:extLst>
                    <a:ext uri="{9D8B030D-6E8A-4147-A177-3AD203B41FA5}">
                      <a16:colId xmlns:a16="http://schemas.microsoft.com/office/drawing/2014/main" val="20000"/>
                    </a:ext>
                  </a:extLst>
                </a:gridCol>
                <a:gridCol w="914400">
                  <a:extLst>
                    <a:ext uri="{9D8B030D-6E8A-4147-A177-3AD203B41FA5}">
                      <a16:colId xmlns:a16="http://schemas.microsoft.com/office/drawing/2014/main" val="20001"/>
                    </a:ext>
                  </a:extLst>
                </a:gridCol>
                <a:gridCol w="858354">
                  <a:extLst>
                    <a:ext uri="{9D8B030D-6E8A-4147-A177-3AD203B41FA5}">
                      <a16:colId xmlns:a16="http://schemas.microsoft.com/office/drawing/2014/main" val="20002"/>
                    </a:ext>
                  </a:extLst>
                </a:gridCol>
                <a:gridCol w="1023206">
                  <a:extLst>
                    <a:ext uri="{9D8B030D-6E8A-4147-A177-3AD203B41FA5}">
                      <a16:colId xmlns:a16="http://schemas.microsoft.com/office/drawing/2014/main" val="20003"/>
                    </a:ext>
                  </a:extLst>
                </a:gridCol>
                <a:gridCol w="785440">
                  <a:extLst>
                    <a:ext uri="{9D8B030D-6E8A-4147-A177-3AD203B41FA5}">
                      <a16:colId xmlns:a16="http://schemas.microsoft.com/office/drawing/2014/main" val="20004"/>
                    </a:ext>
                  </a:extLst>
                </a:gridCol>
              </a:tblGrid>
              <a:tr h="457134">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rgbClr val="000000"/>
                          </a:solidFill>
                          <a:effectLst/>
                          <a:latin typeface="Arial" charset="0"/>
                          <a:ea typeface="ヒラギノ角ゴ Pro W3" charset="0"/>
                          <a:cs typeface="ヒラギノ角ゴ Pro W3" charset="0"/>
                        </a:rPr>
                        <a:t>Pink zone</a:t>
                      </a:r>
                    </a:p>
                  </a:txBody>
                  <a:tcPr marL="202191" marR="202191" marT="45690" marB="4569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rgbClr val="000000"/>
                          </a:solidFill>
                          <a:effectLst/>
                          <a:latin typeface="Arial" charset="0"/>
                          <a:ea typeface="ヒラギノ角ゴ Pro W3" charset="0"/>
                          <a:cs typeface="ヒラギノ角ゴ Pro W3" charset="0"/>
                        </a:rPr>
                        <a:t>Weight (kg)</a:t>
                      </a:r>
                    </a:p>
                  </a:txBody>
                  <a:tcPr marL="202191" marR="202191" marT="45690" marB="456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rgbClr val="000000"/>
                          </a:solidFill>
                          <a:effectLst/>
                          <a:latin typeface="Arial" charset="0"/>
                          <a:ea typeface="ヒラギノ角ゴ Pro W3" charset="0"/>
                          <a:cs typeface="ヒラギノ角ゴ Pro W3" charset="0"/>
                        </a:rPr>
                        <a:t>Noise index</a:t>
                      </a:r>
                    </a:p>
                  </a:txBody>
                  <a:tcPr marL="202191" marR="202191" marT="45690" marB="456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rgbClr val="000000"/>
                          </a:solidFill>
                          <a:effectLst/>
                          <a:latin typeface="Arial" charset="0"/>
                          <a:ea typeface="ヒラギノ角ゴ Pro W3" charset="0"/>
                          <a:cs typeface="ヒラギノ角ゴ Pro W3" charset="0"/>
                        </a:rPr>
                        <a:t>Min - Max mA</a:t>
                      </a:r>
                    </a:p>
                  </a:txBody>
                  <a:tcPr marL="202191" marR="202191" marT="45690" marB="456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rgbClr val="000000"/>
                          </a:solidFill>
                          <a:effectLst/>
                          <a:latin typeface="Arial" charset="0"/>
                          <a:ea typeface="ヒラギノ角ゴ Pro W3" charset="0"/>
                          <a:cs typeface="ヒラギノ角ゴ Pro W3" charset="0"/>
                        </a:rPr>
                        <a:t>kV</a:t>
                      </a:r>
                    </a:p>
                  </a:txBody>
                  <a:tcPr marL="202191" marR="202191" marT="45690" marB="4569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FF"/>
                    </a:solidFill>
                  </a:tcPr>
                </a:tc>
                <a:extLst>
                  <a:ext uri="{0D108BD9-81ED-4DB2-BD59-A6C34878D82A}">
                    <a16:rowId xmlns:a16="http://schemas.microsoft.com/office/drawing/2014/main" val="10000"/>
                  </a:ext>
                </a:extLst>
              </a:tr>
              <a:tr h="274257">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rgbClr val="000000"/>
                          </a:solidFill>
                          <a:effectLst/>
                          <a:latin typeface="Arial" charset="0"/>
                          <a:ea typeface="ヒラギノ角ゴ Pro W3" charset="0"/>
                          <a:cs typeface="ヒラギノ角ゴ Pro W3" charset="0"/>
                        </a:rPr>
                        <a:t>Babies </a:t>
                      </a:r>
                    </a:p>
                  </a:txBody>
                  <a:tcPr marL="202191" marR="202191" marT="45690" marB="4569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a:ln>
                            <a:noFill/>
                          </a:ln>
                          <a:solidFill>
                            <a:srgbClr val="000000"/>
                          </a:solidFill>
                          <a:effectLst/>
                          <a:latin typeface="Arial" charset="0"/>
                          <a:ea typeface="ヒラギノ角ゴ Pro W3" charset="0"/>
                          <a:cs typeface="ヒラギノ角ゴ Pro W3" charset="0"/>
                        </a:rPr>
                        <a:t>&lt; 9</a:t>
                      </a:r>
                    </a:p>
                  </a:txBody>
                  <a:tcPr marL="202191" marR="202191" marT="45690" marB="456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a:ln>
                            <a:noFill/>
                          </a:ln>
                          <a:solidFill>
                            <a:srgbClr val="000000"/>
                          </a:solidFill>
                          <a:effectLst/>
                          <a:latin typeface="Arial" charset="0"/>
                          <a:ea typeface="ヒラギノ角ゴ Pro W3" charset="0"/>
                          <a:cs typeface="ヒラギノ角ゴ Pro W3" charset="0"/>
                        </a:rPr>
                        <a:t>4</a:t>
                      </a:r>
                    </a:p>
                  </a:txBody>
                  <a:tcPr marL="202191" marR="202191" marT="45690" marB="456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a:ln>
                            <a:noFill/>
                          </a:ln>
                          <a:solidFill>
                            <a:srgbClr val="000000"/>
                          </a:solidFill>
                          <a:effectLst/>
                          <a:latin typeface="Arial" charset="0"/>
                          <a:ea typeface="ヒラギノ角ゴ Pro W3" charset="0"/>
                          <a:cs typeface="ヒラギノ角ゴ Pro W3" charset="0"/>
                        </a:rPr>
                        <a:t>65-130</a:t>
                      </a:r>
                    </a:p>
                  </a:txBody>
                  <a:tcPr marL="202191" marR="202191" marT="45690" marB="456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a:ln>
                            <a:noFill/>
                          </a:ln>
                          <a:solidFill>
                            <a:srgbClr val="000000"/>
                          </a:solidFill>
                          <a:effectLst/>
                          <a:latin typeface="Arial" charset="0"/>
                          <a:ea typeface="ヒラギノ角ゴ Pro W3" charset="0"/>
                          <a:cs typeface="ヒラギノ角ゴ Pro W3" charset="0"/>
                        </a:rPr>
                        <a:t>80</a:t>
                      </a:r>
                    </a:p>
                  </a:txBody>
                  <a:tcPr marL="202191" marR="202191" marT="45690" marB="4569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FF"/>
                    </a:solidFill>
                  </a:tcPr>
                </a:tc>
                <a:extLst>
                  <a:ext uri="{0D108BD9-81ED-4DB2-BD59-A6C34878D82A}">
                    <a16:rowId xmlns:a16="http://schemas.microsoft.com/office/drawing/2014/main" val="10001"/>
                  </a:ext>
                </a:extLst>
              </a:tr>
              <a:tr h="274257">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rgbClr val="000000"/>
                          </a:solidFill>
                          <a:effectLst/>
                          <a:latin typeface="Arial" charset="0"/>
                          <a:ea typeface="ヒラギノ角ゴ Pro W3" charset="0"/>
                          <a:cs typeface="ヒラギノ角ゴ Pro W3" charset="0"/>
                        </a:rPr>
                        <a:t>Cuties</a:t>
                      </a:r>
                    </a:p>
                  </a:txBody>
                  <a:tcPr marL="202191" marR="202191" marT="45690" marB="4569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a:ln>
                            <a:noFill/>
                          </a:ln>
                          <a:solidFill>
                            <a:srgbClr val="000000"/>
                          </a:solidFill>
                          <a:effectLst/>
                          <a:latin typeface="Arial" charset="0"/>
                          <a:ea typeface="ヒラギノ角ゴ Pro W3" charset="0"/>
                          <a:cs typeface="ヒラギノ角ゴ Pro W3" charset="0"/>
                        </a:rPr>
                        <a:t>10-26</a:t>
                      </a:r>
                    </a:p>
                  </a:txBody>
                  <a:tcPr marL="202191" marR="202191" marT="45690" marB="456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a:ln>
                            <a:noFill/>
                          </a:ln>
                          <a:solidFill>
                            <a:srgbClr val="000000"/>
                          </a:solidFill>
                          <a:effectLst/>
                          <a:latin typeface="Arial" charset="0"/>
                          <a:ea typeface="ヒラギノ角ゴ Pro W3" charset="0"/>
                          <a:cs typeface="ヒラギノ角ゴ Pro W3" charset="0"/>
                        </a:rPr>
                        <a:t>6</a:t>
                      </a:r>
                    </a:p>
                  </a:txBody>
                  <a:tcPr marL="202191" marR="202191" marT="45690" marB="456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a:ln>
                            <a:noFill/>
                          </a:ln>
                          <a:solidFill>
                            <a:srgbClr val="000000"/>
                          </a:solidFill>
                          <a:effectLst/>
                          <a:latin typeface="Arial" charset="0"/>
                          <a:ea typeface="ヒラギノ角ゴ Pro W3" charset="0"/>
                          <a:cs typeface="ヒラギノ角ゴ Pro W3" charset="0"/>
                        </a:rPr>
                        <a:t>80-160</a:t>
                      </a:r>
                    </a:p>
                  </a:txBody>
                  <a:tcPr marL="202191" marR="202191" marT="45690" marB="456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a:ln>
                            <a:noFill/>
                          </a:ln>
                          <a:solidFill>
                            <a:srgbClr val="000000"/>
                          </a:solidFill>
                          <a:effectLst/>
                          <a:latin typeface="Arial" charset="0"/>
                          <a:ea typeface="ヒラギノ角ゴ Pro W3" charset="0"/>
                          <a:cs typeface="ヒラギノ角ゴ Pro W3" charset="0"/>
                        </a:rPr>
                        <a:t>100</a:t>
                      </a:r>
                    </a:p>
                  </a:txBody>
                  <a:tcPr marL="202191" marR="202191" marT="45690" marB="4569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FF"/>
                    </a:solidFill>
                  </a:tcPr>
                </a:tc>
                <a:extLst>
                  <a:ext uri="{0D108BD9-81ED-4DB2-BD59-A6C34878D82A}">
                    <a16:rowId xmlns:a16="http://schemas.microsoft.com/office/drawing/2014/main" val="10002"/>
                  </a:ext>
                </a:extLst>
              </a:tr>
              <a:tr h="274257">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rgbClr val="000000"/>
                          </a:solidFill>
                          <a:effectLst/>
                          <a:latin typeface="Arial" charset="0"/>
                          <a:ea typeface="ヒラギノ角ゴ Pro W3" charset="0"/>
                          <a:cs typeface="ヒラギノ角ゴ Pro W3" charset="0"/>
                        </a:rPr>
                        <a:t>Kiddies</a:t>
                      </a:r>
                    </a:p>
                  </a:txBody>
                  <a:tcPr marL="202191" marR="202191" marT="45690" marB="4569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a:ln>
                            <a:noFill/>
                          </a:ln>
                          <a:solidFill>
                            <a:srgbClr val="000000"/>
                          </a:solidFill>
                          <a:effectLst/>
                          <a:latin typeface="Arial" charset="0"/>
                          <a:ea typeface="ヒラギノ角ゴ Pro W3" charset="0"/>
                          <a:cs typeface="ヒラギノ角ゴ Pro W3" charset="0"/>
                        </a:rPr>
                        <a:t>27-45</a:t>
                      </a:r>
                    </a:p>
                  </a:txBody>
                  <a:tcPr marL="202191" marR="202191" marT="45690" marB="456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a:ln>
                            <a:noFill/>
                          </a:ln>
                          <a:solidFill>
                            <a:srgbClr val="000000"/>
                          </a:solidFill>
                          <a:effectLst/>
                          <a:latin typeface="Arial" charset="0"/>
                          <a:ea typeface="ヒラギノ角ゴ Pro W3" charset="0"/>
                          <a:cs typeface="ヒラギノ角ゴ Pro W3" charset="0"/>
                        </a:rPr>
                        <a:t>8</a:t>
                      </a:r>
                    </a:p>
                  </a:txBody>
                  <a:tcPr marL="202191" marR="202191" marT="45690" marB="456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a:ln>
                            <a:noFill/>
                          </a:ln>
                          <a:solidFill>
                            <a:srgbClr val="000000"/>
                          </a:solidFill>
                          <a:effectLst/>
                          <a:latin typeface="Arial" charset="0"/>
                          <a:ea typeface="ヒラギノ角ゴ Pro W3" charset="0"/>
                          <a:cs typeface="ヒラギノ角ゴ Pro W3" charset="0"/>
                        </a:rPr>
                        <a:t>95-190</a:t>
                      </a:r>
                    </a:p>
                  </a:txBody>
                  <a:tcPr marL="202191" marR="202191" marT="45690" marB="456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a:ln>
                            <a:noFill/>
                          </a:ln>
                          <a:solidFill>
                            <a:srgbClr val="000000"/>
                          </a:solidFill>
                          <a:effectLst/>
                          <a:latin typeface="Arial" charset="0"/>
                          <a:ea typeface="ヒラギノ角ゴ Pro W3" charset="0"/>
                          <a:cs typeface="ヒラギノ角ゴ Pro W3" charset="0"/>
                        </a:rPr>
                        <a:t>120</a:t>
                      </a:r>
                    </a:p>
                  </a:txBody>
                  <a:tcPr marL="202191" marR="202191" marT="45690" marB="4569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FF"/>
                    </a:solidFill>
                  </a:tcPr>
                </a:tc>
                <a:extLst>
                  <a:ext uri="{0D108BD9-81ED-4DB2-BD59-A6C34878D82A}">
                    <a16:rowId xmlns:a16="http://schemas.microsoft.com/office/drawing/2014/main" val="10003"/>
                  </a:ext>
                </a:extLst>
              </a:tr>
              <a:tr h="274257">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a:ln>
                            <a:noFill/>
                          </a:ln>
                          <a:solidFill>
                            <a:srgbClr val="000000"/>
                          </a:solidFill>
                          <a:effectLst/>
                          <a:latin typeface="Arial" charset="0"/>
                          <a:ea typeface="ヒラギノ角ゴ Pro W3" charset="0"/>
                          <a:cs typeface="ヒラギノ角ゴ Pro W3" charset="0"/>
                        </a:rPr>
                        <a:t>Teenies</a:t>
                      </a:r>
                    </a:p>
                  </a:txBody>
                  <a:tcPr marL="202191" marR="202191" marT="45690" marB="4569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a:ln>
                            <a:noFill/>
                          </a:ln>
                          <a:solidFill>
                            <a:srgbClr val="000000"/>
                          </a:solidFill>
                          <a:effectLst/>
                          <a:latin typeface="Arial" charset="0"/>
                          <a:ea typeface="ヒラギノ角ゴ Pro W3" charset="0"/>
                          <a:cs typeface="ヒラギノ角ゴ Pro W3" charset="0"/>
                        </a:rPr>
                        <a:t>46-100</a:t>
                      </a:r>
                    </a:p>
                  </a:txBody>
                  <a:tcPr marL="202191" marR="202191" marT="45690" marB="456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a:ln>
                            <a:noFill/>
                          </a:ln>
                          <a:solidFill>
                            <a:srgbClr val="000000"/>
                          </a:solidFill>
                          <a:effectLst/>
                          <a:latin typeface="Arial" charset="0"/>
                          <a:ea typeface="ヒラギノ角ゴ Pro W3" charset="0"/>
                          <a:cs typeface="ヒラギノ角ゴ Pro W3" charset="0"/>
                        </a:rPr>
                        <a:t>10</a:t>
                      </a:r>
                    </a:p>
                  </a:txBody>
                  <a:tcPr marL="202191" marR="202191" marT="45690" marB="456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a:ln>
                            <a:noFill/>
                          </a:ln>
                          <a:solidFill>
                            <a:srgbClr val="000000"/>
                          </a:solidFill>
                          <a:effectLst/>
                          <a:latin typeface="Arial" charset="0"/>
                          <a:ea typeface="ヒラギノ角ゴ Pro W3" charset="0"/>
                          <a:cs typeface="ヒラギノ角ゴ Pro W3" charset="0"/>
                        </a:rPr>
                        <a:t>110-220</a:t>
                      </a:r>
                    </a:p>
                  </a:txBody>
                  <a:tcPr marL="202191" marR="202191" marT="45690" marB="456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a:ln>
                            <a:noFill/>
                          </a:ln>
                          <a:solidFill>
                            <a:srgbClr val="000000"/>
                          </a:solidFill>
                          <a:effectLst/>
                          <a:latin typeface="Arial" charset="0"/>
                          <a:ea typeface="ヒラギノ角ゴ Pro W3" charset="0"/>
                          <a:cs typeface="ヒラギノ角ゴ Pro W3" charset="0"/>
                        </a:rPr>
                        <a:t>120</a:t>
                      </a:r>
                    </a:p>
                  </a:txBody>
                  <a:tcPr marL="202191" marR="202191" marT="45690" marB="4569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99FF"/>
                    </a:solidFill>
                  </a:tcPr>
                </a:tc>
                <a:extLst>
                  <a:ext uri="{0D108BD9-81ED-4DB2-BD59-A6C34878D82A}">
                    <a16:rowId xmlns:a16="http://schemas.microsoft.com/office/drawing/2014/main" val="10004"/>
                  </a:ext>
                </a:extLst>
              </a:tr>
            </a:tbl>
          </a:graphicData>
        </a:graphic>
      </p:graphicFrame>
      <p:graphicFrame>
        <p:nvGraphicFramePr>
          <p:cNvPr id="137416" name="Group 200"/>
          <p:cNvGraphicFramePr>
            <a:graphicFrameLocks noGrp="1"/>
          </p:cNvGraphicFramePr>
          <p:nvPr>
            <p:ph sz="quarter" idx="4294967295"/>
            <p:extLst>
              <p:ext uri="{D42A27DB-BD31-4B8C-83A1-F6EECF244321}">
                <p14:modId xmlns:p14="http://schemas.microsoft.com/office/powerpoint/2010/main" val="1851300021"/>
              </p:ext>
            </p:extLst>
          </p:nvPr>
        </p:nvGraphicFramePr>
        <p:xfrm>
          <a:off x="1263650" y="3006360"/>
          <a:ext cx="4832349" cy="1597026"/>
        </p:xfrm>
        <a:graphic>
          <a:graphicData uri="http://schemas.openxmlformats.org/drawingml/2006/table">
            <a:tbl>
              <a:tblPr/>
              <a:tblGrid>
                <a:gridCol w="1250950">
                  <a:extLst>
                    <a:ext uri="{9D8B030D-6E8A-4147-A177-3AD203B41FA5}">
                      <a16:colId xmlns:a16="http://schemas.microsoft.com/office/drawing/2014/main" val="20000"/>
                    </a:ext>
                  </a:extLst>
                </a:gridCol>
                <a:gridCol w="914400">
                  <a:extLst>
                    <a:ext uri="{9D8B030D-6E8A-4147-A177-3AD203B41FA5}">
                      <a16:colId xmlns:a16="http://schemas.microsoft.com/office/drawing/2014/main" val="20001"/>
                    </a:ext>
                  </a:extLst>
                </a:gridCol>
                <a:gridCol w="838200">
                  <a:extLst>
                    <a:ext uri="{9D8B030D-6E8A-4147-A177-3AD203B41FA5}">
                      <a16:colId xmlns:a16="http://schemas.microsoft.com/office/drawing/2014/main" val="20002"/>
                    </a:ext>
                  </a:extLst>
                </a:gridCol>
                <a:gridCol w="1008212">
                  <a:extLst>
                    <a:ext uri="{9D8B030D-6E8A-4147-A177-3AD203B41FA5}">
                      <a16:colId xmlns:a16="http://schemas.microsoft.com/office/drawing/2014/main" val="20003"/>
                    </a:ext>
                  </a:extLst>
                </a:gridCol>
                <a:gridCol w="820587">
                  <a:extLst>
                    <a:ext uri="{9D8B030D-6E8A-4147-A177-3AD203B41FA5}">
                      <a16:colId xmlns:a16="http://schemas.microsoft.com/office/drawing/2014/main" val="20004"/>
                    </a:ext>
                  </a:extLst>
                </a:gridCol>
              </a:tblGrid>
              <a:tr h="4572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rgbClr val="000000"/>
                          </a:solidFill>
                          <a:effectLst/>
                          <a:latin typeface="Arial" charset="0"/>
                          <a:ea typeface="ヒラギノ角ゴ Pro W3" charset="0"/>
                          <a:cs typeface="ヒラギノ角ゴ Pro W3" charset="0"/>
                        </a:rPr>
                        <a:t>Pink zone</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rgbClr val="000000"/>
                          </a:solidFill>
                          <a:effectLst/>
                          <a:latin typeface="Arial" charset="0"/>
                          <a:ea typeface="ヒラギノ角ゴ Pro W3" charset="0"/>
                          <a:cs typeface="ヒラギノ角ゴ Pro W3" charset="0"/>
                        </a:rPr>
                        <a:t>Weight (kg)</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rgbClr val="000000"/>
                          </a:solidFill>
                          <a:effectLst/>
                          <a:latin typeface="Arial" charset="0"/>
                          <a:ea typeface="ヒラギノ角ゴ Pro W3" charset="0"/>
                          <a:cs typeface="ヒラギノ角ゴ Pro W3" charset="0"/>
                        </a:rPr>
                        <a:t>Noise index</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rgbClr val="000000"/>
                          </a:solidFill>
                          <a:effectLst/>
                          <a:latin typeface="Arial" charset="0"/>
                          <a:ea typeface="ヒラギノ角ゴ Pro W3" charset="0"/>
                          <a:cs typeface="ヒラギノ角ゴ Pro W3" charset="0"/>
                        </a:rPr>
                        <a:t>Min - Max mA</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rgbClr val="000000"/>
                          </a:solidFill>
                          <a:effectLst/>
                          <a:latin typeface="Arial" charset="0"/>
                          <a:ea typeface="ヒラギノ角ゴ Pro W3" charset="0"/>
                          <a:cs typeface="ヒラギノ角ゴ Pro W3" charset="0"/>
                        </a:rPr>
                        <a:t>kV</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FF"/>
                    </a:solidFill>
                  </a:tcPr>
                </a:tc>
                <a:extLst>
                  <a:ext uri="{0D108BD9-81ED-4DB2-BD59-A6C34878D82A}">
                    <a16:rowId xmlns:a16="http://schemas.microsoft.com/office/drawing/2014/main" val="10000"/>
                  </a:ext>
                </a:extLst>
              </a:tr>
              <a:tr h="2746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rgbClr val="000000"/>
                          </a:solidFill>
                          <a:effectLst/>
                          <a:latin typeface="Arial" charset="0"/>
                          <a:ea typeface="ヒラギノ角ゴ Pro W3" charset="0"/>
                          <a:cs typeface="ヒラギノ角ゴ Pro W3" charset="0"/>
                        </a:rPr>
                        <a:t>Babies </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a:ln>
                            <a:noFill/>
                          </a:ln>
                          <a:solidFill>
                            <a:srgbClr val="000000"/>
                          </a:solidFill>
                          <a:effectLst/>
                          <a:latin typeface="Arial" charset="0"/>
                          <a:ea typeface="ヒラギノ角ゴ Pro W3" charset="0"/>
                          <a:cs typeface="ヒラギノ角ゴ Pro W3" charset="0"/>
                        </a:rPr>
                        <a:t>&lt; 9</a:t>
                      </a:r>
                    </a:p>
                  </a:txBody>
                  <a:tcPr marL="202191" marR="202191" marT="45693" marB="4569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a:ln>
                            <a:noFill/>
                          </a:ln>
                          <a:solidFill>
                            <a:srgbClr val="000000"/>
                          </a:solidFill>
                          <a:effectLst/>
                          <a:latin typeface="Arial" charset="0"/>
                          <a:ea typeface="ヒラギノ角ゴ Pro W3" charset="0"/>
                          <a:cs typeface="ヒラギノ角ゴ Pro W3" charset="0"/>
                        </a:rPr>
                        <a:t>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a:ln>
                            <a:noFill/>
                          </a:ln>
                          <a:solidFill>
                            <a:srgbClr val="000000"/>
                          </a:solidFill>
                          <a:effectLst/>
                          <a:latin typeface="Arial" charset="0"/>
                          <a:ea typeface="ヒラギノ角ゴ Pro W3" charset="0"/>
                          <a:cs typeface="ヒラギノ角ゴ Pro W3" charset="0"/>
                        </a:rPr>
                        <a:t>65-130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a:ln>
                            <a:noFill/>
                          </a:ln>
                          <a:solidFill>
                            <a:srgbClr val="000000"/>
                          </a:solidFill>
                          <a:effectLst/>
                          <a:latin typeface="Arial" charset="0"/>
                          <a:ea typeface="ヒラギノ角ゴ Pro W3" charset="0"/>
                          <a:cs typeface="ヒラギノ角ゴ Pro W3" charset="0"/>
                        </a:rPr>
                        <a:t>80</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FF"/>
                    </a:solidFill>
                  </a:tcPr>
                </a:tc>
                <a:extLst>
                  <a:ext uri="{0D108BD9-81ED-4DB2-BD59-A6C34878D82A}">
                    <a16:rowId xmlns:a16="http://schemas.microsoft.com/office/drawing/2014/main" val="10001"/>
                  </a:ext>
                </a:extLst>
              </a:tr>
              <a:tr h="2746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rgbClr val="000000"/>
                          </a:solidFill>
                          <a:effectLst/>
                          <a:latin typeface="Arial" charset="0"/>
                          <a:ea typeface="ヒラギノ角ゴ Pro W3" charset="0"/>
                          <a:cs typeface="ヒラギノ角ゴ Pro W3" charset="0"/>
                        </a:rPr>
                        <a:t>Cuties</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a:ln>
                            <a:noFill/>
                          </a:ln>
                          <a:solidFill>
                            <a:srgbClr val="000000"/>
                          </a:solidFill>
                          <a:effectLst/>
                          <a:latin typeface="Arial" charset="0"/>
                          <a:ea typeface="ヒラギノ角ゴ Pro W3" charset="0"/>
                          <a:cs typeface="ヒラギノ角ゴ Pro W3" charset="0"/>
                        </a:rPr>
                        <a:t>10-26</a:t>
                      </a:r>
                    </a:p>
                  </a:txBody>
                  <a:tcPr marL="202191" marR="202191" marT="45693" marB="4569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a:ln>
                            <a:noFill/>
                          </a:ln>
                          <a:solidFill>
                            <a:srgbClr val="000000"/>
                          </a:solidFill>
                          <a:effectLst/>
                          <a:latin typeface="Arial" charset="0"/>
                          <a:ea typeface="ヒラギノ角ゴ Pro W3" charset="0"/>
                          <a:cs typeface="ヒラギノ角ゴ Pro W3" charset="0"/>
                        </a:rPr>
                        <a:t>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a:ln>
                            <a:noFill/>
                          </a:ln>
                          <a:solidFill>
                            <a:srgbClr val="000000"/>
                          </a:solidFill>
                          <a:effectLst/>
                          <a:latin typeface="Arial" charset="0"/>
                          <a:ea typeface="ヒラギノ角ゴ Pro W3" charset="0"/>
                          <a:cs typeface="ヒラギノ角ゴ Pro W3" charset="0"/>
                        </a:rPr>
                        <a:t>80-160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a:ln>
                            <a:noFill/>
                          </a:ln>
                          <a:solidFill>
                            <a:srgbClr val="000000"/>
                          </a:solidFill>
                          <a:effectLst/>
                          <a:latin typeface="Arial" charset="0"/>
                          <a:ea typeface="ヒラギノ角ゴ Pro W3" charset="0"/>
                          <a:cs typeface="ヒラギノ角ゴ Pro W3" charset="0"/>
                        </a:rPr>
                        <a:t>100</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FF"/>
                    </a:solidFill>
                  </a:tcPr>
                </a:tc>
                <a:extLst>
                  <a:ext uri="{0D108BD9-81ED-4DB2-BD59-A6C34878D82A}">
                    <a16:rowId xmlns:a16="http://schemas.microsoft.com/office/drawing/2014/main" val="10002"/>
                  </a:ext>
                </a:extLst>
              </a:tr>
              <a:tr h="2952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rgbClr val="000000"/>
                          </a:solidFill>
                          <a:effectLst/>
                          <a:latin typeface="Arial" charset="0"/>
                          <a:ea typeface="ヒラギノ角ゴ Pro W3" charset="0"/>
                          <a:cs typeface="ヒラギノ角ゴ Pro W3" charset="0"/>
                        </a:rPr>
                        <a:t>Kiddies</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a:ln>
                            <a:noFill/>
                          </a:ln>
                          <a:solidFill>
                            <a:srgbClr val="000000"/>
                          </a:solidFill>
                          <a:effectLst/>
                          <a:latin typeface="Arial" charset="0"/>
                          <a:ea typeface="ヒラギノ角ゴ Pro W3" charset="0"/>
                          <a:cs typeface="ヒラギノ角ゴ Pro W3" charset="0"/>
                        </a:rPr>
                        <a:t>27-45</a:t>
                      </a:r>
                    </a:p>
                  </a:txBody>
                  <a:tcPr marL="202191" marR="202191" marT="45693" marB="4569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a:ln>
                            <a:noFill/>
                          </a:ln>
                          <a:solidFill>
                            <a:srgbClr val="000000"/>
                          </a:solidFill>
                          <a:effectLst/>
                          <a:latin typeface="Arial" charset="0"/>
                          <a:ea typeface="ヒラギノ角ゴ Pro W3" charset="0"/>
                          <a:cs typeface="ヒラギノ角ゴ Pro W3" charset="0"/>
                        </a:rPr>
                        <a:t>10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a:ln>
                            <a:noFill/>
                          </a:ln>
                          <a:solidFill>
                            <a:srgbClr val="000000"/>
                          </a:solidFill>
                          <a:effectLst/>
                          <a:latin typeface="Arial" charset="0"/>
                          <a:ea typeface="ヒラギノ角ゴ Pro W3" charset="0"/>
                          <a:cs typeface="ヒラギノ角ゴ Pro W3" charset="0"/>
                        </a:rPr>
                        <a:t>95-190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a:ln>
                            <a:noFill/>
                          </a:ln>
                          <a:solidFill>
                            <a:srgbClr val="000000"/>
                          </a:solidFill>
                          <a:effectLst/>
                          <a:latin typeface="Arial" charset="0"/>
                          <a:ea typeface="ヒラギノ角ゴ Pro W3" charset="0"/>
                          <a:cs typeface="ヒラギノ角ゴ Pro W3" charset="0"/>
                        </a:rPr>
                        <a:t>120</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FF"/>
                    </a:solidFill>
                  </a:tcPr>
                </a:tc>
                <a:extLst>
                  <a:ext uri="{0D108BD9-81ED-4DB2-BD59-A6C34878D82A}">
                    <a16:rowId xmlns:a16="http://schemas.microsoft.com/office/drawing/2014/main" val="10003"/>
                  </a:ext>
                </a:extLst>
              </a:tr>
              <a:tr h="2952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err="1">
                          <a:ln>
                            <a:noFill/>
                          </a:ln>
                          <a:solidFill>
                            <a:srgbClr val="000000"/>
                          </a:solidFill>
                          <a:effectLst/>
                          <a:latin typeface="Arial" charset="0"/>
                          <a:ea typeface="ヒラギノ角ゴ Pro W3" charset="0"/>
                          <a:cs typeface="ヒラギノ角ゴ Pro W3" charset="0"/>
                        </a:rPr>
                        <a:t>Teenies</a:t>
                      </a:r>
                      <a:endParaRPr kumimoji="0" lang="en-US" sz="1200" b="1" i="0" u="none" strike="noStrike" cap="none" normalizeH="0" baseline="0" dirty="0">
                        <a:ln>
                          <a:noFill/>
                        </a:ln>
                        <a:solidFill>
                          <a:srgbClr val="000000"/>
                        </a:solidFill>
                        <a:effectLst/>
                        <a:latin typeface="Arial" charset="0"/>
                        <a:ea typeface="ヒラギノ角ゴ Pro W3" charset="0"/>
                        <a:cs typeface="ヒラギノ角ゴ Pro W3" charset="0"/>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a:ln>
                            <a:noFill/>
                          </a:ln>
                          <a:solidFill>
                            <a:srgbClr val="000000"/>
                          </a:solidFill>
                          <a:effectLst/>
                          <a:latin typeface="Arial" charset="0"/>
                          <a:ea typeface="ヒラギノ角ゴ Pro W3" charset="0"/>
                          <a:cs typeface="ヒラギノ角ゴ Pro W3" charset="0"/>
                        </a:rPr>
                        <a:t>46-100</a:t>
                      </a:r>
                    </a:p>
                  </a:txBody>
                  <a:tcPr marL="202191" marR="202191" marT="45693" marB="4569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a:ln>
                            <a:noFill/>
                          </a:ln>
                          <a:solidFill>
                            <a:srgbClr val="000000"/>
                          </a:solidFill>
                          <a:effectLst/>
                          <a:latin typeface="Arial" charset="0"/>
                          <a:ea typeface="ヒラギノ角ゴ Pro W3" charset="0"/>
                          <a:cs typeface="ヒラギノ角ゴ Pro W3" charset="0"/>
                        </a:rPr>
                        <a:t>12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a:ln>
                            <a:noFill/>
                          </a:ln>
                          <a:solidFill>
                            <a:srgbClr val="000000"/>
                          </a:solidFill>
                          <a:effectLst/>
                          <a:latin typeface="Arial" charset="0"/>
                          <a:ea typeface="ヒラギノ角ゴ Pro W3" charset="0"/>
                          <a:cs typeface="ヒラギノ角ゴ Pro W3" charset="0"/>
                        </a:rPr>
                        <a:t>110-220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a:ln>
                            <a:noFill/>
                          </a:ln>
                          <a:solidFill>
                            <a:srgbClr val="000000"/>
                          </a:solidFill>
                          <a:effectLst/>
                          <a:latin typeface="Arial" charset="0"/>
                          <a:ea typeface="ヒラギノ角ゴ Pro W3" charset="0"/>
                          <a:cs typeface="ヒラギノ角ゴ Pro W3" charset="0"/>
                        </a:rPr>
                        <a:t>120</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99FF"/>
                    </a:solidFill>
                  </a:tcPr>
                </a:tc>
                <a:extLst>
                  <a:ext uri="{0D108BD9-81ED-4DB2-BD59-A6C34878D82A}">
                    <a16:rowId xmlns:a16="http://schemas.microsoft.com/office/drawing/2014/main" val="10004"/>
                  </a:ext>
                </a:extLst>
              </a:tr>
            </a:tbl>
          </a:graphicData>
        </a:graphic>
      </p:graphicFrame>
      <p:sp>
        <p:nvSpPr>
          <p:cNvPr id="32848" name="Rectangle 198"/>
          <p:cNvSpPr>
            <a:spLocks noGrp="1" noChangeArrowheads="1"/>
          </p:cNvSpPr>
          <p:nvPr>
            <p:ph type="body" sz="half" idx="4294967295"/>
          </p:nvPr>
        </p:nvSpPr>
        <p:spPr>
          <a:xfrm>
            <a:off x="6235700" y="3262853"/>
            <a:ext cx="2743200" cy="1763006"/>
          </a:xfrm>
        </p:spPr>
        <p:txBody>
          <a:bodyPr>
            <a:normAutofit/>
          </a:bodyPr>
          <a:lstStyle/>
          <a:p>
            <a:pPr marL="0" indent="0" eaLnBrk="1" hangingPunct="1">
              <a:lnSpc>
                <a:spcPct val="90000"/>
              </a:lnSpc>
              <a:buFontTx/>
              <a:buNone/>
            </a:pPr>
            <a:r>
              <a:rPr lang="en-US" altLang="en-US" sz="2000" dirty="0">
                <a:latin typeface="Arial Unicode MS" pitchFamily="34" charset="-128"/>
                <a:ea typeface="Arial Unicode MS" pitchFamily="34" charset="-128"/>
                <a:cs typeface="Arial Unicode MS" pitchFamily="34" charset="-128"/>
              </a:rPr>
              <a:t>Example: In MGH Boston, doses for each indication was reduced in 3 steps over a period of one year</a:t>
            </a:r>
          </a:p>
        </p:txBody>
      </p:sp>
      <p:graphicFrame>
        <p:nvGraphicFramePr>
          <p:cNvPr id="137410" name="Group 194"/>
          <p:cNvGraphicFramePr>
            <a:graphicFrameLocks noGrp="1"/>
          </p:cNvGraphicFramePr>
          <p:nvPr>
            <p:extLst>
              <p:ext uri="{D42A27DB-BD31-4B8C-83A1-F6EECF244321}">
                <p14:modId xmlns:p14="http://schemas.microsoft.com/office/powerpoint/2010/main" val="1189996153"/>
              </p:ext>
            </p:extLst>
          </p:nvPr>
        </p:nvGraphicFramePr>
        <p:xfrm>
          <a:off x="1263650" y="4683966"/>
          <a:ext cx="4832350" cy="1887539"/>
        </p:xfrm>
        <a:graphic>
          <a:graphicData uri="http://schemas.openxmlformats.org/drawingml/2006/table">
            <a:tbl>
              <a:tblPr/>
              <a:tblGrid>
                <a:gridCol w="1250950">
                  <a:extLst>
                    <a:ext uri="{9D8B030D-6E8A-4147-A177-3AD203B41FA5}">
                      <a16:colId xmlns:a16="http://schemas.microsoft.com/office/drawing/2014/main" val="20000"/>
                    </a:ext>
                  </a:extLst>
                </a:gridCol>
                <a:gridCol w="914400">
                  <a:extLst>
                    <a:ext uri="{9D8B030D-6E8A-4147-A177-3AD203B41FA5}">
                      <a16:colId xmlns:a16="http://schemas.microsoft.com/office/drawing/2014/main" val="20001"/>
                    </a:ext>
                  </a:extLst>
                </a:gridCol>
                <a:gridCol w="838200">
                  <a:extLst>
                    <a:ext uri="{9D8B030D-6E8A-4147-A177-3AD203B41FA5}">
                      <a16:colId xmlns:a16="http://schemas.microsoft.com/office/drawing/2014/main" val="20002"/>
                    </a:ext>
                  </a:extLst>
                </a:gridCol>
                <a:gridCol w="990600">
                  <a:extLst>
                    <a:ext uri="{9D8B030D-6E8A-4147-A177-3AD203B41FA5}">
                      <a16:colId xmlns:a16="http://schemas.microsoft.com/office/drawing/2014/main" val="20003"/>
                    </a:ext>
                  </a:extLst>
                </a:gridCol>
                <a:gridCol w="838200">
                  <a:extLst>
                    <a:ext uri="{9D8B030D-6E8A-4147-A177-3AD203B41FA5}">
                      <a16:colId xmlns:a16="http://schemas.microsoft.com/office/drawing/2014/main" val="20004"/>
                    </a:ext>
                  </a:extLst>
                </a:gridCol>
              </a:tblGrid>
              <a:tr h="457354">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rgbClr val="000000"/>
                          </a:solidFill>
                          <a:effectLst/>
                          <a:latin typeface="Arial" charset="0"/>
                          <a:ea typeface="ヒラギノ角ゴ Pro W3" charset="0"/>
                          <a:cs typeface="ヒラギノ角ゴ Pro W3" charset="0"/>
                        </a:rPr>
                        <a:t>Pink zone</a:t>
                      </a:r>
                    </a:p>
                  </a:txBody>
                  <a:tcPr marT="45735" marB="45735"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rgbClr val="000000"/>
                          </a:solidFill>
                          <a:effectLst/>
                          <a:latin typeface="Arial" charset="0"/>
                          <a:ea typeface="ヒラギノ角ゴ Pro W3" charset="0"/>
                          <a:cs typeface="ヒラギノ角ゴ Pro W3" charset="0"/>
                        </a:rPr>
                        <a:t>Weight (kg)</a:t>
                      </a:r>
                    </a:p>
                  </a:txBody>
                  <a:tcPr marT="45735" marB="4573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a:ln>
                            <a:noFill/>
                          </a:ln>
                          <a:solidFill>
                            <a:srgbClr val="000000"/>
                          </a:solidFill>
                          <a:effectLst/>
                          <a:latin typeface="Arial" charset="0"/>
                          <a:ea typeface="ヒラギノ角ゴ Pro W3" charset="0"/>
                          <a:cs typeface="ヒラギノ角ゴ Pro W3" charset="0"/>
                        </a:rPr>
                        <a:t>Noise index</a:t>
                      </a:r>
                    </a:p>
                  </a:txBody>
                  <a:tcPr marT="45735" marB="4573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rgbClr val="000000"/>
                          </a:solidFill>
                          <a:effectLst/>
                          <a:latin typeface="Arial" charset="0"/>
                          <a:ea typeface="ヒラギノ角ゴ Pro W3" charset="0"/>
                          <a:cs typeface="ヒラギノ角ゴ Pro W3" charset="0"/>
                        </a:rPr>
                        <a:t>Min- max mA</a:t>
                      </a:r>
                    </a:p>
                  </a:txBody>
                  <a:tcPr marT="45735" marB="4573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rgbClr val="000000"/>
                          </a:solidFill>
                          <a:effectLst/>
                          <a:latin typeface="Arial" charset="0"/>
                          <a:ea typeface="ヒラギノ角ゴ Pro W3" charset="0"/>
                          <a:cs typeface="ヒラギノ角ゴ Pro W3" charset="0"/>
                        </a:rPr>
                        <a:t>kV</a:t>
                      </a:r>
                    </a:p>
                  </a:txBody>
                  <a:tcPr marT="45735" marB="45735"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FF"/>
                    </a:solidFill>
                  </a:tcPr>
                </a:tc>
                <a:extLst>
                  <a:ext uri="{0D108BD9-81ED-4DB2-BD59-A6C34878D82A}">
                    <a16:rowId xmlns:a16="http://schemas.microsoft.com/office/drawing/2014/main" val="10000"/>
                  </a:ext>
                </a:extLst>
              </a:tr>
              <a:tr h="274412">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a:ln>
                            <a:noFill/>
                          </a:ln>
                          <a:solidFill>
                            <a:srgbClr val="000000"/>
                          </a:solidFill>
                          <a:effectLst/>
                          <a:latin typeface="Arial" charset="0"/>
                          <a:ea typeface="ヒラギノ角ゴ Pro W3" charset="0"/>
                          <a:cs typeface="ヒラギノ角ゴ Pro W3" charset="0"/>
                        </a:rPr>
                        <a:t>Babies </a:t>
                      </a:r>
                    </a:p>
                  </a:txBody>
                  <a:tcPr marT="45735" marB="45735"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a:ln>
                            <a:noFill/>
                          </a:ln>
                          <a:solidFill>
                            <a:srgbClr val="000000"/>
                          </a:solidFill>
                          <a:effectLst/>
                          <a:latin typeface="Arial" charset="0"/>
                          <a:ea typeface="ヒラギノ角ゴ Pro W3" charset="0"/>
                          <a:cs typeface="ヒラギノ角ゴ Pro W3" charset="0"/>
                        </a:rPr>
                        <a:t>&lt; 9</a:t>
                      </a:r>
                    </a:p>
                  </a:txBody>
                  <a:tcPr marL="202191" marR="202191" marT="45693" marB="4569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a:ln>
                            <a:noFill/>
                          </a:ln>
                          <a:solidFill>
                            <a:srgbClr val="000000"/>
                          </a:solidFill>
                          <a:effectLst/>
                          <a:latin typeface="Arial" charset="0"/>
                          <a:ea typeface="ヒラギノ角ゴ Pro W3" charset="0"/>
                          <a:cs typeface="ヒラギノ角ゴ Pro W3" charset="0"/>
                        </a:rPr>
                        <a:t>5</a:t>
                      </a:r>
                    </a:p>
                  </a:txBody>
                  <a:tcPr marT="45735" marB="4573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a:ln>
                            <a:noFill/>
                          </a:ln>
                          <a:solidFill>
                            <a:srgbClr val="000000"/>
                          </a:solidFill>
                          <a:effectLst/>
                          <a:latin typeface="Arial" charset="0"/>
                          <a:ea typeface="ヒラギノ角ゴ Pro W3" charset="0"/>
                          <a:cs typeface="ヒラギノ角ゴ Pro W3" charset="0"/>
                        </a:rPr>
                        <a:t>65-130</a:t>
                      </a:r>
                    </a:p>
                  </a:txBody>
                  <a:tcPr marT="45735" marB="4573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a:ln>
                            <a:noFill/>
                          </a:ln>
                          <a:solidFill>
                            <a:srgbClr val="000000"/>
                          </a:solidFill>
                          <a:effectLst/>
                          <a:latin typeface="Arial" charset="0"/>
                          <a:ea typeface="ヒラギノ角ゴ Pro W3" charset="0"/>
                          <a:cs typeface="ヒラギノ角ゴ Pro W3" charset="0"/>
                        </a:rPr>
                        <a:t>80</a:t>
                      </a:r>
                    </a:p>
                  </a:txBody>
                  <a:tcPr marT="45735" marB="45735"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FF"/>
                    </a:solidFill>
                  </a:tcPr>
                </a:tc>
                <a:extLst>
                  <a:ext uri="{0D108BD9-81ED-4DB2-BD59-A6C34878D82A}">
                    <a16:rowId xmlns:a16="http://schemas.microsoft.com/office/drawing/2014/main" val="10001"/>
                  </a:ext>
                </a:extLst>
              </a:tr>
              <a:tr h="274412">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a:ln>
                            <a:noFill/>
                          </a:ln>
                          <a:solidFill>
                            <a:srgbClr val="000000"/>
                          </a:solidFill>
                          <a:effectLst/>
                          <a:latin typeface="Arial" charset="0"/>
                          <a:ea typeface="ヒラギノ角ゴ Pro W3" charset="0"/>
                          <a:cs typeface="ヒラギノ角ゴ Pro W3" charset="0"/>
                        </a:rPr>
                        <a:t>Cuties</a:t>
                      </a:r>
                    </a:p>
                  </a:txBody>
                  <a:tcPr marT="45735" marB="45735"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a:ln>
                            <a:noFill/>
                          </a:ln>
                          <a:solidFill>
                            <a:srgbClr val="000000"/>
                          </a:solidFill>
                          <a:effectLst/>
                          <a:latin typeface="Arial" charset="0"/>
                          <a:ea typeface="ヒラギノ角ゴ Pro W3" charset="0"/>
                          <a:cs typeface="ヒラギノ角ゴ Pro W3" charset="0"/>
                        </a:rPr>
                        <a:t>10-26</a:t>
                      </a:r>
                    </a:p>
                  </a:txBody>
                  <a:tcPr marL="202191" marR="202191" marT="45693" marB="4569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a:ln>
                            <a:noFill/>
                          </a:ln>
                          <a:solidFill>
                            <a:srgbClr val="000000"/>
                          </a:solidFill>
                          <a:effectLst/>
                          <a:latin typeface="Arial" charset="0"/>
                          <a:ea typeface="ヒラギノ角ゴ Pro W3" charset="0"/>
                          <a:cs typeface="ヒラギノ角ゴ Pro W3" charset="0"/>
                        </a:rPr>
                        <a:t>7</a:t>
                      </a:r>
                    </a:p>
                  </a:txBody>
                  <a:tcPr marT="45735" marB="4573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a:ln>
                            <a:noFill/>
                          </a:ln>
                          <a:solidFill>
                            <a:srgbClr val="000000"/>
                          </a:solidFill>
                          <a:effectLst/>
                          <a:latin typeface="Arial" charset="0"/>
                          <a:ea typeface="ヒラギノ角ゴ Pro W3" charset="0"/>
                          <a:cs typeface="ヒラギノ角ゴ Pro W3" charset="0"/>
                        </a:rPr>
                        <a:t>80-160</a:t>
                      </a:r>
                    </a:p>
                  </a:txBody>
                  <a:tcPr marT="45735" marB="4573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a:ln>
                            <a:noFill/>
                          </a:ln>
                          <a:solidFill>
                            <a:srgbClr val="000000"/>
                          </a:solidFill>
                          <a:effectLst/>
                          <a:latin typeface="Arial" charset="0"/>
                          <a:ea typeface="ヒラギノ角ゴ Pro W3" charset="0"/>
                          <a:cs typeface="ヒラギノ角ゴ Pro W3" charset="0"/>
                        </a:rPr>
                        <a:t>100</a:t>
                      </a:r>
                    </a:p>
                  </a:txBody>
                  <a:tcPr marT="45735" marB="45735"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FF"/>
                    </a:solidFill>
                  </a:tcPr>
                </a:tc>
                <a:extLst>
                  <a:ext uri="{0D108BD9-81ED-4DB2-BD59-A6C34878D82A}">
                    <a16:rowId xmlns:a16="http://schemas.microsoft.com/office/drawing/2014/main" val="10002"/>
                  </a:ext>
                </a:extLst>
              </a:tr>
              <a:tr h="293787">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a:ln>
                            <a:noFill/>
                          </a:ln>
                          <a:solidFill>
                            <a:srgbClr val="000000"/>
                          </a:solidFill>
                          <a:effectLst/>
                          <a:latin typeface="Arial" charset="0"/>
                          <a:ea typeface="ヒラギノ角ゴ Pro W3" charset="0"/>
                          <a:cs typeface="ヒラギノ角ゴ Pro W3" charset="0"/>
                        </a:rPr>
                        <a:t>Kiddies</a:t>
                      </a:r>
                    </a:p>
                  </a:txBody>
                  <a:tcPr marT="45735" marB="45735"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a:ln>
                            <a:noFill/>
                          </a:ln>
                          <a:solidFill>
                            <a:srgbClr val="000000"/>
                          </a:solidFill>
                          <a:effectLst/>
                          <a:latin typeface="Arial" charset="0"/>
                          <a:ea typeface="ヒラギノ角ゴ Pro W3" charset="0"/>
                          <a:cs typeface="ヒラギノ角ゴ Pro W3" charset="0"/>
                        </a:rPr>
                        <a:t>27-45</a:t>
                      </a:r>
                    </a:p>
                  </a:txBody>
                  <a:tcPr marL="202191" marR="202191" marT="45693" marB="4569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a:ln>
                            <a:noFill/>
                          </a:ln>
                          <a:solidFill>
                            <a:srgbClr val="000000"/>
                          </a:solidFill>
                          <a:effectLst/>
                          <a:latin typeface="Arial" charset="0"/>
                          <a:ea typeface="ヒラギノ角ゴ Pro W3" charset="0"/>
                          <a:cs typeface="ヒラギノ角ゴ Pro W3" charset="0"/>
                        </a:rPr>
                        <a:t>10</a:t>
                      </a:r>
                    </a:p>
                  </a:txBody>
                  <a:tcPr marT="45735" marB="4573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a:ln>
                            <a:noFill/>
                          </a:ln>
                          <a:solidFill>
                            <a:srgbClr val="000000"/>
                          </a:solidFill>
                          <a:effectLst/>
                          <a:latin typeface="Arial" charset="0"/>
                          <a:ea typeface="ヒラギノ角ゴ Pro W3" charset="0"/>
                          <a:cs typeface="ヒラギノ角ゴ Pro W3" charset="0"/>
                        </a:rPr>
                        <a:t>95-190</a:t>
                      </a:r>
                    </a:p>
                  </a:txBody>
                  <a:tcPr marT="45735" marB="4573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a:ln>
                            <a:noFill/>
                          </a:ln>
                          <a:solidFill>
                            <a:srgbClr val="000000"/>
                          </a:solidFill>
                          <a:effectLst/>
                          <a:latin typeface="Arial" charset="0"/>
                          <a:ea typeface="ヒラギノ角ゴ Pro W3" charset="0"/>
                          <a:cs typeface="ヒラギノ角ゴ Pro W3" charset="0"/>
                        </a:rPr>
                        <a:t>120</a:t>
                      </a:r>
                    </a:p>
                  </a:txBody>
                  <a:tcPr marT="45735" marB="45735"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FF"/>
                    </a:solidFill>
                  </a:tcPr>
                </a:tc>
                <a:extLst>
                  <a:ext uri="{0D108BD9-81ED-4DB2-BD59-A6C34878D82A}">
                    <a16:rowId xmlns:a16="http://schemas.microsoft.com/office/drawing/2014/main" val="10003"/>
                  </a:ext>
                </a:extLst>
              </a:tr>
              <a:tr h="293787">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a:ln>
                            <a:noFill/>
                          </a:ln>
                          <a:solidFill>
                            <a:srgbClr val="000000"/>
                          </a:solidFill>
                          <a:effectLst/>
                          <a:latin typeface="Arial" charset="0"/>
                          <a:ea typeface="ヒラギノ角ゴ Pro W3" charset="0"/>
                          <a:cs typeface="ヒラギノ角ゴ Pro W3" charset="0"/>
                        </a:rPr>
                        <a:t>Teenies</a:t>
                      </a:r>
                    </a:p>
                  </a:txBody>
                  <a:tcPr marT="45735" marB="45735"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a:ln>
                            <a:noFill/>
                          </a:ln>
                          <a:solidFill>
                            <a:srgbClr val="000000"/>
                          </a:solidFill>
                          <a:effectLst/>
                          <a:latin typeface="Arial" charset="0"/>
                          <a:ea typeface="ヒラギノ角ゴ Pro W3" charset="0"/>
                          <a:cs typeface="ヒラギノ角ゴ Pro W3" charset="0"/>
                        </a:rPr>
                        <a:t>46-100</a:t>
                      </a:r>
                    </a:p>
                  </a:txBody>
                  <a:tcPr marL="202191" marR="202191" marT="45693" marB="4569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a:ln>
                            <a:noFill/>
                          </a:ln>
                          <a:solidFill>
                            <a:srgbClr val="000000"/>
                          </a:solidFill>
                          <a:effectLst/>
                          <a:latin typeface="Arial" charset="0"/>
                          <a:ea typeface="ヒラギノ角ゴ Pro W3" charset="0"/>
                          <a:cs typeface="ヒラギノ角ゴ Pro W3" charset="0"/>
                        </a:rPr>
                        <a:t>12</a:t>
                      </a:r>
                    </a:p>
                  </a:txBody>
                  <a:tcPr marT="45735" marB="4573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a:ln>
                            <a:noFill/>
                          </a:ln>
                          <a:solidFill>
                            <a:srgbClr val="000000"/>
                          </a:solidFill>
                          <a:effectLst/>
                          <a:latin typeface="Arial" charset="0"/>
                          <a:ea typeface="ヒラギノ角ゴ Pro W3" charset="0"/>
                          <a:cs typeface="ヒラギノ角ゴ Pro W3" charset="0"/>
                        </a:rPr>
                        <a:t>110-220</a:t>
                      </a:r>
                    </a:p>
                  </a:txBody>
                  <a:tcPr marT="45735" marB="4573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a:ln>
                            <a:noFill/>
                          </a:ln>
                          <a:solidFill>
                            <a:srgbClr val="000000"/>
                          </a:solidFill>
                          <a:effectLst/>
                          <a:latin typeface="Arial" charset="0"/>
                          <a:ea typeface="ヒラギノ角ゴ Pro W3" charset="0"/>
                          <a:cs typeface="ヒラギノ角ゴ Pro W3" charset="0"/>
                        </a:rPr>
                        <a:t>120</a:t>
                      </a:r>
                    </a:p>
                  </a:txBody>
                  <a:tcPr marT="45735" marB="45735"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FF"/>
                    </a:solidFill>
                  </a:tcPr>
                </a:tc>
                <a:extLst>
                  <a:ext uri="{0D108BD9-81ED-4DB2-BD59-A6C34878D82A}">
                    <a16:rowId xmlns:a16="http://schemas.microsoft.com/office/drawing/2014/main" val="10004"/>
                  </a:ext>
                </a:extLst>
              </a:tr>
              <a:tr h="293787">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a:ln>
                            <a:noFill/>
                          </a:ln>
                          <a:solidFill>
                            <a:srgbClr val="000000"/>
                          </a:solidFill>
                          <a:effectLst/>
                          <a:latin typeface="Arial" charset="0"/>
                          <a:ea typeface="ヒラギノ角ゴ Pro W3" charset="0"/>
                          <a:cs typeface="ヒラギノ角ゴ Pro W3" charset="0"/>
                        </a:rPr>
                        <a:t>Biggies</a:t>
                      </a:r>
                    </a:p>
                  </a:txBody>
                  <a:tcPr marT="45735" marB="45735"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a:ln>
                            <a:noFill/>
                          </a:ln>
                          <a:solidFill>
                            <a:srgbClr val="000000"/>
                          </a:solidFill>
                          <a:effectLst/>
                          <a:latin typeface="Arial" charset="0"/>
                          <a:ea typeface="ヒラギノ角ゴ Pro W3" charset="0"/>
                          <a:cs typeface="ヒラギノ角ゴ Pro W3" charset="0"/>
                        </a:rPr>
                        <a:t>&gt;101</a:t>
                      </a:r>
                    </a:p>
                  </a:txBody>
                  <a:tcPr marT="45735" marB="4573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a:ln>
                            <a:noFill/>
                          </a:ln>
                          <a:solidFill>
                            <a:srgbClr val="000000"/>
                          </a:solidFill>
                          <a:effectLst/>
                          <a:latin typeface="Arial" charset="0"/>
                          <a:ea typeface="ヒラギノ角ゴ Pro W3" charset="0"/>
                          <a:cs typeface="ヒラギノ角ゴ Pro W3" charset="0"/>
                        </a:rPr>
                        <a:t>15</a:t>
                      </a:r>
                    </a:p>
                  </a:txBody>
                  <a:tcPr marT="45735" marB="4573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a:ln>
                            <a:noFill/>
                          </a:ln>
                          <a:solidFill>
                            <a:srgbClr val="000000"/>
                          </a:solidFill>
                          <a:effectLst/>
                          <a:latin typeface="Arial" charset="0"/>
                          <a:ea typeface="ヒラギノ角ゴ Pro W3" charset="0"/>
                          <a:cs typeface="ヒラギノ角ゴ Pro W3" charset="0"/>
                        </a:rPr>
                        <a:t>125-300</a:t>
                      </a:r>
                    </a:p>
                  </a:txBody>
                  <a:tcPr marT="45735" marB="4573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a:ln>
                            <a:noFill/>
                          </a:ln>
                          <a:solidFill>
                            <a:srgbClr val="000000"/>
                          </a:solidFill>
                          <a:effectLst/>
                          <a:latin typeface="Arial" charset="0"/>
                          <a:ea typeface="ヒラギノ角ゴ Pro W3" charset="0"/>
                          <a:cs typeface="ヒラギノ角ゴ Pro W3" charset="0"/>
                        </a:rPr>
                        <a:t>120</a:t>
                      </a:r>
                    </a:p>
                  </a:txBody>
                  <a:tcPr marT="45735" marB="45735"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99FF"/>
                    </a:solidFill>
                  </a:tcPr>
                </a:tc>
                <a:extLst>
                  <a:ext uri="{0D108BD9-81ED-4DB2-BD59-A6C34878D82A}">
                    <a16:rowId xmlns:a16="http://schemas.microsoft.com/office/drawing/2014/main" val="10005"/>
                  </a:ext>
                </a:extLst>
              </a:tr>
            </a:tbl>
          </a:graphicData>
        </a:graphic>
      </p:graphicFrame>
      <p:sp>
        <p:nvSpPr>
          <p:cNvPr id="32893" name="Text Box 195"/>
          <p:cNvSpPr txBox="1">
            <a:spLocks noChangeArrowheads="1"/>
          </p:cNvSpPr>
          <p:nvPr/>
        </p:nvSpPr>
        <p:spPr bwMode="auto">
          <a:xfrm>
            <a:off x="165100" y="1417595"/>
            <a:ext cx="10985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110000"/>
              <a:buChar char="•"/>
              <a:defRPr sz="3200">
                <a:solidFill>
                  <a:schemeClr val="tx2"/>
                </a:solidFill>
                <a:latin typeface="Times New Roman" pitchFamily="18" charset="0"/>
              </a:defRPr>
            </a:lvl1pPr>
            <a:lvl2pPr marL="742950" indent="-285750">
              <a:spcBef>
                <a:spcPct val="20000"/>
              </a:spcBef>
              <a:buClr>
                <a:schemeClr val="folHlink"/>
              </a:buClr>
              <a:buSzPct val="110000"/>
              <a:buChar char="•"/>
              <a:defRPr sz="2800">
                <a:solidFill>
                  <a:schemeClr val="tx2"/>
                </a:solidFill>
                <a:latin typeface="Times New Roman" pitchFamily="18" charset="0"/>
              </a:defRPr>
            </a:lvl2pPr>
            <a:lvl3pPr marL="1143000" indent="-228600">
              <a:spcBef>
                <a:spcPct val="20000"/>
              </a:spcBef>
              <a:buClr>
                <a:schemeClr val="folHlink"/>
              </a:buClr>
              <a:buSzPct val="110000"/>
              <a:buChar char="•"/>
              <a:defRPr sz="2400">
                <a:solidFill>
                  <a:schemeClr val="tx2"/>
                </a:solidFill>
                <a:latin typeface="Times New Roman" pitchFamily="18" charset="0"/>
              </a:defRPr>
            </a:lvl3pPr>
            <a:lvl4pPr marL="1600200" indent="-228600">
              <a:spcBef>
                <a:spcPct val="20000"/>
              </a:spcBef>
              <a:buClr>
                <a:schemeClr val="folHlink"/>
              </a:buClr>
              <a:buSzPct val="110000"/>
              <a:buChar char="•"/>
              <a:defRPr sz="2400">
                <a:solidFill>
                  <a:schemeClr val="tx2"/>
                </a:solidFill>
                <a:latin typeface="Times New Roman" pitchFamily="18" charset="0"/>
              </a:defRPr>
            </a:lvl4pPr>
            <a:lvl5pPr marL="2057400" indent="-228600">
              <a:spcBef>
                <a:spcPct val="20000"/>
              </a:spcBef>
              <a:buClr>
                <a:schemeClr val="folHlink"/>
              </a:buClr>
              <a:buSzPct val="110000"/>
              <a:buChar char="•"/>
              <a:defRPr sz="2400">
                <a:solidFill>
                  <a:schemeClr val="tx2"/>
                </a:solidFill>
                <a:latin typeface="Times New Roman" pitchFamily="18" charset="0"/>
              </a:defRPr>
            </a:lvl5pPr>
            <a:lvl6pPr marL="25146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6pPr>
            <a:lvl7pPr marL="29718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7pPr>
            <a:lvl8pPr marL="34290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8pPr>
            <a:lvl9pPr marL="38862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9pPr>
          </a:lstStyle>
          <a:p>
            <a:pPr algn="ctr">
              <a:spcBef>
                <a:spcPct val="0"/>
              </a:spcBef>
              <a:buClrTx/>
              <a:buSzTx/>
              <a:buFontTx/>
              <a:buNone/>
            </a:pPr>
            <a:r>
              <a:rPr lang="en-US" altLang="en-US" sz="2000" baseline="0" dirty="0">
                <a:solidFill>
                  <a:srgbClr val="000000"/>
                </a:solidFill>
                <a:latin typeface="Arial Unicode MS" pitchFamily="34" charset="-128"/>
                <a:ea typeface="Arial Unicode MS" pitchFamily="34" charset="-128"/>
                <a:cs typeface="Arial Unicode MS" pitchFamily="34" charset="-128"/>
              </a:rPr>
              <a:t>Step 1</a:t>
            </a:r>
          </a:p>
        </p:txBody>
      </p:sp>
      <p:sp>
        <p:nvSpPr>
          <p:cNvPr id="32894" name="Text Box 196"/>
          <p:cNvSpPr txBox="1">
            <a:spLocks noChangeArrowheads="1"/>
          </p:cNvSpPr>
          <p:nvPr/>
        </p:nvSpPr>
        <p:spPr bwMode="auto">
          <a:xfrm>
            <a:off x="165100" y="3174308"/>
            <a:ext cx="10985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110000"/>
              <a:buChar char="•"/>
              <a:defRPr sz="3200">
                <a:solidFill>
                  <a:schemeClr val="tx2"/>
                </a:solidFill>
                <a:latin typeface="Times New Roman" pitchFamily="18" charset="0"/>
              </a:defRPr>
            </a:lvl1pPr>
            <a:lvl2pPr marL="742950" indent="-285750">
              <a:spcBef>
                <a:spcPct val="20000"/>
              </a:spcBef>
              <a:buClr>
                <a:schemeClr val="folHlink"/>
              </a:buClr>
              <a:buSzPct val="110000"/>
              <a:buChar char="•"/>
              <a:defRPr sz="2800">
                <a:solidFill>
                  <a:schemeClr val="tx2"/>
                </a:solidFill>
                <a:latin typeface="Times New Roman" pitchFamily="18" charset="0"/>
              </a:defRPr>
            </a:lvl2pPr>
            <a:lvl3pPr marL="1143000" indent="-228600">
              <a:spcBef>
                <a:spcPct val="20000"/>
              </a:spcBef>
              <a:buClr>
                <a:schemeClr val="folHlink"/>
              </a:buClr>
              <a:buSzPct val="110000"/>
              <a:buChar char="•"/>
              <a:defRPr sz="2400">
                <a:solidFill>
                  <a:schemeClr val="tx2"/>
                </a:solidFill>
                <a:latin typeface="Times New Roman" pitchFamily="18" charset="0"/>
              </a:defRPr>
            </a:lvl3pPr>
            <a:lvl4pPr marL="1600200" indent="-228600">
              <a:spcBef>
                <a:spcPct val="20000"/>
              </a:spcBef>
              <a:buClr>
                <a:schemeClr val="folHlink"/>
              </a:buClr>
              <a:buSzPct val="110000"/>
              <a:buChar char="•"/>
              <a:defRPr sz="2400">
                <a:solidFill>
                  <a:schemeClr val="tx2"/>
                </a:solidFill>
                <a:latin typeface="Times New Roman" pitchFamily="18" charset="0"/>
              </a:defRPr>
            </a:lvl4pPr>
            <a:lvl5pPr marL="2057400" indent="-228600">
              <a:spcBef>
                <a:spcPct val="20000"/>
              </a:spcBef>
              <a:buClr>
                <a:schemeClr val="folHlink"/>
              </a:buClr>
              <a:buSzPct val="110000"/>
              <a:buChar char="•"/>
              <a:defRPr sz="2400">
                <a:solidFill>
                  <a:schemeClr val="tx2"/>
                </a:solidFill>
                <a:latin typeface="Times New Roman" pitchFamily="18" charset="0"/>
              </a:defRPr>
            </a:lvl5pPr>
            <a:lvl6pPr marL="25146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6pPr>
            <a:lvl7pPr marL="29718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7pPr>
            <a:lvl8pPr marL="34290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8pPr>
            <a:lvl9pPr marL="38862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9pPr>
          </a:lstStyle>
          <a:p>
            <a:pPr algn="ctr">
              <a:spcBef>
                <a:spcPct val="0"/>
              </a:spcBef>
              <a:buClrTx/>
              <a:buSzTx/>
              <a:buFontTx/>
              <a:buNone/>
            </a:pPr>
            <a:r>
              <a:rPr lang="en-US" altLang="en-US" sz="2000" baseline="0" dirty="0">
                <a:solidFill>
                  <a:srgbClr val="000000"/>
                </a:solidFill>
                <a:latin typeface="Arial Unicode MS" pitchFamily="34" charset="-128"/>
                <a:ea typeface="Arial Unicode MS" pitchFamily="34" charset="-128"/>
                <a:cs typeface="Arial Unicode MS" pitchFamily="34" charset="-128"/>
              </a:rPr>
              <a:t>Step 2</a:t>
            </a:r>
          </a:p>
        </p:txBody>
      </p:sp>
      <p:sp>
        <p:nvSpPr>
          <p:cNvPr id="32895" name="Text Box 197"/>
          <p:cNvSpPr txBox="1">
            <a:spLocks noChangeArrowheads="1"/>
          </p:cNvSpPr>
          <p:nvPr/>
        </p:nvSpPr>
        <p:spPr bwMode="auto">
          <a:xfrm>
            <a:off x="165100" y="5000459"/>
            <a:ext cx="10985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110000"/>
              <a:buChar char="•"/>
              <a:defRPr sz="3200">
                <a:solidFill>
                  <a:schemeClr val="tx2"/>
                </a:solidFill>
                <a:latin typeface="Times New Roman" pitchFamily="18" charset="0"/>
              </a:defRPr>
            </a:lvl1pPr>
            <a:lvl2pPr marL="742950" indent="-285750">
              <a:spcBef>
                <a:spcPct val="20000"/>
              </a:spcBef>
              <a:buClr>
                <a:schemeClr val="folHlink"/>
              </a:buClr>
              <a:buSzPct val="110000"/>
              <a:buChar char="•"/>
              <a:defRPr sz="2800">
                <a:solidFill>
                  <a:schemeClr val="tx2"/>
                </a:solidFill>
                <a:latin typeface="Times New Roman" pitchFamily="18" charset="0"/>
              </a:defRPr>
            </a:lvl2pPr>
            <a:lvl3pPr marL="1143000" indent="-228600">
              <a:spcBef>
                <a:spcPct val="20000"/>
              </a:spcBef>
              <a:buClr>
                <a:schemeClr val="folHlink"/>
              </a:buClr>
              <a:buSzPct val="110000"/>
              <a:buChar char="•"/>
              <a:defRPr sz="2400">
                <a:solidFill>
                  <a:schemeClr val="tx2"/>
                </a:solidFill>
                <a:latin typeface="Times New Roman" pitchFamily="18" charset="0"/>
              </a:defRPr>
            </a:lvl3pPr>
            <a:lvl4pPr marL="1600200" indent="-228600">
              <a:spcBef>
                <a:spcPct val="20000"/>
              </a:spcBef>
              <a:buClr>
                <a:schemeClr val="folHlink"/>
              </a:buClr>
              <a:buSzPct val="110000"/>
              <a:buChar char="•"/>
              <a:defRPr sz="2400">
                <a:solidFill>
                  <a:schemeClr val="tx2"/>
                </a:solidFill>
                <a:latin typeface="Times New Roman" pitchFamily="18" charset="0"/>
              </a:defRPr>
            </a:lvl4pPr>
            <a:lvl5pPr marL="2057400" indent="-228600">
              <a:spcBef>
                <a:spcPct val="20000"/>
              </a:spcBef>
              <a:buClr>
                <a:schemeClr val="folHlink"/>
              </a:buClr>
              <a:buSzPct val="110000"/>
              <a:buChar char="•"/>
              <a:defRPr sz="2400">
                <a:solidFill>
                  <a:schemeClr val="tx2"/>
                </a:solidFill>
                <a:latin typeface="Times New Roman" pitchFamily="18" charset="0"/>
              </a:defRPr>
            </a:lvl5pPr>
            <a:lvl6pPr marL="25146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6pPr>
            <a:lvl7pPr marL="29718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7pPr>
            <a:lvl8pPr marL="34290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8pPr>
            <a:lvl9pPr marL="38862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9pPr>
          </a:lstStyle>
          <a:p>
            <a:pPr algn="ctr">
              <a:spcBef>
                <a:spcPct val="0"/>
              </a:spcBef>
              <a:buClrTx/>
              <a:buSzTx/>
              <a:buFontTx/>
              <a:buNone/>
            </a:pPr>
            <a:r>
              <a:rPr lang="en-US" altLang="en-US" sz="2000" baseline="0" dirty="0">
                <a:solidFill>
                  <a:srgbClr val="000000"/>
                </a:solidFill>
                <a:latin typeface="Arial Unicode MS" pitchFamily="34" charset="-128"/>
                <a:ea typeface="Arial Unicode MS" pitchFamily="34" charset="-128"/>
                <a:cs typeface="Arial Unicode MS" pitchFamily="34" charset="-128"/>
              </a:rPr>
              <a:t>Step 3</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139700" y="121841"/>
            <a:ext cx="7543800" cy="1200943"/>
          </a:xfrm>
        </p:spPr>
        <p:txBody>
          <a:bodyPr>
            <a:normAutofit/>
          </a:bodyPr>
          <a:lstStyle/>
          <a:p>
            <a:r>
              <a:rPr lang="en-US" altLang="en-US" dirty="0">
                <a:latin typeface="Arial Unicode MS" pitchFamily="34" charset="-128"/>
                <a:ea typeface="Arial Unicode MS" pitchFamily="34" charset="-128"/>
                <a:cs typeface="Arial Unicode MS" pitchFamily="34" charset="-128"/>
              </a:rPr>
              <a:t>Assess dose reduction following implementation of CT protocol</a:t>
            </a:r>
          </a:p>
        </p:txBody>
      </p:sp>
      <p:graphicFrame>
        <p:nvGraphicFramePr>
          <p:cNvPr id="115062" name="Group 374"/>
          <p:cNvGraphicFramePr>
            <a:graphicFrameLocks noGrp="1"/>
          </p:cNvGraphicFramePr>
          <p:nvPr>
            <p:ph idx="1"/>
            <p:extLst>
              <p:ext uri="{D42A27DB-BD31-4B8C-83A1-F6EECF244321}">
                <p14:modId xmlns:p14="http://schemas.microsoft.com/office/powerpoint/2010/main" val="2470405021"/>
              </p:ext>
            </p:extLst>
          </p:nvPr>
        </p:nvGraphicFramePr>
        <p:xfrm>
          <a:off x="4038600" y="2131740"/>
          <a:ext cx="2514600" cy="1818358"/>
        </p:xfrm>
        <a:graphic>
          <a:graphicData uri="http://schemas.openxmlformats.org/drawingml/2006/table">
            <a:tbl>
              <a:tblPr>
                <a:tableStyleId>{5C22544A-7EE6-4342-B048-85BDC9FD1C3A}</a:tableStyleId>
              </a:tblPr>
              <a:tblGrid>
                <a:gridCol w="1219200">
                  <a:extLst>
                    <a:ext uri="{9D8B030D-6E8A-4147-A177-3AD203B41FA5}">
                      <a16:colId xmlns:a16="http://schemas.microsoft.com/office/drawing/2014/main" val="20000"/>
                    </a:ext>
                  </a:extLst>
                </a:gridCol>
                <a:gridCol w="1295400">
                  <a:extLst>
                    <a:ext uri="{9D8B030D-6E8A-4147-A177-3AD203B41FA5}">
                      <a16:colId xmlns:a16="http://schemas.microsoft.com/office/drawing/2014/main" val="20001"/>
                    </a:ext>
                  </a:extLst>
                </a:gridCol>
              </a:tblGrid>
              <a:tr h="712596">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CTDI </a:t>
                      </a:r>
                      <a:r>
                        <a:rPr kumimoji="0" lang="en-US" sz="1600" u="none" strike="noStrike" cap="none" normalizeH="0" baseline="0" dirty="0" err="1">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vol</a:t>
                      </a:r>
                      <a:r>
                        <a:rPr kumimoji="0" lang="en-US" sz="160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r>
                        <a:rPr kumimoji="0" lang="en-US" sz="1600" u="none" strike="noStrike" cap="none" normalizeH="0" baseline="0" dirty="0" err="1">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mGy</a:t>
                      </a:r>
                      <a:r>
                        <a:rPr kumimoji="0" lang="en-US" sz="160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a:t>
                      </a:r>
                      <a:endParaRPr kumimoji="0" lang="en-US" sz="1600" b="0" i="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T="45739" marB="45739"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Dose reduction</a:t>
                      </a:r>
                      <a:endParaRPr kumimoji="0" lang="en-US" sz="1600" b="0" i="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T="45739" marB="45739"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49778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u="none" strike="noStrike" cap="none" normalizeH="0" baseline="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6.7</a:t>
                      </a:r>
                      <a:endParaRPr kumimoji="0" lang="en-US" sz="1600" b="0" i="0" u="none" strike="noStrike" cap="none" normalizeH="0" baseline="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T="45739" marB="45739"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61%</a:t>
                      </a:r>
                      <a:endParaRPr kumimoji="0" lang="en-US" sz="1600" b="1" i="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T="45739" marB="45739"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607982">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u="none" strike="noStrike" cap="none" normalizeH="0" baseline="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17.4</a:t>
                      </a:r>
                      <a:endParaRPr kumimoji="0" lang="en-US" sz="1600" b="0" i="0" u="none" strike="noStrike" cap="none" normalizeH="0" baseline="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T="45739" marB="45739"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T="45739" marB="45739"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bl>
          </a:graphicData>
        </a:graphic>
      </p:graphicFrame>
      <p:sp>
        <p:nvSpPr>
          <p:cNvPr id="33795" name="Rectangle 118"/>
          <p:cNvSpPr>
            <a:spLocks noGrp="1" noChangeArrowheads="1"/>
          </p:cNvSpPr>
          <p:nvPr>
            <p:ph type="body" sz="half" idx="4294967295"/>
          </p:nvPr>
        </p:nvSpPr>
        <p:spPr>
          <a:xfrm>
            <a:off x="254000" y="4206876"/>
            <a:ext cx="8458200" cy="1093116"/>
          </a:xfrm>
        </p:spPr>
        <p:txBody>
          <a:bodyPr>
            <a:normAutofit/>
          </a:bodyPr>
          <a:lstStyle/>
          <a:p>
            <a:pPr marL="0" indent="0" eaLnBrk="1" hangingPunct="1">
              <a:buFontTx/>
              <a:buNone/>
            </a:pPr>
            <a:r>
              <a:rPr lang="en-US" altLang="en-US" sz="2000" dirty="0">
                <a:latin typeface="Arial Unicode MS" pitchFamily="34" charset="-128"/>
                <a:ea typeface="Arial Unicode MS" pitchFamily="34" charset="-128"/>
                <a:cs typeface="Arial Unicode MS" pitchFamily="34" charset="-128"/>
              </a:rPr>
              <a:t>Following implementation of CT protocol: </a:t>
            </a:r>
          </a:p>
          <a:p>
            <a:pPr marL="0" indent="0" eaLnBrk="1" hangingPunct="1">
              <a:buFontTx/>
              <a:buNone/>
            </a:pPr>
            <a:r>
              <a:rPr lang="en-US" altLang="en-US" sz="2000" dirty="0">
                <a:latin typeface="Arial Unicode MS" pitchFamily="34" charset="-128"/>
                <a:ea typeface="Arial Unicode MS" pitchFamily="34" charset="-128"/>
                <a:cs typeface="Arial Unicode MS" pitchFamily="34" charset="-128"/>
              </a:rPr>
              <a:t>Compare radiation dose with old protocols, compliant &amp; non compliant with composite color coded protocols.</a:t>
            </a:r>
          </a:p>
        </p:txBody>
      </p:sp>
      <p:graphicFrame>
        <p:nvGraphicFramePr>
          <p:cNvPr id="115064" name="Group 376"/>
          <p:cNvGraphicFramePr>
            <a:graphicFrameLocks noGrp="1"/>
          </p:cNvGraphicFramePr>
          <p:nvPr>
            <p:ph sz="half" idx="4294967295"/>
            <p:extLst>
              <p:ext uri="{D42A27DB-BD31-4B8C-83A1-F6EECF244321}">
                <p14:modId xmlns:p14="http://schemas.microsoft.com/office/powerpoint/2010/main" val="2973308789"/>
              </p:ext>
            </p:extLst>
          </p:nvPr>
        </p:nvGraphicFramePr>
        <p:xfrm>
          <a:off x="215900" y="2132012"/>
          <a:ext cx="3746500" cy="1818359"/>
        </p:xfrm>
        <a:graphic>
          <a:graphicData uri="http://schemas.openxmlformats.org/drawingml/2006/table">
            <a:tbl>
              <a:tblPr>
                <a:tableStyleId>{5C22544A-7EE6-4342-B048-85BDC9FD1C3A}</a:tableStyleId>
              </a:tblPr>
              <a:tblGrid>
                <a:gridCol w="1536700">
                  <a:extLst>
                    <a:ext uri="{9D8B030D-6E8A-4147-A177-3AD203B41FA5}">
                      <a16:colId xmlns:a16="http://schemas.microsoft.com/office/drawing/2014/main" val="20000"/>
                    </a:ext>
                  </a:extLst>
                </a:gridCol>
                <a:gridCol w="1066800">
                  <a:extLst>
                    <a:ext uri="{9D8B030D-6E8A-4147-A177-3AD203B41FA5}">
                      <a16:colId xmlns:a16="http://schemas.microsoft.com/office/drawing/2014/main" val="20001"/>
                    </a:ext>
                  </a:extLst>
                </a:gridCol>
                <a:gridCol w="1143000">
                  <a:extLst>
                    <a:ext uri="{9D8B030D-6E8A-4147-A177-3AD203B41FA5}">
                      <a16:colId xmlns:a16="http://schemas.microsoft.com/office/drawing/2014/main" val="20002"/>
                    </a:ext>
                  </a:extLst>
                </a:gridCol>
              </a:tblGrid>
              <a:tr h="78184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1" i="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91435" marR="91435" marT="45751" marB="45751"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CTDI </a:t>
                      </a:r>
                      <a:r>
                        <a:rPr kumimoji="0" lang="en-US" sz="1600" u="none" strike="noStrike" cap="none" normalizeH="0" baseline="0" dirty="0" err="1">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vol</a:t>
                      </a:r>
                      <a:r>
                        <a:rPr kumimoji="0" lang="en-US" sz="160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r>
                        <a:rPr kumimoji="0" lang="en-US" sz="1600" u="none" strike="noStrike" cap="none" normalizeH="0" baseline="0" dirty="0" err="1">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mGy</a:t>
                      </a:r>
                      <a:r>
                        <a:rPr kumimoji="0" lang="en-US" sz="160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a:t>
                      </a:r>
                      <a:endParaRPr kumimoji="0" lang="en-US" sz="1600" b="0" i="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91435" marR="91435" marT="45751" marB="45751"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Dose reduction</a:t>
                      </a:r>
                      <a:endParaRPr kumimoji="0" lang="en-US" sz="1600" b="0" i="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91435" marR="91435" marT="45751" marB="45751"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4572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Compliant </a:t>
                      </a:r>
                      <a:endParaRPr kumimoji="0" lang="en-US" sz="1600" b="0" i="1"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91435" marR="91435" marT="45751" marB="45751"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6.6</a:t>
                      </a:r>
                      <a:endParaRPr kumimoji="0" lang="en-US" sz="1600" b="0" i="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91435" marR="91435" marT="45751" marB="45751"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65%</a:t>
                      </a:r>
                      <a:endParaRPr kumimoji="0" lang="en-US" sz="1600" b="1" i="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91435" marR="91435" marT="45751" marB="45751"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579316">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u="none" strike="noStrike" cap="none" normalizeH="0" baseline="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Non compliant</a:t>
                      </a:r>
                      <a:endParaRPr kumimoji="0" lang="en-US" sz="1600" b="0" i="1" u="none" strike="noStrike" cap="none" normalizeH="0" baseline="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91435" marR="91435" marT="45751" marB="45751"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19.1</a:t>
                      </a:r>
                      <a:endParaRPr kumimoji="0" lang="en-US" sz="1600" b="0" i="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91435" marR="91435" marT="45751" marB="45751"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91435" marR="91435" marT="45751" marB="45751"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bl>
          </a:graphicData>
        </a:graphic>
      </p:graphicFrame>
      <p:sp>
        <p:nvSpPr>
          <p:cNvPr id="33828" name="Text Box 117"/>
          <p:cNvSpPr txBox="1">
            <a:spLocks noChangeArrowheads="1"/>
          </p:cNvSpPr>
          <p:nvPr/>
        </p:nvSpPr>
        <p:spPr bwMode="auto">
          <a:xfrm>
            <a:off x="381000" y="5313363"/>
            <a:ext cx="64770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110000"/>
              <a:buChar char="•"/>
              <a:defRPr sz="3200">
                <a:solidFill>
                  <a:schemeClr val="tx2"/>
                </a:solidFill>
                <a:latin typeface="Times New Roman" pitchFamily="18" charset="0"/>
              </a:defRPr>
            </a:lvl1pPr>
            <a:lvl2pPr marL="742950" indent="-285750">
              <a:spcBef>
                <a:spcPct val="20000"/>
              </a:spcBef>
              <a:buClr>
                <a:schemeClr val="folHlink"/>
              </a:buClr>
              <a:buSzPct val="110000"/>
              <a:buChar char="•"/>
              <a:defRPr sz="2800">
                <a:solidFill>
                  <a:schemeClr val="tx2"/>
                </a:solidFill>
                <a:latin typeface="Times New Roman" pitchFamily="18" charset="0"/>
              </a:defRPr>
            </a:lvl2pPr>
            <a:lvl3pPr marL="1143000" indent="-228600">
              <a:spcBef>
                <a:spcPct val="20000"/>
              </a:spcBef>
              <a:buClr>
                <a:schemeClr val="folHlink"/>
              </a:buClr>
              <a:buSzPct val="110000"/>
              <a:buChar char="•"/>
              <a:defRPr sz="2400">
                <a:solidFill>
                  <a:schemeClr val="tx2"/>
                </a:solidFill>
                <a:latin typeface="Times New Roman" pitchFamily="18" charset="0"/>
              </a:defRPr>
            </a:lvl3pPr>
            <a:lvl4pPr marL="1600200" indent="-228600">
              <a:spcBef>
                <a:spcPct val="20000"/>
              </a:spcBef>
              <a:buClr>
                <a:schemeClr val="folHlink"/>
              </a:buClr>
              <a:buSzPct val="110000"/>
              <a:buChar char="•"/>
              <a:defRPr sz="2400">
                <a:solidFill>
                  <a:schemeClr val="tx2"/>
                </a:solidFill>
                <a:latin typeface="Times New Roman" pitchFamily="18" charset="0"/>
              </a:defRPr>
            </a:lvl4pPr>
            <a:lvl5pPr marL="2057400" indent="-228600">
              <a:spcBef>
                <a:spcPct val="20000"/>
              </a:spcBef>
              <a:buClr>
                <a:schemeClr val="folHlink"/>
              </a:buClr>
              <a:buSzPct val="110000"/>
              <a:buChar char="•"/>
              <a:defRPr sz="2400">
                <a:solidFill>
                  <a:schemeClr val="tx2"/>
                </a:solidFill>
                <a:latin typeface="Times New Roman" pitchFamily="18" charset="0"/>
              </a:defRPr>
            </a:lvl5pPr>
            <a:lvl6pPr marL="25146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6pPr>
            <a:lvl7pPr marL="29718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7pPr>
            <a:lvl8pPr marL="34290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8pPr>
            <a:lvl9pPr marL="38862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9pPr>
          </a:lstStyle>
          <a:p>
            <a:pPr>
              <a:spcBef>
                <a:spcPct val="0"/>
              </a:spcBef>
              <a:buClrTx/>
              <a:buSzTx/>
              <a:buFontTx/>
              <a:buNone/>
            </a:pPr>
            <a:r>
              <a:rPr lang="en-US" altLang="en-US" sz="2400">
                <a:solidFill>
                  <a:srgbClr val="000000"/>
                </a:solidFill>
                <a:latin typeface="Arial Unicode MS" pitchFamily="34" charset="-128"/>
                <a:ea typeface="Arial Unicode MS" pitchFamily="34" charset="-128"/>
                <a:cs typeface="Arial Unicode MS" pitchFamily="34" charset="-128"/>
              </a:rPr>
              <a:t>* Results of color coded protocol implemented at MGH</a:t>
            </a:r>
          </a:p>
        </p:txBody>
      </p:sp>
      <p:sp>
        <p:nvSpPr>
          <p:cNvPr id="33829" name="Text Box 306"/>
          <p:cNvSpPr txBox="1">
            <a:spLocks noChangeArrowheads="1"/>
          </p:cNvSpPr>
          <p:nvPr/>
        </p:nvSpPr>
        <p:spPr bwMode="auto">
          <a:xfrm>
            <a:off x="4109243" y="1689226"/>
            <a:ext cx="9255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spAutoFit/>
          </a:bodyPr>
          <a:lstStyle>
            <a:lvl1pPr>
              <a:spcBef>
                <a:spcPct val="20000"/>
              </a:spcBef>
              <a:buClr>
                <a:schemeClr val="folHlink"/>
              </a:buClr>
              <a:buSzPct val="110000"/>
              <a:buChar char="•"/>
              <a:defRPr sz="3200">
                <a:solidFill>
                  <a:schemeClr val="tx2"/>
                </a:solidFill>
                <a:latin typeface="Times New Roman" pitchFamily="18" charset="0"/>
              </a:defRPr>
            </a:lvl1pPr>
            <a:lvl2pPr marL="742950" indent="-285750">
              <a:spcBef>
                <a:spcPct val="20000"/>
              </a:spcBef>
              <a:buClr>
                <a:schemeClr val="folHlink"/>
              </a:buClr>
              <a:buSzPct val="110000"/>
              <a:buChar char="•"/>
              <a:defRPr sz="2800">
                <a:solidFill>
                  <a:schemeClr val="tx2"/>
                </a:solidFill>
                <a:latin typeface="Times New Roman" pitchFamily="18" charset="0"/>
              </a:defRPr>
            </a:lvl2pPr>
            <a:lvl3pPr marL="1143000" indent="-228600">
              <a:spcBef>
                <a:spcPct val="20000"/>
              </a:spcBef>
              <a:buClr>
                <a:schemeClr val="folHlink"/>
              </a:buClr>
              <a:buSzPct val="110000"/>
              <a:buChar char="•"/>
              <a:defRPr sz="2400">
                <a:solidFill>
                  <a:schemeClr val="tx2"/>
                </a:solidFill>
                <a:latin typeface="Times New Roman" pitchFamily="18" charset="0"/>
              </a:defRPr>
            </a:lvl3pPr>
            <a:lvl4pPr marL="1600200" indent="-228600">
              <a:spcBef>
                <a:spcPct val="20000"/>
              </a:spcBef>
              <a:buClr>
                <a:schemeClr val="folHlink"/>
              </a:buClr>
              <a:buSzPct val="110000"/>
              <a:buChar char="•"/>
              <a:defRPr sz="2400">
                <a:solidFill>
                  <a:schemeClr val="tx2"/>
                </a:solidFill>
                <a:latin typeface="Times New Roman" pitchFamily="18" charset="0"/>
              </a:defRPr>
            </a:lvl4pPr>
            <a:lvl5pPr marL="2057400" indent="-228600">
              <a:spcBef>
                <a:spcPct val="20000"/>
              </a:spcBef>
              <a:buClr>
                <a:schemeClr val="folHlink"/>
              </a:buClr>
              <a:buSzPct val="110000"/>
              <a:buChar char="•"/>
              <a:defRPr sz="2400">
                <a:solidFill>
                  <a:schemeClr val="tx2"/>
                </a:solidFill>
                <a:latin typeface="Times New Roman" pitchFamily="18" charset="0"/>
              </a:defRPr>
            </a:lvl5pPr>
            <a:lvl6pPr marL="25146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6pPr>
            <a:lvl7pPr marL="29718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7pPr>
            <a:lvl8pPr marL="34290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8pPr>
            <a:lvl9pPr marL="38862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9pPr>
          </a:lstStyle>
          <a:p>
            <a:pPr algn="ctr">
              <a:spcBef>
                <a:spcPct val="0"/>
              </a:spcBef>
              <a:buClrTx/>
              <a:buSzTx/>
              <a:buFontTx/>
              <a:buNone/>
            </a:pPr>
            <a:r>
              <a:rPr lang="en-US" altLang="en-US" sz="2000" baseline="0" dirty="0">
                <a:solidFill>
                  <a:srgbClr val="000000"/>
                </a:solidFill>
                <a:latin typeface="Arial Unicode MS" pitchFamily="34" charset="-128"/>
                <a:ea typeface="Arial Unicode MS" pitchFamily="34" charset="-128"/>
                <a:cs typeface="Arial Unicode MS" pitchFamily="34" charset="-128"/>
              </a:rPr>
              <a:t>Step 2</a:t>
            </a:r>
          </a:p>
        </p:txBody>
      </p:sp>
      <p:sp>
        <p:nvSpPr>
          <p:cNvPr id="33830" name="Text Box 307"/>
          <p:cNvSpPr txBox="1">
            <a:spLocks noChangeArrowheads="1"/>
          </p:cNvSpPr>
          <p:nvPr/>
        </p:nvSpPr>
        <p:spPr bwMode="auto">
          <a:xfrm>
            <a:off x="6540500" y="1699023"/>
            <a:ext cx="12001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spAutoFit/>
          </a:bodyPr>
          <a:lstStyle>
            <a:lvl1pPr>
              <a:spcBef>
                <a:spcPct val="20000"/>
              </a:spcBef>
              <a:buClr>
                <a:schemeClr val="folHlink"/>
              </a:buClr>
              <a:buSzPct val="110000"/>
              <a:buChar char="•"/>
              <a:defRPr sz="3200">
                <a:solidFill>
                  <a:schemeClr val="tx2"/>
                </a:solidFill>
                <a:latin typeface="Times New Roman" pitchFamily="18" charset="0"/>
              </a:defRPr>
            </a:lvl1pPr>
            <a:lvl2pPr marL="742950" indent="-285750">
              <a:spcBef>
                <a:spcPct val="20000"/>
              </a:spcBef>
              <a:buClr>
                <a:schemeClr val="folHlink"/>
              </a:buClr>
              <a:buSzPct val="110000"/>
              <a:buChar char="•"/>
              <a:defRPr sz="2800">
                <a:solidFill>
                  <a:schemeClr val="tx2"/>
                </a:solidFill>
                <a:latin typeface="Times New Roman" pitchFamily="18" charset="0"/>
              </a:defRPr>
            </a:lvl2pPr>
            <a:lvl3pPr marL="1143000" indent="-228600">
              <a:spcBef>
                <a:spcPct val="20000"/>
              </a:spcBef>
              <a:buClr>
                <a:schemeClr val="folHlink"/>
              </a:buClr>
              <a:buSzPct val="110000"/>
              <a:buChar char="•"/>
              <a:defRPr sz="2400">
                <a:solidFill>
                  <a:schemeClr val="tx2"/>
                </a:solidFill>
                <a:latin typeface="Times New Roman" pitchFamily="18" charset="0"/>
              </a:defRPr>
            </a:lvl3pPr>
            <a:lvl4pPr marL="1600200" indent="-228600">
              <a:spcBef>
                <a:spcPct val="20000"/>
              </a:spcBef>
              <a:buClr>
                <a:schemeClr val="folHlink"/>
              </a:buClr>
              <a:buSzPct val="110000"/>
              <a:buChar char="•"/>
              <a:defRPr sz="2400">
                <a:solidFill>
                  <a:schemeClr val="tx2"/>
                </a:solidFill>
                <a:latin typeface="Times New Roman" pitchFamily="18" charset="0"/>
              </a:defRPr>
            </a:lvl4pPr>
            <a:lvl5pPr marL="2057400" indent="-228600">
              <a:spcBef>
                <a:spcPct val="20000"/>
              </a:spcBef>
              <a:buClr>
                <a:schemeClr val="folHlink"/>
              </a:buClr>
              <a:buSzPct val="110000"/>
              <a:buChar char="•"/>
              <a:defRPr sz="2400">
                <a:solidFill>
                  <a:schemeClr val="tx2"/>
                </a:solidFill>
                <a:latin typeface="Times New Roman" pitchFamily="18" charset="0"/>
              </a:defRPr>
            </a:lvl5pPr>
            <a:lvl6pPr marL="25146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6pPr>
            <a:lvl7pPr marL="29718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7pPr>
            <a:lvl8pPr marL="34290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8pPr>
            <a:lvl9pPr marL="38862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9pPr>
          </a:lstStyle>
          <a:p>
            <a:pPr algn="ctr">
              <a:spcBef>
                <a:spcPct val="0"/>
              </a:spcBef>
              <a:buClrTx/>
              <a:buSzTx/>
              <a:buFontTx/>
              <a:buNone/>
            </a:pPr>
            <a:r>
              <a:rPr lang="en-US" altLang="en-US" sz="2000" baseline="0">
                <a:solidFill>
                  <a:srgbClr val="000000"/>
                </a:solidFill>
                <a:latin typeface="Arial Unicode MS" pitchFamily="34" charset="-128"/>
                <a:ea typeface="Arial Unicode MS" pitchFamily="34" charset="-128"/>
                <a:cs typeface="Arial Unicode MS" pitchFamily="34" charset="-128"/>
              </a:rPr>
              <a:t>Step 3</a:t>
            </a:r>
          </a:p>
        </p:txBody>
      </p:sp>
      <p:sp>
        <p:nvSpPr>
          <p:cNvPr id="33831" name="Text Box 308"/>
          <p:cNvSpPr txBox="1">
            <a:spLocks noChangeArrowheads="1"/>
          </p:cNvSpPr>
          <p:nvPr/>
        </p:nvSpPr>
        <p:spPr bwMode="auto">
          <a:xfrm>
            <a:off x="1752600" y="1689226"/>
            <a:ext cx="12001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spAutoFit/>
          </a:bodyPr>
          <a:lstStyle>
            <a:lvl1pPr>
              <a:spcBef>
                <a:spcPct val="20000"/>
              </a:spcBef>
              <a:buClr>
                <a:schemeClr val="folHlink"/>
              </a:buClr>
              <a:buSzPct val="110000"/>
              <a:buChar char="•"/>
              <a:defRPr sz="3200">
                <a:solidFill>
                  <a:schemeClr val="tx2"/>
                </a:solidFill>
                <a:latin typeface="Times New Roman" pitchFamily="18" charset="0"/>
              </a:defRPr>
            </a:lvl1pPr>
            <a:lvl2pPr marL="742950" indent="-285750">
              <a:spcBef>
                <a:spcPct val="20000"/>
              </a:spcBef>
              <a:buClr>
                <a:schemeClr val="folHlink"/>
              </a:buClr>
              <a:buSzPct val="110000"/>
              <a:buChar char="•"/>
              <a:defRPr sz="2800">
                <a:solidFill>
                  <a:schemeClr val="tx2"/>
                </a:solidFill>
                <a:latin typeface="Times New Roman" pitchFamily="18" charset="0"/>
              </a:defRPr>
            </a:lvl2pPr>
            <a:lvl3pPr marL="1143000" indent="-228600">
              <a:spcBef>
                <a:spcPct val="20000"/>
              </a:spcBef>
              <a:buClr>
                <a:schemeClr val="folHlink"/>
              </a:buClr>
              <a:buSzPct val="110000"/>
              <a:buChar char="•"/>
              <a:defRPr sz="2400">
                <a:solidFill>
                  <a:schemeClr val="tx2"/>
                </a:solidFill>
                <a:latin typeface="Times New Roman" pitchFamily="18" charset="0"/>
              </a:defRPr>
            </a:lvl3pPr>
            <a:lvl4pPr marL="1600200" indent="-228600">
              <a:spcBef>
                <a:spcPct val="20000"/>
              </a:spcBef>
              <a:buClr>
                <a:schemeClr val="folHlink"/>
              </a:buClr>
              <a:buSzPct val="110000"/>
              <a:buChar char="•"/>
              <a:defRPr sz="2400">
                <a:solidFill>
                  <a:schemeClr val="tx2"/>
                </a:solidFill>
                <a:latin typeface="Times New Roman" pitchFamily="18" charset="0"/>
              </a:defRPr>
            </a:lvl4pPr>
            <a:lvl5pPr marL="2057400" indent="-228600">
              <a:spcBef>
                <a:spcPct val="20000"/>
              </a:spcBef>
              <a:buClr>
                <a:schemeClr val="folHlink"/>
              </a:buClr>
              <a:buSzPct val="110000"/>
              <a:buChar char="•"/>
              <a:defRPr sz="2400">
                <a:solidFill>
                  <a:schemeClr val="tx2"/>
                </a:solidFill>
                <a:latin typeface="Times New Roman" pitchFamily="18" charset="0"/>
              </a:defRPr>
            </a:lvl5pPr>
            <a:lvl6pPr marL="25146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6pPr>
            <a:lvl7pPr marL="29718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7pPr>
            <a:lvl8pPr marL="34290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8pPr>
            <a:lvl9pPr marL="38862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9pPr>
          </a:lstStyle>
          <a:p>
            <a:pPr algn="ctr">
              <a:spcBef>
                <a:spcPct val="0"/>
              </a:spcBef>
              <a:buClrTx/>
              <a:buSzTx/>
              <a:buFontTx/>
              <a:buNone/>
            </a:pPr>
            <a:r>
              <a:rPr lang="en-US" altLang="en-US" sz="2000" baseline="0" dirty="0">
                <a:solidFill>
                  <a:srgbClr val="000000"/>
                </a:solidFill>
                <a:latin typeface="Arial Unicode MS" pitchFamily="34" charset="-128"/>
                <a:ea typeface="Arial Unicode MS" pitchFamily="34" charset="-128"/>
                <a:cs typeface="Arial Unicode MS" pitchFamily="34" charset="-128"/>
              </a:rPr>
              <a:t>Step 1</a:t>
            </a:r>
          </a:p>
        </p:txBody>
      </p:sp>
      <p:sp>
        <p:nvSpPr>
          <p:cNvPr id="33832" name="TextBox 1"/>
          <p:cNvSpPr txBox="1">
            <a:spLocks noChangeArrowheads="1"/>
          </p:cNvSpPr>
          <p:nvPr/>
        </p:nvSpPr>
        <p:spPr bwMode="auto">
          <a:xfrm>
            <a:off x="6629400" y="6096000"/>
            <a:ext cx="22733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folHlink"/>
              </a:buClr>
              <a:buSzPct val="110000"/>
              <a:buChar char="•"/>
              <a:defRPr sz="3200">
                <a:solidFill>
                  <a:schemeClr val="tx2"/>
                </a:solidFill>
                <a:latin typeface="Times New Roman" pitchFamily="18" charset="0"/>
              </a:defRPr>
            </a:lvl1pPr>
            <a:lvl2pPr marL="742950" indent="-285750">
              <a:spcBef>
                <a:spcPct val="20000"/>
              </a:spcBef>
              <a:buClr>
                <a:schemeClr val="folHlink"/>
              </a:buClr>
              <a:buSzPct val="110000"/>
              <a:buChar char="•"/>
              <a:defRPr sz="2800">
                <a:solidFill>
                  <a:schemeClr val="tx2"/>
                </a:solidFill>
                <a:latin typeface="Times New Roman" pitchFamily="18" charset="0"/>
              </a:defRPr>
            </a:lvl2pPr>
            <a:lvl3pPr marL="1143000" indent="-228600">
              <a:spcBef>
                <a:spcPct val="20000"/>
              </a:spcBef>
              <a:buClr>
                <a:schemeClr val="folHlink"/>
              </a:buClr>
              <a:buSzPct val="110000"/>
              <a:buChar char="•"/>
              <a:defRPr sz="2400">
                <a:solidFill>
                  <a:schemeClr val="tx2"/>
                </a:solidFill>
                <a:latin typeface="Times New Roman" pitchFamily="18" charset="0"/>
              </a:defRPr>
            </a:lvl3pPr>
            <a:lvl4pPr marL="1600200" indent="-228600">
              <a:spcBef>
                <a:spcPct val="20000"/>
              </a:spcBef>
              <a:buClr>
                <a:schemeClr val="folHlink"/>
              </a:buClr>
              <a:buSzPct val="110000"/>
              <a:buChar char="•"/>
              <a:defRPr sz="2400">
                <a:solidFill>
                  <a:schemeClr val="tx2"/>
                </a:solidFill>
                <a:latin typeface="Times New Roman" pitchFamily="18" charset="0"/>
              </a:defRPr>
            </a:lvl4pPr>
            <a:lvl5pPr marL="2057400" indent="-228600">
              <a:spcBef>
                <a:spcPct val="20000"/>
              </a:spcBef>
              <a:buClr>
                <a:schemeClr val="folHlink"/>
              </a:buClr>
              <a:buSzPct val="110000"/>
              <a:buChar char="•"/>
              <a:defRPr sz="2400">
                <a:solidFill>
                  <a:schemeClr val="tx2"/>
                </a:solidFill>
                <a:latin typeface="Times New Roman" pitchFamily="18" charset="0"/>
              </a:defRPr>
            </a:lvl5pPr>
            <a:lvl6pPr marL="25146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6pPr>
            <a:lvl7pPr marL="29718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7pPr>
            <a:lvl8pPr marL="34290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8pPr>
            <a:lvl9pPr marL="38862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9pPr>
          </a:lstStyle>
          <a:p>
            <a:pPr>
              <a:spcBef>
                <a:spcPct val="0"/>
              </a:spcBef>
              <a:spcAft>
                <a:spcPts val="600"/>
              </a:spcAft>
              <a:buClrTx/>
              <a:buSzTx/>
              <a:buFontTx/>
              <a:buNone/>
            </a:pPr>
            <a:r>
              <a:rPr lang="en-US" altLang="en-US" sz="2000" dirty="0">
                <a:latin typeface="Arial Unicode MS" pitchFamily="34" charset="-128"/>
                <a:ea typeface="Arial Unicode MS" pitchFamily="34" charset="-128"/>
                <a:cs typeface="Arial Unicode MS" pitchFamily="34" charset="-128"/>
              </a:rPr>
              <a:t>Singh et al. Radiology 2009</a:t>
            </a:r>
          </a:p>
          <a:p>
            <a:pPr>
              <a:spcBef>
                <a:spcPct val="0"/>
              </a:spcBef>
              <a:spcAft>
                <a:spcPts val="600"/>
              </a:spcAft>
              <a:buClrTx/>
              <a:buSzTx/>
              <a:buFontTx/>
              <a:buNone/>
            </a:pPr>
            <a:r>
              <a:rPr lang="en-US" altLang="en-US" sz="2000" dirty="0">
                <a:latin typeface="Arial Unicode MS" pitchFamily="34" charset="-128"/>
                <a:ea typeface="Arial Unicode MS" pitchFamily="34" charset="-128"/>
                <a:cs typeface="Arial Unicode MS" pitchFamily="34" charset="-128"/>
              </a:rPr>
              <a:t>Singh et al. Radiology 2012</a:t>
            </a:r>
          </a:p>
        </p:txBody>
      </p:sp>
      <p:graphicFrame>
        <p:nvGraphicFramePr>
          <p:cNvPr id="12" name="Group 374"/>
          <p:cNvGraphicFramePr>
            <a:graphicFrameLocks/>
          </p:cNvGraphicFramePr>
          <p:nvPr>
            <p:extLst>
              <p:ext uri="{D42A27DB-BD31-4B8C-83A1-F6EECF244321}">
                <p14:modId xmlns:p14="http://schemas.microsoft.com/office/powerpoint/2010/main" val="644944026"/>
              </p:ext>
            </p:extLst>
          </p:nvPr>
        </p:nvGraphicFramePr>
        <p:xfrm>
          <a:off x="6642100" y="2131740"/>
          <a:ext cx="2362200" cy="1805260"/>
        </p:xfrm>
        <a:graphic>
          <a:graphicData uri="http://schemas.openxmlformats.org/drawingml/2006/table">
            <a:tbl>
              <a:tblPr>
                <a:tableStyleId>{5C22544A-7EE6-4342-B048-85BDC9FD1C3A}</a:tableStyleId>
              </a:tblPr>
              <a:tblGrid>
                <a:gridCol w="1143000">
                  <a:extLst>
                    <a:ext uri="{9D8B030D-6E8A-4147-A177-3AD203B41FA5}">
                      <a16:colId xmlns:a16="http://schemas.microsoft.com/office/drawing/2014/main" val="20000"/>
                    </a:ext>
                  </a:extLst>
                </a:gridCol>
                <a:gridCol w="1219200">
                  <a:extLst>
                    <a:ext uri="{9D8B030D-6E8A-4147-A177-3AD203B41FA5}">
                      <a16:colId xmlns:a16="http://schemas.microsoft.com/office/drawing/2014/main" val="20001"/>
                    </a:ext>
                  </a:extLst>
                </a:gridCol>
              </a:tblGrid>
              <a:tr h="70334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CTDI </a:t>
                      </a:r>
                      <a:r>
                        <a:rPr kumimoji="0" lang="en-US" sz="1600" u="none" strike="noStrike" cap="none" normalizeH="0" baseline="0" dirty="0" err="1">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vol</a:t>
                      </a:r>
                      <a:r>
                        <a:rPr kumimoji="0" lang="en-US" sz="160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r>
                        <a:rPr kumimoji="0" lang="en-US" sz="1600" u="none" strike="noStrike" cap="none" normalizeH="0" baseline="0" dirty="0" err="1">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mGy</a:t>
                      </a:r>
                      <a:r>
                        <a:rPr kumimoji="0" lang="en-US" sz="160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a:t>
                      </a:r>
                      <a:endParaRPr kumimoji="0" lang="en-US" sz="1600" b="0" i="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T="45739" marB="45739"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Dose reduction</a:t>
                      </a:r>
                      <a:endParaRPr kumimoji="0" lang="en-US" sz="1600" b="0" i="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T="45739" marB="45739"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52129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4.6</a:t>
                      </a:r>
                      <a:endParaRPr kumimoji="0" lang="en-US" sz="1600" b="0" i="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T="45739" marB="45739"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75%</a:t>
                      </a:r>
                      <a:endParaRPr kumimoji="0" lang="en-US" sz="1600" b="1" i="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T="45739" marB="45739"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580614">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18.5</a:t>
                      </a:r>
                      <a:endParaRPr kumimoji="0" lang="en-US" sz="1600" b="0" i="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T="45739" marB="45739"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T="45739" marB="45739"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bl>
          </a:graphicData>
        </a:graphic>
      </p:graphicFrame>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2700" y="2057400"/>
            <a:ext cx="9156700" cy="44196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600"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34819" name="Rectangle 2"/>
          <p:cNvSpPr>
            <a:spLocks noGrp="1" noChangeArrowheads="1"/>
          </p:cNvSpPr>
          <p:nvPr>
            <p:ph type="title"/>
          </p:nvPr>
        </p:nvSpPr>
        <p:spPr/>
        <p:txBody>
          <a:bodyPr/>
          <a:lstStyle/>
          <a:p>
            <a:r>
              <a:rPr lang="en-US" altLang="en-US">
                <a:latin typeface="Arial Unicode MS" pitchFamily="34" charset="-128"/>
                <a:ea typeface="Arial Unicode MS" pitchFamily="34" charset="-128"/>
                <a:cs typeface="Arial Unicode MS" pitchFamily="34" charset="-128"/>
              </a:rPr>
              <a:t>Pink zone abdominal CT </a:t>
            </a:r>
          </a:p>
        </p:txBody>
      </p:sp>
      <p:sp>
        <p:nvSpPr>
          <p:cNvPr id="34820" name="Rectangle 3"/>
          <p:cNvSpPr>
            <a:spLocks noGrp="1" noChangeArrowheads="1"/>
          </p:cNvSpPr>
          <p:nvPr>
            <p:ph idx="1"/>
          </p:nvPr>
        </p:nvSpPr>
        <p:spPr>
          <a:xfrm>
            <a:off x="226119" y="1247428"/>
            <a:ext cx="8593137" cy="4572000"/>
          </a:xfrm>
        </p:spPr>
        <p:txBody>
          <a:bodyPr/>
          <a:lstStyle/>
          <a:p>
            <a:pPr eaLnBrk="1" hangingPunct="1"/>
            <a:r>
              <a:rPr lang="en-US" altLang="en-US" sz="2000">
                <a:latin typeface="Arial Unicode MS" pitchFamily="34" charset="-128"/>
                <a:ea typeface="Arial Unicode MS" pitchFamily="34" charset="-128"/>
                <a:cs typeface="Arial Unicode MS" pitchFamily="34" charset="-128"/>
              </a:rPr>
              <a:t>13 year old girl weighing 70 kg (transverse diameter 33.2 cm) underwent  abdominal CT for abdominal pain</a:t>
            </a:r>
          </a:p>
        </p:txBody>
      </p:sp>
      <p:pic>
        <p:nvPicPr>
          <p:cNvPr id="34821" name="Picture 9" descr="ab-nc copy"/>
          <p:cNvPicPr>
            <a:picLocks noChangeAspect="1" noChangeArrowheads="1"/>
          </p:cNvPicPr>
          <p:nvPr/>
        </p:nvPicPr>
        <p:blipFill>
          <a:blip r:embed="rId3">
            <a:extLst>
              <a:ext uri="{28A0092B-C50C-407E-A947-70E740481C1C}">
                <a14:useLocalDpi xmlns:a14="http://schemas.microsoft.com/office/drawing/2010/main" val="0"/>
              </a:ext>
            </a:extLst>
          </a:blip>
          <a:srcRect l="14189" t="22720" r="12837" b="13614"/>
          <a:stretch>
            <a:fillRect/>
          </a:stretch>
        </p:blipFill>
        <p:spPr bwMode="auto">
          <a:xfrm>
            <a:off x="929581" y="3689350"/>
            <a:ext cx="3548711" cy="2613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22" name="Picture 10" descr="ab-pink copy"/>
          <p:cNvPicPr>
            <a:picLocks noChangeAspect="1" noChangeArrowheads="1"/>
          </p:cNvPicPr>
          <p:nvPr/>
        </p:nvPicPr>
        <p:blipFill>
          <a:blip r:embed="rId4">
            <a:extLst>
              <a:ext uri="{28A0092B-C50C-407E-A947-70E740481C1C}">
                <a14:useLocalDpi xmlns:a14="http://schemas.microsoft.com/office/drawing/2010/main" val="0"/>
              </a:ext>
            </a:extLst>
          </a:blip>
          <a:srcRect l="7692" t="22507" r="8696" b="11397"/>
          <a:stretch>
            <a:fillRect/>
          </a:stretch>
        </p:blipFill>
        <p:spPr bwMode="auto">
          <a:xfrm>
            <a:off x="4704411" y="3753743"/>
            <a:ext cx="3661887" cy="25486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23" name="Text Box 12"/>
          <p:cNvSpPr txBox="1">
            <a:spLocks noChangeArrowheads="1"/>
          </p:cNvSpPr>
          <p:nvPr/>
        </p:nvSpPr>
        <p:spPr bwMode="auto">
          <a:xfrm>
            <a:off x="990600" y="2779539"/>
            <a:ext cx="2667000" cy="830263"/>
          </a:xfrm>
          <a:prstGeom prst="rect">
            <a:avLst/>
          </a:prstGeom>
          <a:solidFill>
            <a:srgbClr val="FFFF99"/>
          </a:solidFill>
          <a:ln w="9525">
            <a:solidFill>
              <a:srgbClr val="FFFFFF"/>
            </a:solidFill>
            <a:miter lim="800000"/>
            <a:headEnd/>
            <a:tailEnd/>
          </a:ln>
        </p:spPr>
        <p:txBody>
          <a:bodyPr>
            <a:spAutoFit/>
          </a:bodyPr>
          <a:lstStyle>
            <a:lvl1pPr>
              <a:spcBef>
                <a:spcPct val="20000"/>
              </a:spcBef>
              <a:buClr>
                <a:schemeClr val="folHlink"/>
              </a:buClr>
              <a:buSzPct val="110000"/>
              <a:buChar char="•"/>
              <a:defRPr sz="3200">
                <a:solidFill>
                  <a:schemeClr val="tx2"/>
                </a:solidFill>
                <a:latin typeface="Times New Roman" pitchFamily="18" charset="0"/>
              </a:defRPr>
            </a:lvl1pPr>
            <a:lvl2pPr marL="742950" indent="-285750">
              <a:spcBef>
                <a:spcPct val="20000"/>
              </a:spcBef>
              <a:buClr>
                <a:schemeClr val="folHlink"/>
              </a:buClr>
              <a:buSzPct val="110000"/>
              <a:buChar char="•"/>
              <a:defRPr sz="2800">
                <a:solidFill>
                  <a:schemeClr val="tx2"/>
                </a:solidFill>
                <a:latin typeface="Times New Roman" pitchFamily="18" charset="0"/>
              </a:defRPr>
            </a:lvl2pPr>
            <a:lvl3pPr marL="1143000" indent="-228600">
              <a:spcBef>
                <a:spcPct val="20000"/>
              </a:spcBef>
              <a:buClr>
                <a:schemeClr val="folHlink"/>
              </a:buClr>
              <a:buSzPct val="110000"/>
              <a:buChar char="•"/>
              <a:defRPr sz="2400">
                <a:solidFill>
                  <a:schemeClr val="tx2"/>
                </a:solidFill>
                <a:latin typeface="Times New Roman" pitchFamily="18" charset="0"/>
              </a:defRPr>
            </a:lvl3pPr>
            <a:lvl4pPr marL="1600200" indent="-228600">
              <a:spcBef>
                <a:spcPct val="20000"/>
              </a:spcBef>
              <a:buClr>
                <a:schemeClr val="folHlink"/>
              </a:buClr>
              <a:buSzPct val="110000"/>
              <a:buChar char="•"/>
              <a:defRPr sz="2400">
                <a:solidFill>
                  <a:schemeClr val="tx2"/>
                </a:solidFill>
                <a:latin typeface="Times New Roman" pitchFamily="18" charset="0"/>
              </a:defRPr>
            </a:lvl4pPr>
            <a:lvl5pPr marL="2057400" indent="-228600">
              <a:spcBef>
                <a:spcPct val="20000"/>
              </a:spcBef>
              <a:buClr>
                <a:schemeClr val="folHlink"/>
              </a:buClr>
              <a:buSzPct val="110000"/>
              <a:buChar char="•"/>
              <a:defRPr sz="2400">
                <a:solidFill>
                  <a:schemeClr val="tx2"/>
                </a:solidFill>
                <a:latin typeface="Times New Roman" pitchFamily="18" charset="0"/>
              </a:defRPr>
            </a:lvl5pPr>
            <a:lvl6pPr marL="25146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6pPr>
            <a:lvl7pPr marL="29718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7pPr>
            <a:lvl8pPr marL="34290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8pPr>
            <a:lvl9pPr marL="38862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9pPr>
          </a:lstStyle>
          <a:p>
            <a:pPr algn="ctr">
              <a:spcBef>
                <a:spcPct val="0"/>
              </a:spcBef>
              <a:buClrTx/>
              <a:buSzTx/>
              <a:buFontTx/>
              <a:buNone/>
            </a:pPr>
            <a:r>
              <a:rPr lang="en-US" altLang="en-US" sz="1600" baseline="0">
                <a:solidFill>
                  <a:schemeClr val="tx1"/>
                </a:solidFill>
                <a:latin typeface="Arial Unicode MS" pitchFamily="34" charset="-128"/>
                <a:ea typeface="Arial Unicode MS" pitchFamily="34" charset="-128"/>
                <a:cs typeface="Arial Unicode MS" pitchFamily="34" charset="-128"/>
              </a:rPr>
              <a:t>120 kV 282-485 mA</a:t>
            </a:r>
          </a:p>
          <a:p>
            <a:pPr algn="ctr">
              <a:spcBef>
                <a:spcPct val="0"/>
              </a:spcBef>
              <a:buClrTx/>
              <a:buSzTx/>
              <a:buFontTx/>
              <a:buNone/>
            </a:pPr>
            <a:r>
              <a:rPr lang="en-US" altLang="en-US" sz="1600" baseline="0">
                <a:solidFill>
                  <a:schemeClr val="tx1"/>
                </a:solidFill>
                <a:latin typeface="Arial Unicode MS" pitchFamily="34" charset="-128"/>
                <a:ea typeface="Arial Unicode MS" pitchFamily="34" charset="-128"/>
                <a:cs typeface="Arial Unicode MS" pitchFamily="34" charset="-128"/>
              </a:rPr>
              <a:t>Noise index: 28</a:t>
            </a:r>
          </a:p>
          <a:p>
            <a:pPr algn="ctr">
              <a:spcBef>
                <a:spcPct val="0"/>
              </a:spcBef>
              <a:buClrTx/>
              <a:buSzTx/>
              <a:buFontTx/>
              <a:buNone/>
            </a:pPr>
            <a:r>
              <a:rPr lang="en-US" altLang="en-US" sz="1600" baseline="0">
                <a:solidFill>
                  <a:schemeClr val="tx1"/>
                </a:solidFill>
                <a:latin typeface="Arial Unicode MS" pitchFamily="34" charset="-128"/>
                <a:ea typeface="Arial Unicode MS" pitchFamily="34" charset="-128"/>
                <a:cs typeface="Arial Unicode MS" pitchFamily="34" charset="-128"/>
              </a:rPr>
              <a:t>CTDIvol: 16.5 mGy </a:t>
            </a:r>
          </a:p>
        </p:txBody>
      </p:sp>
      <p:sp>
        <p:nvSpPr>
          <p:cNvPr id="34824" name="Text Box 13"/>
          <p:cNvSpPr txBox="1">
            <a:spLocks noChangeArrowheads="1"/>
          </p:cNvSpPr>
          <p:nvPr/>
        </p:nvSpPr>
        <p:spPr bwMode="auto">
          <a:xfrm>
            <a:off x="4792663" y="2774777"/>
            <a:ext cx="2667000" cy="830262"/>
          </a:xfrm>
          <a:prstGeom prst="rect">
            <a:avLst/>
          </a:prstGeom>
          <a:solidFill>
            <a:srgbClr val="FFFF99"/>
          </a:solidFill>
          <a:ln w="9525">
            <a:solidFill>
              <a:schemeClr val="tx1"/>
            </a:solidFill>
            <a:miter lim="800000"/>
            <a:headEnd/>
            <a:tailEnd/>
          </a:ln>
        </p:spPr>
        <p:txBody>
          <a:bodyPr>
            <a:spAutoFit/>
          </a:bodyPr>
          <a:lstStyle>
            <a:lvl1pPr>
              <a:spcBef>
                <a:spcPct val="20000"/>
              </a:spcBef>
              <a:buClr>
                <a:schemeClr val="folHlink"/>
              </a:buClr>
              <a:buSzPct val="110000"/>
              <a:buChar char="•"/>
              <a:defRPr sz="3200">
                <a:solidFill>
                  <a:schemeClr val="tx2"/>
                </a:solidFill>
                <a:latin typeface="Times New Roman" pitchFamily="18" charset="0"/>
              </a:defRPr>
            </a:lvl1pPr>
            <a:lvl2pPr marL="742950" indent="-285750">
              <a:spcBef>
                <a:spcPct val="20000"/>
              </a:spcBef>
              <a:buClr>
                <a:schemeClr val="folHlink"/>
              </a:buClr>
              <a:buSzPct val="110000"/>
              <a:buChar char="•"/>
              <a:defRPr sz="2800">
                <a:solidFill>
                  <a:schemeClr val="tx2"/>
                </a:solidFill>
                <a:latin typeface="Times New Roman" pitchFamily="18" charset="0"/>
              </a:defRPr>
            </a:lvl2pPr>
            <a:lvl3pPr marL="1143000" indent="-228600">
              <a:spcBef>
                <a:spcPct val="20000"/>
              </a:spcBef>
              <a:buClr>
                <a:schemeClr val="folHlink"/>
              </a:buClr>
              <a:buSzPct val="110000"/>
              <a:buChar char="•"/>
              <a:defRPr sz="2400">
                <a:solidFill>
                  <a:schemeClr val="tx2"/>
                </a:solidFill>
                <a:latin typeface="Times New Roman" pitchFamily="18" charset="0"/>
              </a:defRPr>
            </a:lvl3pPr>
            <a:lvl4pPr marL="1600200" indent="-228600">
              <a:spcBef>
                <a:spcPct val="20000"/>
              </a:spcBef>
              <a:buClr>
                <a:schemeClr val="folHlink"/>
              </a:buClr>
              <a:buSzPct val="110000"/>
              <a:buChar char="•"/>
              <a:defRPr sz="2400">
                <a:solidFill>
                  <a:schemeClr val="tx2"/>
                </a:solidFill>
                <a:latin typeface="Times New Roman" pitchFamily="18" charset="0"/>
              </a:defRPr>
            </a:lvl4pPr>
            <a:lvl5pPr marL="2057400" indent="-228600">
              <a:spcBef>
                <a:spcPct val="20000"/>
              </a:spcBef>
              <a:buClr>
                <a:schemeClr val="folHlink"/>
              </a:buClr>
              <a:buSzPct val="110000"/>
              <a:buChar char="•"/>
              <a:defRPr sz="2400">
                <a:solidFill>
                  <a:schemeClr val="tx2"/>
                </a:solidFill>
                <a:latin typeface="Times New Roman" pitchFamily="18" charset="0"/>
              </a:defRPr>
            </a:lvl5pPr>
            <a:lvl6pPr marL="25146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6pPr>
            <a:lvl7pPr marL="29718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7pPr>
            <a:lvl8pPr marL="34290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8pPr>
            <a:lvl9pPr marL="38862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9pPr>
          </a:lstStyle>
          <a:p>
            <a:pPr algn="ctr">
              <a:spcBef>
                <a:spcPct val="0"/>
              </a:spcBef>
              <a:buClrTx/>
              <a:buSzTx/>
              <a:buFontTx/>
              <a:buNone/>
            </a:pPr>
            <a:r>
              <a:rPr lang="en-US" altLang="en-US" sz="1600" baseline="0">
                <a:solidFill>
                  <a:schemeClr val="tx1"/>
                </a:solidFill>
                <a:latin typeface="Arial Unicode MS" pitchFamily="34" charset="-128"/>
                <a:ea typeface="Arial Unicode MS" pitchFamily="34" charset="-128"/>
                <a:cs typeface="Arial Unicode MS" pitchFamily="34" charset="-128"/>
              </a:rPr>
              <a:t>120 kV 183-219 mA</a:t>
            </a:r>
          </a:p>
          <a:p>
            <a:pPr algn="ctr">
              <a:spcBef>
                <a:spcPct val="0"/>
              </a:spcBef>
              <a:buClrTx/>
              <a:buSzTx/>
              <a:buFontTx/>
              <a:buNone/>
            </a:pPr>
            <a:r>
              <a:rPr lang="en-US" altLang="en-US" sz="1600" baseline="0">
                <a:solidFill>
                  <a:schemeClr val="tx1"/>
                </a:solidFill>
                <a:latin typeface="Arial Unicode MS" pitchFamily="34" charset="-128"/>
                <a:ea typeface="Arial Unicode MS" pitchFamily="34" charset="-128"/>
                <a:cs typeface="Arial Unicode MS" pitchFamily="34" charset="-128"/>
              </a:rPr>
              <a:t>Noise index: 12</a:t>
            </a:r>
          </a:p>
          <a:p>
            <a:pPr algn="ctr">
              <a:spcBef>
                <a:spcPct val="0"/>
              </a:spcBef>
              <a:buClrTx/>
              <a:buSzTx/>
              <a:buFontTx/>
              <a:buNone/>
            </a:pPr>
            <a:r>
              <a:rPr lang="en-US" altLang="en-US" sz="1600" baseline="0">
                <a:solidFill>
                  <a:schemeClr val="tx1"/>
                </a:solidFill>
                <a:latin typeface="Arial Unicode MS" pitchFamily="34" charset="-128"/>
                <a:ea typeface="Arial Unicode MS" pitchFamily="34" charset="-128"/>
                <a:cs typeface="Arial Unicode MS" pitchFamily="34" charset="-128"/>
              </a:rPr>
              <a:t>CTDIvol: 10.8 mGy</a:t>
            </a:r>
          </a:p>
        </p:txBody>
      </p:sp>
      <p:sp>
        <p:nvSpPr>
          <p:cNvPr id="34825" name="Text Box 14"/>
          <p:cNvSpPr txBox="1">
            <a:spLocks noChangeArrowheads="1"/>
          </p:cNvSpPr>
          <p:nvPr/>
        </p:nvSpPr>
        <p:spPr bwMode="auto">
          <a:xfrm>
            <a:off x="990600" y="2290416"/>
            <a:ext cx="1865313" cy="409575"/>
          </a:xfrm>
          <a:prstGeom prst="rect">
            <a:avLst/>
          </a:prstGeom>
          <a:noFill/>
          <a:ln w="1270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chemeClr val="folHlink"/>
              </a:buClr>
              <a:buSzPct val="110000"/>
              <a:buChar char="•"/>
              <a:defRPr sz="3200">
                <a:solidFill>
                  <a:schemeClr val="tx2"/>
                </a:solidFill>
                <a:latin typeface="Times New Roman" pitchFamily="18" charset="0"/>
              </a:defRPr>
            </a:lvl1pPr>
            <a:lvl2pPr marL="742950" indent="-285750">
              <a:spcBef>
                <a:spcPct val="20000"/>
              </a:spcBef>
              <a:buClr>
                <a:schemeClr val="folHlink"/>
              </a:buClr>
              <a:buSzPct val="110000"/>
              <a:buChar char="•"/>
              <a:defRPr sz="2800">
                <a:solidFill>
                  <a:schemeClr val="tx2"/>
                </a:solidFill>
                <a:latin typeface="Times New Roman" pitchFamily="18" charset="0"/>
              </a:defRPr>
            </a:lvl2pPr>
            <a:lvl3pPr marL="1143000" indent="-228600">
              <a:spcBef>
                <a:spcPct val="20000"/>
              </a:spcBef>
              <a:buClr>
                <a:schemeClr val="folHlink"/>
              </a:buClr>
              <a:buSzPct val="110000"/>
              <a:buChar char="•"/>
              <a:defRPr sz="2400">
                <a:solidFill>
                  <a:schemeClr val="tx2"/>
                </a:solidFill>
                <a:latin typeface="Times New Roman" pitchFamily="18" charset="0"/>
              </a:defRPr>
            </a:lvl3pPr>
            <a:lvl4pPr marL="1600200" indent="-228600">
              <a:spcBef>
                <a:spcPct val="20000"/>
              </a:spcBef>
              <a:buClr>
                <a:schemeClr val="folHlink"/>
              </a:buClr>
              <a:buSzPct val="110000"/>
              <a:buChar char="•"/>
              <a:defRPr sz="2400">
                <a:solidFill>
                  <a:schemeClr val="tx2"/>
                </a:solidFill>
                <a:latin typeface="Times New Roman" pitchFamily="18" charset="0"/>
              </a:defRPr>
            </a:lvl4pPr>
            <a:lvl5pPr marL="2057400" indent="-228600">
              <a:spcBef>
                <a:spcPct val="20000"/>
              </a:spcBef>
              <a:buClr>
                <a:schemeClr val="folHlink"/>
              </a:buClr>
              <a:buSzPct val="110000"/>
              <a:buChar char="•"/>
              <a:defRPr sz="2400">
                <a:solidFill>
                  <a:schemeClr val="tx2"/>
                </a:solidFill>
                <a:latin typeface="Times New Roman" pitchFamily="18" charset="0"/>
              </a:defRPr>
            </a:lvl5pPr>
            <a:lvl6pPr marL="25146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6pPr>
            <a:lvl7pPr marL="29718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7pPr>
            <a:lvl8pPr marL="34290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8pPr>
            <a:lvl9pPr marL="38862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9pPr>
          </a:lstStyle>
          <a:p>
            <a:pPr>
              <a:spcBef>
                <a:spcPct val="0"/>
              </a:spcBef>
              <a:buClrTx/>
              <a:buSzTx/>
              <a:buFontTx/>
              <a:buNone/>
            </a:pPr>
            <a:r>
              <a:rPr lang="en-US" altLang="en-US" sz="2000" baseline="0">
                <a:solidFill>
                  <a:srgbClr val="FFFF66"/>
                </a:solidFill>
                <a:latin typeface="Arial Unicode MS" pitchFamily="34" charset="-128"/>
                <a:ea typeface="Arial Unicode MS" pitchFamily="34" charset="-128"/>
                <a:cs typeface="Arial Unicode MS" pitchFamily="34" charset="-128"/>
              </a:rPr>
              <a:t>Non compliant</a:t>
            </a:r>
          </a:p>
        </p:txBody>
      </p:sp>
      <p:sp>
        <p:nvSpPr>
          <p:cNvPr id="34826" name="Text Box 15"/>
          <p:cNvSpPr txBox="1">
            <a:spLocks noChangeArrowheads="1"/>
          </p:cNvSpPr>
          <p:nvPr/>
        </p:nvSpPr>
        <p:spPr bwMode="auto">
          <a:xfrm>
            <a:off x="4792663" y="2290416"/>
            <a:ext cx="1843087" cy="409575"/>
          </a:xfrm>
          <a:prstGeom prst="rect">
            <a:avLst/>
          </a:prstGeom>
          <a:solidFill>
            <a:srgbClr val="FF99FF"/>
          </a:solidFill>
          <a:ln w="12700">
            <a:solidFill>
              <a:schemeClr val="tx1"/>
            </a:solidFill>
            <a:miter lim="800000"/>
            <a:headEnd/>
            <a:tailEnd/>
          </a:ln>
        </p:spPr>
        <p:txBody>
          <a:bodyPr>
            <a:spAutoFit/>
          </a:bodyPr>
          <a:lstStyle>
            <a:lvl1pPr>
              <a:spcBef>
                <a:spcPct val="20000"/>
              </a:spcBef>
              <a:buClr>
                <a:schemeClr val="folHlink"/>
              </a:buClr>
              <a:buSzPct val="110000"/>
              <a:buChar char="•"/>
              <a:defRPr sz="3200">
                <a:solidFill>
                  <a:schemeClr val="tx2"/>
                </a:solidFill>
                <a:latin typeface="Times New Roman" pitchFamily="18" charset="0"/>
              </a:defRPr>
            </a:lvl1pPr>
            <a:lvl2pPr marL="742950" indent="-285750">
              <a:spcBef>
                <a:spcPct val="20000"/>
              </a:spcBef>
              <a:buClr>
                <a:schemeClr val="folHlink"/>
              </a:buClr>
              <a:buSzPct val="110000"/>
              <a:buChar char="•"/>
              <a:defRPr sz="2800">
                <a:solidFill>
                  <a:schemeClr val="tx2"/>
                </a:solidFill>
                <a:latin typeface="Times New Roman" pitchFamily="18" charset="0"/>
              </a:defRPr>
            </a:lvl2pPr>
            <a:lvl3pPr marL="1143000" indent="-228600">
              <a:spcBef>
                <a:spcPct val="20000"/>
              </a:spcBef>
              <a:buClr>
                <a:schemeClr val="folHlink"/>
              </a:buClr>
              <a:buSzPct val="110000"/>
              <a:buChar char="•"/>
              <a:defRPr sz="2400">
                <a:solidFill>
                  <a:schemeClr val="tx2"/>
                </a:solidFill>
                <a:latin typeface="Times New Roman" pitchFamily="18" charset="0"/>
              </a:defRPr>
            </a:lvl3pPr>
            <a:lvl4pPr marL="1600200" indent="-228600">
              <a:spcBef>
                <a:spcPct val="20000"/>
              </a:spcBef>
              <a:buClr>
                <a:schemeClr val="folHlink"/>
              </a:buClr>
              <a:buSzPct val="110000"/>
              <a:buChar char="•"/>
              <a:defRPr sz="2400">
                <a:solidFill>
                  <a:schemeClr val="tx2"/>
                </a:solidFill>
                <a:latin typeface="Times New Roman" pitchFamily="18" charset="0"/>
              </a:defRPr>
            </a:lvl4pPr>
            <a:lvl5pPr marL="2057400" indent="-228600">
              <a:spcBef>
                <a:spcPct val="20000"/>
              </a:spcBef>
              <a:buClr>
                <a:schemeClr val="folHlink"/>
              </a:buClr>
              <a:buSzPct val="110000"/>
              <a:buChar char="•"/>
              <a:defRPr sz="2400">
                <a:solidFill>
                  <a:schemeClr val="tx2"/>
                </a:solidFill>
                <a:latin typeface="Times New Roman" pitchFamily="18" charset="0"/>
              </a:defRPr>
            </a:lvl5pPr>
            <a:lvl6pPr marL="25146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6pPr>
            <a:lvl7pPr marL="29718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7pPr>
            <a:lvl8pPr marL="34290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8pPr>
            <a:lvl9pPr marL="38862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9pPr>
          </a:lstStyle>
          <a:p>
            <a:pPr>
              <a:spcBef>
                <a:spcPct val="0"/>
              </a:spcBef>
              <a:buClrTx/>
              <a:buSzTx/>
              <a:buFontTx/>
              <a:buNone/>
            </a:pPr>
            <a:r>
              <a:rPr lang="en-US" altLang="en-US" sz="2000" baseline="0">
                <a:solidFill>
                  <a:srgbClr val="000000"/>
                </a:solidFill>
                <a:latin typeface="Arial Unicode MS" pitchFamily="34" charset="-128"/>
                <a:ea typeface="Arial Unicode MS" pitchFamily="34" charset="-128"/>
                <a:cs typeface="Arial Unicode MS" pitchFamily="34" charset="-128"/>
              </a:rPr>
              <a:t>Pink zone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8876D8C-6341-46F5-9087-1681449EEE5D}"/>
              </a:ext>
            </a:extLst>
          </p:cNvPr>
          <p:cNvSpPr/>
          <p:nvPr/>
        </p:nvSpPr>
        <p:spPr>
          <a:xfrm>
            <a:off x="-12700" y="2057400"/>
            <a:ext cx="9156700" cy="44196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600"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35843" name="Rectangle 2"/>
          <p:cNvSpPr>
            <a:spLocks noGrp="1" noChangeArrowheads="1"/>
          </p:cNvSpPr>
          <p:nvPr>
            <p:ph type="title"/>
          </p:nvPr>
        </p:nvSpPr>
        <p:spPr/>
        <p:txBody>
          <a:bodyPr/>
          <a:lstStyle/>
          <a:p>
            <a:r>
              <a:rPr lang="en-US" altLang="en-US">
                <a:latin typeface="Arial Unicode MS" pitchFamily="34" charset="-128"/>
                <a:ea typeface="Arial Unicode MS" pitchFamily="34" charset="-128"/>
                <a:cs typeface="Arial Unicode MS" pitchFamily="34" charset="-128"/>
              </a:rPr>
              <a:t>Green zone chest CT </a:t>
            </a:r>
          </a:p>
        </p:txBody>
      </p:sp>
      <p:sp>
        <p:nvSpPr>
          <p:cNvPr id="35844" name="Rectangle 3"/>
          <p:cNvSpPr>
            <a:spLocks noGrp="1" noChangeArrowheads="1"/>
          </p:cNvSpPr>
          <p:nvPr>
            <p:ph idx="1"/>
          </p:nvPr>
        </p:nvSpPr>
        <p:spPr>
          <a:xfrm>
            <a:off x="251519" y="1253778"/>
            <a:ext cx="8593137" cy="990600"/>
          </a:xfrm>
        </p:spPr>
        <p:txBody>
          <a:bodyPr/>
          <a:lstStyle/>
          <a:p>
            <a:pPr eaLnBrk="1" hangingPunct="1"/>
            <a:r>
              <a:rPr lang="en-US" altLang="en-US" sz="2000">
                <a:latin typeface="Arial Unicode MS" pitchFamily="34" charset="-128"/>
                <a:ea typeface="Arial Unicode MS" pitchFamily="34" charset="-128"/>
                <a:cs typeface="Arial Unicode MS" pitchFamily="34" charset="-128"/>
              </a:rPr>
              <a:t>16 year old boy weighing 76 kg (transverse diameter 31.4 cm) underwent chest CT for  follow up of pulmonary nodule</a:t>
            </a:r>
          </a:p>
        </p:txBody>
      </p:sp>
      <p:sp>
        <p:nvSpPr>
          <p:cNvPr id="35845" name="Text Box 4"/>
          <p:cNvSpPr txBox="1">
            <a:spLocks noChangeArrowheads="1"/>
          </p:cNvSpPr>
          <p:nvPr/>
        </p:nvSpPr>
        <p:spPr bwMode="auto">
          <a:xfrm>
            <a:off x="931863" y="2673350"/>
            <a:ext cx="2667000" cy="830263"/>
          </a:xfrm>
          <a:prstGeom prst="rect">
            <a:avLst/>
          </a:prstGeom>
          <a:solidFill>
            <a:srgbClr val="FFFF99"/>
          </a:solidFill>
          <a:ln w="9525">
            <a:solidFill>
              <a:srgbClr val="FFFFFF"/>
            </a:solidFill>
            <a:miter lim="800000"/>
            <a:headEnd/>
            <a:tailEnd/>
          </a:ln>
        </p:spPr>
        <p:txBody>
          <a:bodyPr>
            <a:spAutoFit/>
          </a:bodyPr>
          <a:lstStyle>
            <a:lvl1pPr>
              <a:spcBef>
                <a:spcPct val="20000"/>
              </a:spcBef>
              <a:buClr>
                <a:schemeClr val="folHlink"/>
              </a:buClr>
              <a:buSzPct val="110000"/>
              <a:buChar char="•"/>
              <a:defRPr sz="3200">
                <a:solidFill>
                  <a:schemeClr val="tx2"/>
                </a:solidFill>
                <a:latin typeface="Times New Roman" pitchFamily="18" charset="0"/>
              </a:defRPr>
            </a:lvl1pPr>
            <a:lvl2pPr marL="742950" indent="-285750">
              <a:spcBef>
                <a:spcPct val="20000"/>
              </a:spcBef>
              <a:buClr>
                <a:schemeClr val="folHlink"/>
              </a:buClr>
              <a:buSzPct val="110000"/>
              <a:buChar char="•"/>
              <a:defRPr sz="2800">
                <a:solidFill>
                  <a:schemeClr val="tx2"/>
                </a:solidFill>
                <a:latin typeface="Times New Roman" pitchFamily="18" charset="0"/>
              </a:defRPr>
            </a:lvl2pPr>
            <a:lvl3pPr marL="1143000" indent="-228600">
              <a:spcBef>
                <a:spcPct val="20000"/>
              </a:spcBef>
              <a:buClr>
                <a:schemeClr val="folHlink"/>
              </a:buClr>
              <a:buSzPct val="110000"/>
              <a:buChar char="•"/>
              <a:defRPr sz="2400">
                <a:solidFill>
                  <a:schemeClr val="tx2"/>
                </a:solidFill>
                <a:latin typeface="Times New Roman" pitchFamily="18" charset="0"/>
              </a:defRPr>
            </a:lvl3pPr>
            <a:lvl4pPr marL="1600200" indent="-228600">
              <a:spcBef>
                <a:spcPct val="20000"/>
              </a:spcBef>
              <a:buClr>
                <a:schemeClr val="folHlink"/>
              </a:buClr>
              <a:buSzPct val="110000"/>
              <a:buChar char="•"/>
              <a:defRPr sz="2400">
                <a:solidFill>
                  <a:schemeClr val="tx2"/>
                </a:solidFill>
                <a:latin typeface="Times New Roman" pitchFamily="18" charset="0"/>
              </a:defRPr>
            </a:lvl4pPr>
            <a:lvl5pPr marL="2057400" indent="-228600">
              <a:spcBef>
                <a:spcPct val="20000"/>
              </a:spcBef>
              <a:buClr>
                <a:schemeClr val="folHlink"/>
              </a:buClr>
              <a:buSzPct val="110000"/>
              <a:buChar char="•"/>
              <a:defRPr sz="2400">
                <a:solidFill>
                  <a:schemeClr val="tx2"/>
                </a:solidFill>
                <a:latin typeface="Times New Roman" pitchFamily="18" charset="0"/>
              </a:defRPr>
            </a:lvl5pPr>
            <a:lvl6pPr marL="25146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6pPr>
            <a:lvl7pPr marL="29718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7pPr>
            <a:lvl8pPr marL="34290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8pPr>
            <a:lvl9pPr marL="38862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9pPr>
          </a:lstStyle>
          <a:p>
            <a:pPr algn="ctr">
              <a:spcBef>
                <a:spcPct val="0"/>
              </a:spcBef>
              <a:buClrTx/>
              <a:buSzTx/>
              <a:buFontTx/>
              <a:buNone/>
            </a:pPr>
            <a:r>
              <a:rPr lang="en-US" altLang="en-US" sz="1600" baseline="0">
                <a:solidFill>
                  <a:schemeClr val="tx1"/>
                </a:solidFill>
                <a:latin typeface="Arial Unicode MS" pitchFamily="34" charset="-128"/>
                <a:ea typeface="Arial Unicode MS" pitchFamily="34" charset="-128"/>
                <a:cs typeface="Arial Unicode MS" pitchFamily="34" charset="-128"/>
              </a:rPr>
              <a:t>140 kV 439 mA</a:t>
            </a:r>
          </a:p>
          <a:p>
            <a:pPr algn="ctr">
              <a:spcBef>
                <a:spcPct val="0"/>
              </a:spcBef>
              <a:buClrTx/>
              <a:buSzTx/>
              <a:buFontTx/>
              <a:buNone/>
            </a:pPr>
            <a:r>
              <a:rPr lang="en-US" altLang="en-US" sz="1600" baseline="0">
                <a:solidFill>
                  <a:schemeClr val="tx1"/>
                </a:solidFill>
                <a:latin typeface="Arial Unicode MS" pitchFamily="34" charset="-128"/>
                <a:ea typeface="Arial Unicode MS" pitchFamily="34" charset="-128"/>
                <a:cs typeface="Arial Unicode MS" pitchFamily="34" charset="-128"/>
              </a:rPr>
              <a:t>Noise index: 12</a:t>
            </a:r>
          </a:p>
          <a:p>
            <a:pPr algn="ctr">
              <a:spcBef>
                <a:spcPct val="0"/>
              </a:spcBef>
              <a:buClrTx/>
              <a:buSzTx/>
              <a:buFontTx/>
              <a:buNone/>
            </a:pPr>
            <a:r>
              <a:rPr lang="en-US" altLang="en-US" sz="1600" baseline="0">
                <a:solidFill>
                  <a:schemeClr val="tx1"/>
                </a:solidFill>
                <a:latin typeface="Arial Unicode MS" pitchFamily="34" charset="-128"/>
                <a:ea typeface="Arial Unicode MS" pitchFamily="34" charset="-128"/>
                <a:cs typeface="Arial Unicode MS" pitchFamily="34" charset="-128"/>
              </a:rPr>
              <a:t>CTDIvol: 29.3 mGy </a:t>
            </a:r>
          </a:p>
        </p:txBody>
      </p:sp>
      <p:sp>
        <p:nvSpPr>
          <p:cNvPr id="35846" name="Text Box 5"/>
          <p:cNvSpPr txBox="1">
            <a:spLocks noChangeArrowheads="1"/>
          </p:cNvSpPr>
          <p:nvPr/>
        </p:nvSpPr>
        <p:spPr bwMode="auto">
          <a:xfrm>
            <a:off x="4343400" y="2673350"/>
            <a:ext cx="2667000" cy="830263"/>
          </a:xfrm>
          <a:prstGeom prst="rect">
            <a:avLst/>
          </a:prstGeom>
          <a:solidFill>
            <a:srgbClr val="FFFF99"/>
          </a:solidFill>
          <a:ln w="9525">
            <a:solidFill>
              <a:schemeClr val="tx1"/>
            </a:solidFill>
            <a:miter lim="800000"/>
            <a:headEnd/>
            <a:tailEnd/>
          </a:ln>
        </p:spPr>
        <p:txBody>
          <a:bodyPr>
            <a:spAutoFit/>
          </a:bodyPr>
          <a:lstStyle>
            <a:lvl1pPr>
              <a:spcBef>
                <a:spcPct val="20000"/>
              </a:spcBef>
              <a:buClr>
                <a:schemeClr val="folHlink"/>
              </a:buClr>
              <a:buSzPct val="110000"/>
              <a:buChar char="•"/>
              <a:defRPr sz="3200">
                <a:solidFill>
                  <a:schemeClr val="tx2"/>
                </a:solidFill>
                <a:latin typeface="Times New Roman" pitchFamily="18" charset="0"/>
              </a:defRPr>
            </a:lvl1pPr>
            <a:lvl2pPr marL="742950" indent="-285750">
              <a:spcBef>
                <a:spcPct val="20000"/>
              </a:spcBef>
              <a:buClr>
                <a:schemeClr val="folHlink"/>
              </a:buClr>
              <a:buSzPct val="110000"/>
              <a:buChar char="•"/>
              <a:defRPr sz="2800">
                <a:solidFill>
                  <a:schemeClr val="tx2"/>
                </a:solidFill>
                <a:latin typeface="Times New Roman" pitchFamily="18" charset="0"/>
              </a:defRPr>
            </a:lvl2pPr>
            <a:lvl3pPr marL="1143000" indent="-228600">
              <a:spcBef>
                <a:spcPct val="20000"/>
              </a:spcBef>
              <a:buClr>
                <a:schemeClr val="folHlink"/>
              </a:buClr>
              <a:buSzPct val="110000"/>
              <a:buChar char="•"/>
              <a:defRPr sz="2400">
                <a:solidFill>
                  <a:schemeClr val="tx2"/>
                </a:solidFill>
                <a:latin typeface="Times New Roman" pitchFamily="18" charset="0"/>
              </a:defRPr>
            </a:lvl3pPr>
            <a:lvl4pPr marL="1600200" indent="-228600">
              <a:spcBef>
                <a:spcPct val="20000"/>
              </a:spcBef>
              <a:buClr>
                <a:schemeClr val="folHlink"/>
              </a:buClr>
              <a:buSzPct val="110000"/>
              <a:buChar char="•"/>
              <a:defRPr sz="2400">
                <a:solidFill>
                  <a:schemeClr val="tx2"/>
                </a:solidFill>
                <a:latin typeface="Times New Roman" pitchFamily="18" charset="0"/>
              </a:defRPr>
            </a:lvl4pPr>
            <a:lvl5pPr marL="2057400" indent="-228600">
              <a:spcBef>
                <a:spcPct val="20000"/>
              </a:spcBef>
              <a:buClr>
                <a:schemeClr val="folHlink"/>
              </a:buClr>
              <a:buSzPct val="110000"/>
              <a:buChar char="•"/>
              <a:defRPr sz="2400">
                <a:solidFill>
                  <a:schemeClr val="tx2"/>
                </a:solidFill>
                <a:latin typeface="Times New Roman" pitchFamily="18" charset="0"/>
              </a:defRPr>
            </a:lvl5pPr>
            <a:lvl6pPr marL="25146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6pPr>
            <a:lvl7pPr marL="29718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7pPr>
            <a:lvl8pPr marL="34290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8pPr>
            <a:lvl9pPr marL="38862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9pPr>
          </a:lstStyle>
          <a:p>
            <a:pPr algn="ctr">
              <a:spcBef>
                <a:spcPct val="0"/>
              </a:spcBef>
              <a:buClrTx/>
              <a:buSzTx/>
              <a:buFontTx/>
              <a:buNone/>
            </a:pPr>
            <a:r>
              <a:rPr lang="en-US" altLang="en-US" sz="1600" baseline="0">
                <a:solidFill>
                  <a:schemeClr val="tx1"/>
                </a:solidFill>
                <a:latin typeface="Arial Unicode MS" pitchFamily="34" charset="-128"/>
                <a:ea typeface="Arial Unicode MS" pitchFamily="34" charset="-128"/>
                <a:cs typeface="Arial Unicode MS" pitchFamily="34" charset="-128"/>
              </a:rPr>
              <a:t>120 kV 160 mA</a:t>
            </a:r>
          </a:p>
          <a:p>
            <a:pPr algn="ctr">
              <a:spcBef>
                <a:spcPct val="0"/>
              </a:spcBef>
              <a:buClrTx/>
              <a:buSzTx/>
              <a:buFontTx/>
              <a:buNone/>
            </a:pPr>
            <a:r>
              <a:rPr lang="en-US" altLang="en-US" sz="1600" baseline="0">
                <a:solidFill>
                  <a:schemeClr val="tx1"/>
                </a:solidFill>
                <a:latin typeface="Arial Unicode MS" pitchFamily="34" charset="-128"/>
                <a:ea typeface="Arial Unicode MS" pitchFamily="34" charset="-128"/>
                <a:cs typeface="Arial Unicode MS" pitchFamily="34" charset="-128"/>
              </a:rPr>
              <a:t>Noise index: 10</a:t>
            </a:r>
          </a:p>
          <a:p>
            <a:pPr algn="ctr">
              <a:spcBef>
                <a:spcPct val="0"/>
              </a:spcBef>
              <a:buClrTx/>
              <a:buSzTx/>
              <a:buFontTx/>
              <a:buNone/>
            </a:pPr>
            <a:r>
              <a:rPr lang="en-US" altLang="en-US" sz="1600" baseline="0">
                <a:solidFill>
                  <a:schemeClr val="tx1"/>
                </a:solidFill>
                <a:latin typeface="Arial Unicode MS" pitchFamily="34" charset="-128"/>
                <a:ea typeface="Arial Unicode MS" pitchFamily="34" charset="-128"/>
                <a:cs typeface="Arial Unicode MS" pitchFamily="34" charset="-128"/>
              </a:rPr>
              <a:t>CTDIvol: 5.4 mGy</a:t>
            </a:r>
          </a:p>
        </p:txBody>
      </p:sp>
      <p:sp>
        <p:nvSpPr>
          <p:cNvPr id="35847" name="Text Box 6"/>
          <p:cNvSpPr txBox="1">
            <a:spLocks noChangeArrowheads="1"/>
          </p:cNvSpPr>
          <p:nvPr/>
        </p:nvSpPr>
        <p:spPr bwMode="auto">
          <a:xfrm>
            <a:off x="931863" y="2263775"/>
            <a:ext cx="1828800" cy="409575"/>
          </a:xfrm>
          <a:prstGeom prst="rect">
            <a:avLst/>
          </a:prstGeom>
          <a:noFill/>
          <a:ln w="1270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chemeClr val="folHlink"/>
              </a:buClr>
              <a:buSzPct val="110000"/>
              <a:buChar char="•"/>
              <a:defRPr sz="3200">
                <a:solidFill>
                  <a:schemeClr val="tx2"/>
                </a:solidFill>
                <a:latin typeface="Times New Roman" pitchFamily="18" charset="0"/>
              </a:defRPr>
            </a:lvl1pPr>
            <a:lvl2pPr marL="742950" indent="-285750">
              <a:spcBef>
                <a:spcPct val="20000"/>
              </a:spcBef>
              <a:buClr>
                <a:schemeClr val="folHlink"/>
              </a:buClr>
              <a:buSzPct val="110000"/>
              <a:buChar char="•"/>
              <a:defRPr sz="2800">
                <a:solidFill>
                  <a:schemeClr val="tx2"/>
                </a:solidFill>
                <a:latin typeface="Times New Roman" pitchFamily="18" charset="0"/>
              </a:defRPr>
            </a:lvl2pPr>
            <a:lvl3pPr marL="1143000" indent="-228600">
              <a:spcBef>
                <a:spcPct val="20000"/>
              </a:spcBef>
              <a:buClr>
                <a:schemeClr val="folHlink"/>
              </a:buClr>
              <a:buSzPct val="110000"/>
              <a:buChar char="•"/>
              <a:defRPr sz="2400">
                <a:solidFill>
                  <a:schemeClr val="tx2"/>
                </a:solidFill>
                <a:latin typeface="Times New Roman" pitchFamily="18" charset="0"/>
              </a:defRPr>
            </a:lvl3pPr>
            <a:lvl4pPr marL="1600200" indent="-228600">
              <a:spcBef>
                <a:spcPct val="20000"/>
              </a:spcBef>
              <a:buClr>
                <a:schemeClr val="folHlink"/>
              </a:buClr>
              <a:buSzPct val="110000"/>
              <a:buChar char="•"/>
              <a:defRPr sz="2400">
                <a:solidFill>
                  <a:schemeClr val="tx2"/>
                </a:solidFill>
                <a:latin typeface="Times New Roman" pitchFamily="18" charset="0"/>
              </a:defRPr>
            </a:lvl4pPr>
            <a:lvl5pPr marL="2057400" indent="-228600">
              <a:spcBef>
                <a:spcPct val="20000"/>
              </a:spcBef>
              <a:buClr>
                <a:schemeClr val="folHlink"/>
              </a:buClr>
              <a:buSzPct val="110000"/>
              <a:buChar char="•"/>
              <a:defRPr sz="2400">
                <a:solidFill>
                  <a:schemeClr val="tx2"/>
                </a:solidFill>
                <a:latin typeface="Times New Roman" pitchFamily="18" charset="0"/>
              </a:defRPr>
            </a:lvl5pPr>
            <a:lvl6pPr marL="25146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6pPr>
            <a:lvl7pPr marL="29718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7pPr>
            <a:lvl8pPr marL="34290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8pPr>
            <a:lvl9pPr marL="38862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9pPr>
          </a:lstStyle>
          <a:p>
            <a:pPr>
              <a:spcBef>
                <a:spcPct val="0"/>
              </a:spcBef>
              <a:buClrTx/>
              <a:buSzTx/>
              <a:buFontTx/>
              <a:buNone/>
            </a:pPr>
            <a:r>
              <a:rPr lang="en-US" altLang="en-US" sz="2000" baseline="0">
                <a:solidFill>
                  <a:srgbClr val="FFFF66"/>
                </a:solidFill>
                <a:latin typeface="Arial Unicode MS" pitchFamily="34" charset="-128"/>
                <a:ea typeface="Arial Unicode MS" pitchFamily="34" charset="-128"/>
                <a:cs typeface="Arial Unicode MS" pitchFamily="34" charset="-128"/>
              </a:rPr>
              <a:t>Non compliant</a:t>
            </a:r>
          </a:p>
        </p:txBody>
      </p:sp>
      <p:sp>
        <p:nvSpPr>
          <p:cNvPr id="35848" name="Text Box 7"/>
          <p:cNvSpPr txBox="1">
            <a:spLocks noChangeArrowheads="1"/>
          </p:cNvSpPr>
          <p:nvPr/>
        </p:nvSpPr>
        <p:spPr bwMode="auto">
          <a:xfrm>
            <a:off x="4343400" y="2263775"/>
            <a:ext cx="1828800" cy="409575"/>
          </a:xfrm>
          <a:prstGeom prst="rect">
            <a:avLst/>
          </a:prstGeom>
          <a:solidFill>
            <a:srgbClr val="92D050"/>
          </a:solidFill>
          <a:ln w="12700">
            <a:solidFill>
              <a:schemeClr val="tx1"/>
            </a:solidFill>
            <a:miter lim="800000"/>
            <a:headEnd/>
            <a:tailEnd/>
          </a:ln>
        </p:spPr>
        <p:txBody>
          <a:bodyPr>
            <a:spAutoFit/>
          </a:bodyPr>
          <a:lstStyle>
            <a:lvl1pPr>
              <a:spcBef>
                <a:spcPct val="20000"/>
              </a:spcBef>
              <a:buClr>
                <a:schemeClr val="folHlink"/>
              </a:buClr>
              <a:buSzPct val="110000"/>
              <a:buChar char="•"/>
              <a:defRPr sz="3200">
                <a:solidFill>
                  <a:schemeClr val="tx2"/>
                </a:solidFill>
                <a:latin typeface="Times New Roman" pitchFamily="18" charset="0"/>
              </a:defRPr>
            </a:lvl1pPr>
            <a:lvl2pPr marL="742950" indent="-285750">
              <a:spcBef>
                <a:spcPct val="20000"/>
              </a:spcBef>
              <a:buClr>
                <a:schemeClr val="folHlink"/>
              </a:buClr>
              <a:buSzPct val="110000"/>
              <a:buChar char="•"/>
              <a:defRPr sz="2800">
                <a:solidFill>
                  <a:schemeClr val="tx2"/>
                </a:solidFill>
                <a:latin typeface="Times New Roman" pitchFamily="18" charset="0"/>
              </a:defRPr>
            </a:lvl2pPr>
            <a:lvl3pPr marL="1143000" indent="-228600">
              <a:spcBef>
                <a:spcPct val="20000"/>
              </a:spcBef>
              <a:buClr>
                <a:schemeClr val="folHlink"/>
              </a:buClr>
              <a:buSzPct val="110000"/>
              <a:buChar char="•"/>
              <a:defRPr sz="2400">
                <a:solidFill>
                  <a:schemeClr val="tx2"/>
                </a:solidFill>
                <a:latin typeface="Times New Roman" pitchFamily="18" charset="0"/>
              </a:defRPr>
            </a:lvl3pPr>
            <a:lvl4pPr marL="1600200" indent="-228600">
              <a:spcBef>
                <a:spcPct val="20000"/>
              </a:spcBef>
              <a:buClr>
                <a:schemeClr val="folHlink"/>
              </a:buClr>
              <a:buSzPct val="110000"/>
              <a:buChar char="•"/>
              <a:defRPr sz="2400">
                <a:solidFill>
                  <a:schemeClr val="tx2"/>
                </a:solidFill>
                <a:latin typeface="Times New Roman" pitchFamily="18" charset="0"/>
              </a:defRPr>
            </a:lvl4pPr>
            <a:lvl5pPr marL="2057400" indent="-228600">
              <a:spcBef>
                <a:spcPct val="20000"/>
              </a:spcBef>
              <a:buClr>
                <a:schemeClr val="folHlink"/>
              </a:buClr>
              <a:buSzPct val="110000"/>
              <a:buChar char="•"/>
              <a:defRPr sz="2400">
                <a:solidFill>
                  <a:schemeClr val="tx2"/>
                </a:solidFill>
                <a:latin typeface="Times New Roman" pitchFamily="18" charset="0"/>
              </a:defRPr>
            </a:lvl5pPr>
            <a:lvl6pPr marL="25146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6pPr>
            <a:lvl7pPr marL="29718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7pPr>
            <a:lvl8pPr marL="34290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8pPr>
            <a:lvl9pPr marL="38862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9pPr>
          </a:lstStyle>
          <a:p>
            <a:pPr>
              <a:spcBef>
                <a:spcPct val="0"/>
              </a:spcBef>
              <a:buClrTx/>
              <a:buSzTx/>
              <a:buFontTx/>
              <a:buNone/>
            </a:pPr>
            <a:r>
              <a:rPr lang="en-US" altLang="en-US" sz="2000" baseline="0">
                <a:solidFill>
                  <a:srgbClr val="000000"/>
                </a:solidFill>
                <a:latin typeface="Arial Unicode MS" pitchFamily="34" charset="-128"/>
                <a:ea typeface="Arial Unicode MS" pitchFamily="34" charset="-128"/>
                <a:cs typeface="Arial Unicode MS" pitchFamily="34" charset="-128"/>
              </a:rPr>
              <a:t>Green zone</a:t>
            </a:r>
          </a:p>
        </p:txBody>
      </p:sp>
      <p:pic>
        <p:nvPicPr>
          <p:cNvPr id="35849" name="Picture 10" descr="green chest nc"/>
          <p:cNvPicPr>
            <a:picLocks noChangeAspect="1" noChangeArrowheads="1"/>
          </p:cNvPicPr>
          <p:nvPr/>
        </p:nvPicPr>
        <p:blipFill>
          <a:blip r:embed="rId3">
            <a:extLst>
              <a:ext uri="{28A0092B-C50C-407E-A947-70E740481C1C}">
                <a14:useLocalDpi xmlns:a14="http://schemas.microsoft.com/office/drawing/2010/main" val="0"/>
              </a:ext>
            </a:extLst>
          </a:blip>
          <a:srcRect l="34558" t="30838" r="11353" b="36563"/>
          <a:stretch>
            <a:fillRect/>
          </a:stretch>
        </p:blipFill>
        <p:spPr bwMode="auto">
          <a:xfrm>
            <a:off x="931863" y="3725863"/>
            <a:ext cx="3100388" cy="26295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50" name="Picture 11" descr="green chest"/>
          <p:cNvPicPr>
            <a:picLocks noChangeAspect="1" noChangeArrowheads="1"/>
          </p:cNvPicPr>
          <p:nvPr/>
        </p:nvPicPr>
        <p:blipFill>
          <a:blip r:embed="rId4">
            <a:extLst>
              <a:ext uri="{28A0092B-C50C-407E-A947-70E740481C1C}">
                <a14:useLocalDpi xmlns:a14="http://schemas.microsoft.com/office/drawing/2010/main" val="0"/>
              </a:ext>
            </a:extLst>
          </a:blip>
          <a:srcRect l="31970" t="34802" r="13940" b="34361"/>
          <a:stretch>
            <a:fillRect/>
          </a:stretch>
        </p:blipFill>
        <p:spPr bwMode="auto">
          <a:xfrm>
            <a:off x="4343400" y="3738563"/>
            <a:ext cx="3261486" cy="2616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DBC232C2-FF5E-419B-B55F-B1C190681689}"/>
              </a:ext>
            </a:extLst>
          </p:cNvPr>
          <p:cNvSpPr/>
          <p:nvPr/>
        </p:nvSpPr>
        <p:spPr>
          <a:xfrm>
            <a:off x="-12700" y="2057400"/>
            <a:ext cx="9156700" cy="44196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600"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36867" name="Title 1"/>
          <p:cNvSpPr>
            <a:spLocks noGrp="1"/>
          </p:cNvSpPr>
          <p:nvPr>
            <p:ph type="title"/>
          </p:nvPr>
        </p:nvSpPr>
        <p:spPr/>
        <p:txBody>
          <a:bodyPr/>
          <a:lstStyle/>
          <a:p>
            <a:r>
              <a:rPr lang="en-US" altLang="en-US">
                <a:latin typeface="Arial Unicode MS" pitchFamily="34" charset="-128"/>
                <a:ea typeface="Arial Unicode MS" pitchFamily="34" charset="-128"/>
                <a:cs typeface="Arial Unicode MS" pitchFamily="34" charset="-128"/>
              </a:rPr>
              <a:t>Red zone abdomen CT </a:t>
            </a:r>
            <a:endParaRPr lang="en-GB" altLang="en-US">
              <a:latin typeface="Arial Unicode MS" pitchFamily="34" charset="-128"/>
              <a:ea typeface="Arial Unicode MS" pitchFamily="34" charset="-128"/>
              <a:cs typeface="Arial Unicode MS" pitchFamily="34" charset="-128"/>
            </a:endParaRPr>
          </a:p>
        </p:txBody>
      </p:sp>
      <p:pic>
        <p:nvPicPr>
          <p:cNvPr id="36868" name="Picture 2" descr="untitled"/>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r="15166"/>
          <a:stretch>
            <a:fillRect/>
          </a:stretch>
        </p:blipFill>
        <p:spPr>
          <a:xfrm>
            <a:off x="661986" y="3486148"/>
            <a:ext cx="3453933" cy="2838452"/>
          </a:xfrm>
        </p:spPr>
      </p:pic>
      <p:pic>
        <p:nvPicPr>
          <p:cNvPr id="36869" name="Picture 3" descr="untitled"/>
          <p:cNvPicPr>
            <a:picLocks noGrp="1" noChangeAspect="1" noChangeArrowheads="1"/>
          </p:cNvPicPr>
          <p:nvPr>
            <p:ph sz="half" idx="4294967295"/>
          </p:nvPr>
        </p:nvPicPr>
        <p:blipFill>
          <a:blip r:embed="rId4">
            <a:extLst>
              <a:ext uri="{28A0092B-C50C-407E-A947-70E740481C1C}">
                <a14:useLocalDpi xmlns:a14="http://schemas.microsoft.com/office/drawing/2010/main" val="0"/>
              </a:ext>
            </a:extLst>
          </a:blip>
          <a:srcRect l="7599" t="6488" r="9444" b="5162"/>
          <a:stretch>
            <a:fillRect/>
          </a:stretch>
        </p:blipFill>
        <p:spPr>
          <a:xfrm>
            <a:off x="4363024" y="3469480"/>
            <a:ext cx="3672326" cy="2838452"/>
          </a:xfrm>
        </p:spPr>
      </p:pic>
      <p:sp>
        <p:nvSpPr>
          <p:cNvPr id="36870" name="Text Box 5"/>
          <p:cNvSpPr txBox="1">
            <a:spLocks noChangeArrowheads="1"/>
          </p:cNvSpPr>
          <p:nvPr/>
        </p:nvSpPr>
        <p:spPr bwMode="auto">
          <a:xfrm>
            <a:off x="674686" y="2597150"/>
            <a:ext cx="1998663" cy="831850"/>
          </a:xfrm>
          <a:prstGeom prst="rect">
            <a:avLst/>
          </a:prstGeom>
          <a:solidFill>
            <a:srgbClr val="FFFF99"/>
          </a:solidFill>
          <a:ln w="9525">
            <a:solidFill>
              <a:schemeClr val="tx1"/>
            </a:solidFill>
            <a:miter lim="800000"/>
            <a:headEnd/>
            <a:tailEnd/>
          </a:ln>
        </p:spPr>
        <p:txBody>
          <a:bodyPr>
            <a:spAutoFit/>
          </a:bodyPr>
          <a:lstStyle>
            <a:lvl1pPr>
              <a:spcBef>
                <a:spcPct val="20000"/>
              </a:spcBef>
              <a:buClr>
                <a:schemeClr val="folHlink"/>
              </a:buClr>
              <a:buSzPct val="110000"/>
              <a:buChar char="•"/>
              <a:defRPr sz="3200">
                <a:solidFill>
                  <a:schemeClr val="tx2"/>
                </a:solidFill>
                <a:latin typeface="Times New Roman" pitchFamily="18" charset="0"/>
              </a:defRPr>
            </a:lvl1pPr>
            <a:lvl2pPr marL="742950" indent="-285750">
              <a:spcBef>
                <a:spcPct val="20000"/>
              </a:spcBef>
              <a:buClr>
                <a:schemeClr val="folHlink"/>
              </a:buClr>
              <a:buSzPct val="110000"/>
              <a:buChar char="•"/>
              <a:defRPr sz="2800">
                <a:solidFill>
                  <a:schemeClr val="tx2"/>
                </a:solidFill>
                <a:latin typeface="Times New Roman" pitchFamily="18" charset="0"/>
              </a:defRPr>
            </a:lvl2pPr>
            <a:lvl3pPr marL="1143000" indent="-228600">
              <a:spcBef>
                <a:spcPct val="20000"/>
              </a:spcBef>
              <a:buClr>
                <a:schemeClr val="folHlink"/>
              </a:buClr>
              <a:buSzPct val="110000"/>
              <a:buChar char="•"/>
              <a:defRPr sz="2400">
                <a:solidFill>
                  <a:schemeClr val="tx2"/>
                </a:solidFill>
                <a:latin typeface="Times New Roman" pitchFamily="18" charset="0"/>
              </a:defRPr>
            </a:lvl3pPr>
            <a:lvl4pPr marL="1600200" indent="-228600">
              <a:spcBef>
                <a:spcPct val="20000"/>
              </a:spcBef>
              <a:buClr>
                <a:schemeClr val="folHlink"/>
              </a:buClr>
              <a:buSzPct val="110000"/>
              <a:buChar char="•"/>
              <a:defRPr sz="2400">
                <a:solidFill>
                  <a:schemeClr val="tx2"/>
                </a:solidFill>
                <a:latin typeface="Times New Roman" pitchFamily="18" charset="0"/>
              </a:defRPr>
            </a:lvl4pPr>
            <a:lvl5pPr marL="2057400" indent="-228600">
              <a:spcBef>
                <a:spcPct val="20000"/>
              </a:spcBef>
              <a:buClr>
                <a:schemeClr val="folHlink"/>
              </a:buClr>
              <a:buSzPct val="110000"/>
              <a:buChar char="•"/>
              <a:defRPr sz="2400">
                <a:solidFill>
                  <a:schemeClr val="tx2"/>
                </a:solidFill>
                <a:latin typeface="Times New Roman" pitchFamily="18" charset="0"/>
              </a:defRPr>
            </a:lvl5pPr>
            <a:lvl6pPr marL="25146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6pPr>
            <a:lvl7pPr marL="29718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7pPr>
            <a:lvl8pPr marL="34290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8pPr>
            <a:lvl9pPr marL="38862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9pPr>
          </a:lstStyle>
          <a:p>
            <a:pPr algn="ctr">
              <a:spcBef>
                <a:spcPct val="0"/>
              </a:spcBef>
              <a:buClrTx/>
              <a:buSzTx/>
              <a:buFontTx/>
              <a:buNone/>
            </a:pPr>
            <a:r>
              <a:rPr lang="en-US" altLang="en-US" sz="1600" baseline="0">
                <a:solidFill>
                  <a:srgbClr val="000000"/>
                </a:solidFill>
                <a:latin typeface="Arial Unicode MS" pitchFamily="34" charset="-128"/>
                <a:ea typeface="Arial Unicode MS" pitchFamily="34" charset="-128"/>
                <a:cs typeface="Arial Unicode MS" pitchFamily="34" charset="-128"/>
              </a:rPr>
              <a:t> 120 kV, 93-119 mA</a:t>
            </a:r>
          </a:p>
          <a:p>
            <a:pPr algn="ctr">
              <a:spcBef>
                <a:spcPct val="0"/>
              </a:spcBef>
              <a:buClrTx/>
              <a:buSzTx/>
              <a:buFontTx/>
              <a:buNone/>
            </a:pPr>
            <a:r>
              <a:rPr lang="en-US" altLang="en-US" sz="1600" baseline="0">
                <a:solidFill>
                  <a:srgbClr val="000000"/>
                </a:solidFill>
                <a:latin typeface="Arial Unicode MS" pitchFamily="34" charset="-128"/>
                <a:ea typeface="Arial Unicode MS" pitchFamily="34" charset="-128"/>
                <a:cs typeface="Arial Unicode MS" pitchFamily="34" charset="-128"/>
              </a:rPr>
              <a:t> Noise index : 9</a:t>
            </a:r>
          </a:p>
          <a:p>
            <a:pPr algn="ctr">
              <a:spcBef>
                <a:spcPct val="0"/>
              </a:spcBef>
              <a:buClrTx/>
              <a:buSzTx/>
              <a:buFontTx/>
              <a:buNone/>
            </a:pPr>
            <a:r>
              <a:rPr lang="en-US" altLang="en-US" sz="1600" baseline="0">
                <a:solidFill>
                  <a:srgbClr val="000000"/>
                </a:solidFill>
                <a:latin typeface="Arial Unicode MS" pitchFamily="34" charset="-128"/>
                <a:ea typeface="Arial Unicode MS" pitchFamily="34" charset="-128"/>
                <a:cs typeface="Arial Unicode MS" pitchFamily="34" charset="-128"/>
              </a:rPr>
              <a:t> CTDIvol : 3.8 mGy</a:t>
            </a:r>
          </a:p>
        </p:txBody>
      </p:sp>
      <p:sp>
        <p:nvSpPr>
          <p:cNvPr id="36871" name="Text Box 6"/>
          <p:cNvSpPr txBox="1">
            <a:spLocks noChangeArrowheads="1"/>
          </p:cNvSpPr>
          <p:nvPr/>
        </p:nvSpPr>
        <p:spPr bwMode="auto">
          <a:xfrm>
            <a:off x="4363024" y="2570559"/>
            <a:ext cx="1931987" cy="830262"/>
          </a:xfrm>
          <a:prstGeom prst="rect">
            <a:avLst/>
          </a:prstGeom>
          <a:solidFill>
            <a:srgbClr val="FFFF99"/>
          </a:solidFill>
          <a:ln w="9525">
            <a:solidFill>
              <a:srgbClr val="FFFFFF"/>
            </a:solidFill>
            <a:miter lim="800000"/>
            <a:headEnd/>
            <a:tailEnd/>
          </a:ln>
        </p:spPr>
        <p:txBody>
          <a:bodyPr>
            <a:spAutoFit/>
          </a:bodyPr>
          <a:lstStyle>
            <a:lvl1pPr>
              <a:spcBef>
                <a:spcPct val="20000"/>
              </a:spcBef>
              <a:buClr>
                <a:schemeClr val="folHlink"/>
              </a:buClr>
              <a:buSzPct val="110000"/>
              <a:buChar char="•"/>
              <a:defRPr sz="3200">
                <a:solidFill>
                  <a:schemeClr val="tx2"/>
                </a:solidFill>
                <a:latin typeface="Times New Roman" pitchFamily="18" charset="0"/>
              </a:defRPr>
            </a:lvl1pPr>
            <a:lvl2pPr marL="742950" indent="-285750">
              <a:spcBef>
                <a:spcPct val="20000"/>
              </a:spcBef>
              <a:buClr>
                <a:schemeClr val="folHlink"/>
              </a:buClr>
              <a:buSzPct val="110000"/>
              <a:buChar char="•"/>
              <a:defRPr sz="2800">
                <a:solidFill>
                  <a:schemeClr val="tx2"/>
                </a:solidFill>
                <a:latin typeface="Times New Roman" pitchFamily="18" charset="0"/>
              </a:defRPr>
            </a:lvl2pPr>
            <a:lvl3pPr marL="1143000" indent="-228600">
              <a:spcBef>
                <a:spcPct val="20000"/>
              </a:spcBef>
              <a:buClr>
                <a:schemeClr val="folHlink"/>
              </a:buClr>
              <a:buSzPct val="110000"/>
              <a:buChar char="•"/>
              <a:defRPr sz="2400">
                <a:solidFill>
                  <a:schemeClr val="tx2"/>
                </a:solidFill>
                <a:latin typeface="Times New Roman" pitchFamily="18" charset="0"/>
              </a:defRPr>
            </a:lvl3pPr>
            <a:lvl4pPr marL="1600200" indent="-228600">
              <a:spcBef>
                <a:spcPct val="20000"/>
              </a:spcBef>
              <a:buClr>
                <a:schemeClr val="folHlink"/>
              </a:buClr>
              <a:buSzPct val="110000"/>
              <a:buChar char="•"/>
              <a:defRPr sz="2400">
                <a:solidFill>
                  <a:schemeClr val="tx2"/>
                </a:solidFill>
                <a:latin typeface="Times New Roman" pitchFamily="18" charset="0"/>
              </a:defRPr>
            </a:lvl4pPr>
            <a:lvl5pPr marL="2057400" indent="-228600">
              <a:spcBef>
                <a:spcPct val="20000"/>
              </a:spcBef>
              <a:buClr>
                <a:schemeClr val="folHlink"/>
              </a:buClr>
              <a:buSzPct val="110000"/>
              <a:buChar char="•"/>
              <a:defRPr sz="2400">
                <a:solidFill>
                  <a:schemeClr val="tx2"/>
                </a:solidFill>
                <a:latin typeface="Times New Roman" pitchFamily="18" charset="0"/>
              </a:defRPr>
            </a:lvl5pPr>
            <a:lvl6pPr marL="25146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6pPr>
            <a:lvl7pPr marL="29718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7pPr>
            <a:lvl8pPr marL="34290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8pPr>
            <a:lvl9pPr marL="38862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9pPr>
          </a:lstStyle>
          <a:p>
            <a:pPr algn="ctr">
              <a:spcBef>
                <a:spcPct val="0"/>
              </a:spcBef>
              <a:buClrTx/>
              <a:buSzTx/>
              <a:buFontTx/>
              <a:buNone/>
            </a:pPr>
            <a:r>
              <a:rPr lang="en-US" altLang="en-US" sz="1600" baseline="0" dirty="0">
                <a:solidFill>
                  <a:srgbClr val="000000"/>
                </a:solidFill>
                <a:latin typeface="Arial Unicode MS" pitchFamily="34" charset="-128"/>
                <a:ea typeface="Arial Unicode MS" pitchFamily="34" charset="-128"/>
                <a:cs typeface="Arial Unicode MS" pitchFamily="34" charset="-128"/>
              </a:rPr>
              <a:t> 120 kV, 45-62 mA</a:t>
            </a:r>
          </a:p>
          <a:p>
            <a:pPr algn="ctr">
              <a:spcBef>
                <a:spcPct val="0"/>
              </a:spcBef>
              <a:buClrTx/>
              <a:buSzTx/>
              <a:buFontTx/>
              <a:buNone/>
            </a:pPr>
            <a:r>
              <a:rPr lang="en-US" altLang="en-US" sz="1600" baseline="0" dirty="0">
                <a:solidFill>
                  <a:srgbClr val="000000"/>
                </a:solidFill>
                <a:latin typeface="Arial Unicode MS" pitchFamily="34" charset="-128"/>
                <a:ea typeface="Arial Unicode MS" pitchFamily="34" charset="-128"/>
                <a:cs typeface="Arial Unicode MS" pitchFamily="34" charset="-128"/>
              </a:rPr>
              <a:t> Noise index: 12</a:t>
            </a:r>
          </a:p>
          <a:p>
            <a:pPr algn="ctr">
              <a:spcBef>
                <a:spcPct val="0"/>
              </a:spcBef>
              <a:buClrTx/>
              <a:buSzTx/>
              <a:buFontTx/>
              <a:buNone/>
            </a:pPr>
            <a:r>
              <a:rPr lang="en-US" altLang="en-US" sz="1600" baseline="0" dirty="0">
                <a:solidFill>
                  <a:srgbClr val="000000"/>
                </a:solidFill>
                <a:latin typeface="Arial Unicode MS" pitchFamily="34" charset="-128"/>
                <a:ea typeface="Arial Unicode MS" pitchFamily="34" charset="-128"/>
                <a:cs typeface="Arial Unicode MS" pitchFamily="34" charset="-128"/>
              </a:rPr>
              <a:t> </a:t>
            </a:r>
            <a:r>
              <a:rPr lang="en-US" altLang="en-US" sz="1600" baseline="0" dirty="0" err="1">
                <a:solidFill>
                  <a:srgbClr val="000000"/>
                </a:solidFill>
                <a:latin typeface="Arial Unicode MS" pitchFamily="34" charset="-128"/>
                <a:ea typeface="Arial Unicode MS" pitchFamily="34" charset="-128"/>
                <a:cs typeface="Arial Unicode MS" pitchFamily="34" charset="-128"/>
              </a:rPr>
              <a:t>CTDIvol</a:t>
            </a:r>
            <a:r>
              <a:rPr lang="en-US" altLang="en-US" sz="1600" baseline="0" dirty="0">
                <a:solidFill>
                  <a:srgbClr val="000000"/>
                </a:solidFill>
                <a:latin typeface="Arial Unicode MS" pitchFamily="34" charset="-128"/>
                <a:ea typeface="Arial Unicode MS" pitchFamily="34" charset="-128"/>
                <a:cs typeface="Arial Unicode MS" pitchFamily="34" charset="-128"/>
              </a:rPr>
              <a:t> : 1.8 </a:t>
            </a:r>
            <a:r>
              <a:rPr lang="en-US" altLang="en-US" sz="1600" baseline="0" dirty="0" err="1">
                <a:solidFill>
                  <a:srgbClr val="000000"/>
                </a:solidFill>
                <a:latin typeface="Arial Unicode MS" pitchFamily="34" charset="-128"/>
                <a:ea typeface="Arial Unicode MS" pitchFamily="34" charset="-128"/>
                <a:cs typeface="Arial Unicode MS" pitchFamily="34" charset="-128"/>
              </a:rPr>
              <a:t>mGy</a:t>
            </a:r>
            <a:endParaRPr lang="en-US" altLang="en-US" sz="1600" baseline="0" dirty="0">
              <a:solidFill>
                <a:srgbClr val="000000"/>
              </a:solidFill>
              <a:latin typeface="Arial Unicode MS" pitchFamily="34" charset="-128"/>
              <a:ea typeface="Arial Unicode MS" pitchFamily="34" charset="-128"/>
              <a:cs typeface="Arial Unicode MS" pitchFamily="34" charset="-128"/>
            </a:endParaRPr>
          </a:p>
        </p:txBody>
      </p:sp>
      <p:sp>
        <p:nvSpPr>
          <p:cNvPr id="36872" name="Text Box 7"/>
          <p:cNvSpPr txBox="1">
            <a:spLocks noChangeArrowheads="1"/>
          </p:cNvSpPr>
          <p:nvPr/>
        </p:nvSpPr>
        <p:spPr bwMode="auto">
          <a:xfrm>
            <a:off x="4363024" y="2088008"/>
            <a:ext cx="1282700" cy="400050"/>
          </a:xfrm>
          <a:prstGeom prst="rect">
            <a:avLst/>
          </a:prstGeom>
          <a:solidFill>
            <a:srgbClr val="FF3300"/>
          </a:solidFill>
          <a:ln w="9525">
            <a:solidFill>
              <a:srgbClr val="FFFFFF"/>
            </a:solidFill>
            <a:miter lim="800000"/>
            <a:headEnd/>
            <a:tailEnd/>
          </a:ln>
        </p:spPr>
        <p:txBody>
          <a:bodyPr wrap="none">
            <a:spAutoFit/>
          </a:bodyPr>
          <a:lstStyle>
            <a:lvl1pPr>
              <a:spcBef>
                <a:spcPct val="20000"/>
              </a:spcBef>
              <a:buClr>
                <a:schemeClr val="folHlink"/>
              </a:buClr>
              <a:buSzPct val="110000"/>
              <a:buChar char="•"/>
              <a:defRPr sz="3200">
                <a:solidFill>
                  <a:schemeClr val="tx2"/>
                </a:solidFill>
                <a:latin typeface="Times New Roman" pitchFamily="18" charset="0"/>
              </a:defRPr>
            </a:lvl1pPr>
            <a:lvl2pPr marL="742950" indent="-285750">
              <a:spcBef>
                <a:spcPct val="20000"/>
              </a:spcBef>
              <a:buClr>
                <a:schemeClr val="folHlink"/>
              </a:buClr>
              <a:buSzPct val="110000"/>
              <a:buChar char="•"/>
              <a:defRPr sz="2800">
                <a:solidFill>
                  <a:schemeClr val="tx2"/>
                </a:solidFill>
                <a:latin typeface="Times New Roman" pitchFamily="18" charset="0"/>
              </a:defRPr>
            </a:lvl2pPr>
            <a:lvl3pPr marL="1143000" indent="-228600">
              <a:spcBef>
                <a:spcPct val="20000"/>
              </a:spcBef>
              <a:buClr>
                <a:schemeClr val="folHlink"/>
              </a:buClr>
              <a:buSzPct val="110000"/>
              <a:buChar char="•"/>
              <a:defRPr sz="2400">
                <a:solidFill>
                  <a:schemeClr val="tx2"/>
                </a:solidFill>
                <a:latin typeface="Times New Roman" pitchFamily="18" charset="0"/>
              </a:defRPr>
            </a:lvl3pPr>
            <a:lvl4pPr marL="1600200" indent="-228600">
              <a:spcBef>
                <a:spcPct val="20000"/>
              </a:spcBef>
              <a:buClr>
                <a:schemeClr val="folHlink"/>
              </a:buClr>
              <a:buSzPct val="110000"/>
              <a:buChar char="•"/>
              <a:defRPr sz="2400">
                <a:solidFill>
                  <a:schemeClr val="tx2"/>
                </a:solidFill>
                <a:latin typeface="Times New Roman" pitchFamily="18" charset="0"/>
              </a:defRPr>
            </a:lvl4pPr>
            <a:lvl5pPr marL="2057400" indent="-228600">
              <a:spcBef>
                <a:spcPct val="20000"/>
              </a:spcBef>
              <a:buClr>
                <a:schemeClr val="folHlink"/>
              </a:buClr>
              <a:buSzPct val="110000"/>
              <a:buChar char="•"/>
              <a:defRPr sz="2400">
                <a:solidFill>
                  <a:schemeClr val="tx2"/>
                </a:solidFill>
                <a:latin typeface="Times New Roman" pitchFamily="18" charset="0"/>
              </a:defRPr>
            </a:lvl5pPr>
            <a:lvl6pPr marL="25146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6pPr>
            <a:lvl7pPr marL="29718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7pPr>
            <a:lvl8pPr marL="34290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8pPr>
            <a:lvl9pPr marL="38862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9pPr>
          </a:lstStyle>
          <a:p>
            <a:pPr>
              <a:spcBef>
                <a:spcPct val="0"/>
              </a:spcBef>
              <a:buClrTx/>
              <a:buSzTx/>
              <a:buFontTx/>
              <a:buNone/>
            </a:pPr>
            <a:r>
              <a:rPr lang="en-US" altLang="en-US" sz="2000" baseline="0">
                <a:solidFill>
                  <a:srgbClr val="000000"/>
                </a:solidFill>
                <a:latin typeface="Arial Unicode MS" pitchFamily="34" charset="-128"/>
                <a:ea typeface="Arial Unicode MS" pitchFamily="34" charset="-128"/>
                <a:cs typeface="Arial Unicode MS" pitchFamily="34" charset="-128"/>
              </a:rPr>
              <a:t>Red zone</a:t>
            </a:r>
          </a:p>
        </p:txBody>
      </p:sp>
      <p:sp>
        <p:nvSpPr>
          <p:cNvPr id="36873" name="Text Box 8"/>
          <p:cNvSpPr txBox="1">
            <a:spLocks noChangeArrowheads="1"/>
          </p:cNvSpPr>
          <p:nvPr/>
        </p:nvSpPr>
        <p:spPr bwMode="auto">
          <a:xfrm>
            <a:off x="661987" y="2151062"/>
            <a:ext cx="1522413" cy="400050"/>
          </a:xfrm>
          <a:prstGeom prst="rect">
            <a:avLst/>
          </a:prstGeom>
          <a:solidFill>
            <a:srgbClr val="92D050"/>
          </a:solidFill>
          <a:ln w="12700">
            <a:solidFill>
              <a:schemeClr val="tx1"/>
            </a:solidFill>
            <a:miter lim="800000"/>
            <a:headEnd/>
            <a:tailEnd/>
          </a:ln>
        </p:spPr>
        <p:txBody>
          <a:bodyPr>
            <a:spAutoFit/>
          </a:bodyPr>
          <a:lstStyle>
            <a:lvl1pPr>
              <a:spcBef>
                <a:spcPct val="20000"/>
              </a:spcBef>
              <a:buClr>
                <a:schemeClr val="folHlink"/>
              </a:buClr>
              <a:buSzPct val="110000"/>
              <a:buChar char="•"/>
              <a:defRPr sz="3200">
                <a:solidFill>
                  <a:schemeClr val="tx2"/>
                </a:solidFill>
                <a:latin typeface="Times New Roman" pitchFamily="18" charset="0"/>
              </a:defRPr>
            </a:lvl1pPr>
            <a:lvl2pPr marL="742950" indent="-285750">
              <a:spcBef>
                <a:spcPct val="20000"/>
              </a:spcBef>
              <a:buClr>
                <a:schemeClr val="folHlink"/>
              </a:buClr>
              <a:buSzPct val="110000"/>
              <a:buChar char="•"/>
              <a:defRPr sz="2800">
                <a:solidFill>
                  <a:schemeClr val="tx2"/>
                </a:solidFill>
                <a:latin typeface="Times New Roman" pitchFamily="18" charset="0"/>
              </a:defRPr>
            </a:lvl2pPr>
            <a:lvl3pPr marL="1143000" indent="-228600">
              <a:spcBef>
                <a:spcPct val="20000"/>
              </a:spcBef>
              <a:buClr>
                <a:schemeClr val="folHlink"/>
              </a:buClr>
              <a:buSzPct val="110000"/>
              <a:buChar char="•"/>
              <a:defRPr sz="2400">
                <a:solidFill>
                  <a:schemeClr val="tx2"/>
                </a:solidFill>
                <a:latin typeface="Times New Roman" pitchFamily="18" charset="0"/>
              </a:defRPr>
            </a:lvl3pPr>
            <a:lvl4pPr marL="1600200" indent="-228600">
              <a:spcBef>
                <a:spcPct val="20000"/>
              </a:spcBef>
              <a:buClr>
                <a:schemeClr val="folHlink"/>
              </a:buClr>
              <a:buSzPct val="110000"/>
              <a:buChar char="•"/>
              <a:defRPr sz="2400">
                <a:solidFill>
                  <a:schemeClr val="tx2"/>
                </a:solidFill>
                <a:latin typeface="Times New Roman" pitchFamily="18" charset="0"/>
              </a:defRPr>
            </a:lvl4pPr>
            <a:lvl5pPr marL="2057400" indent="-228600">
              <a:spcBef>
                <a:spcPct val="20000"/>
              </a:spcBef>
              <a:buClr>
                <a:schemeClr val="folHlink"/>
              </a:buClr>
              <a:buSzPct val="110000"/>
              <a:buChar char="•"/>
              <a:defRPr sz="2400">
                <a:solidFill>
                  <a:schemeClr val="tx2"/>
                </a:solidFill>
                <a:latin typeface="Times New Roman" pitchFamily="18" charset="0"/>
              </a:defRPr>
            </a:lvl5pPr>
            <a:lvl6pPr marL="25146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6pPr>
            <a:lvl7pPr marL="29718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7pPr>
            <a:lvl8pPr marL="34290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8pPr>
            <a:lvl9pPr marL="38862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9pPr>
          </a:lstStyle>
          <a:p>
            <a:pPr>
              <a:spcBef>
                <a:spcPct val="0"/>
              </a:spcBef>
              <a:buClrTx/>
              <a:buSzTx/>
              <a:buFontTx/>
              <a:buNone/>
            </a:pPr>
            <a:r>
              <a:rPr lang="en-US" altLang="en-US" sz="2000" baseline="0" dirty="0">
                <a:solidFill>
                  <a:srgbClr val="000000"/>
                </a:solidFill>
                <a:latin typeface="Arial Unicode MS" pitchFamily="34" charset="-128"/>
                <a:ea typeface="Arial Unicode MS" pitchFamily="34" charset="-128"/>
                <a:cs typeface="Arial Unicode MS" pitchFamily="34" charset="-128"/>
              </a:rPr>
              <a:t>Green zone</a:t>
            </a:r>
          </a:p>
        </p:txBody>
      </p:sp>
      <p:sp>
        <p:nvSpPr>
          <p:cNvPr id="36874" name="Rectangle 10"/>
          <p:cNvSpPr>
            <a:spLocks noChangeArrowheads="1"/>
          </p:cNvSpPr>
          <p:nvPr/>
        </p:nvSpPr>
        <p:spPr bwMode="auto">
          <a:xfrm>
            <a:off x="82430" y="1225550"/>
            <a:ext cx="82296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lr>
                <a:schemeClr val="folHlink"/>
              </a:buClr>
              <a:buSzPct val="110000"/>
              <a:buChar char="•"/>
              <a:defRPr sz="3200">
                <a:solidFill>
                  <a:schemeClr val="tx2"/>
                </a:solidFill>
                <a:latin typeface="Times New Roman" pitchFamily="18" charset="0"/>
              </a:defRPr>
            </a:lvl1pPr>
            <a:lvl2pPr marL="742950" indent="-285750">
              <a:spcBef>
                <a:spcPct val="20000"/>
              </a:spcBef>
              <a:buClr>
                <a:schemeClr val="folHlink"/>
              </a:buClr>
              <a:buSzPct val="110000"/>
              <a:buChar char="•"/>
              <a:defRPr sz="2800">
                <a:solidFill>
                  <a:schemeClr val="tx2"/>
                </a:solidFill>
                <a:latin typeface="Times New Roman" pitchFamily="18" charset="0"/>
              </a:defRPr>
            </a:lvl2pPr>
            <a:lvl3pPr marL="1143000" indent="-228600">
              <a:spcBef>
                <a:spcPct val="20000"/>
              </a:spcBef>
              <a:buClr>
                <a:schemeClr val="folHlink"/>
              </a:buClr>
              <a:buSzPct val="110000"/>
              <a:buChar char="•"/>
              <a:defRPr sz="2400">
                <a:solidFill>
                  <a:schemeClr val="tx2"/>
                </a:solidFill>
                <a:latin typeface="Times New Roman" pitchFamily="18" charset="0"/>
              </a:defRPr>
            </a:lvl3pPr>
            <a:lvl4pPr marL="1600200" indent="-228600">
              <a:spcBef>
                <a:spcPct val="20000"/>
              </a:spcBef>
              <a:buClr>
                <a:schemeClr val="folHlink"/>
              </a:buClr>
              <a:buSzPct val="110000"/>
              <a:buChar char="•"/>
              <a:defRPr sz="2400">
                <a:solidFill>
                  <a:schemeClr val="tx2"/>
                </a:solidFill>
                <a:latin typeface="Times New Roman" pitchFamily="18" charset="0"/>
              </a:defRPr>
            </a:lvl4pPr>
            <a:lvl5pPr marL="2057400" indent="-228600">
              <a:spcBef>
                <a:spcPct val="20000"/>
              </a:spcBef>
              <a:buClr>
                <a:schemeClr val="folHlink"/>
              </a:buClr>
              <a:buSzPct val="110000"/>
              <a:buChar char="•"/>
              <a:defRPr sz="2400">
                <a:solidFill>
                  <a:schemeClr val="tx2"/>
                </a:solidFill>
                <a:latin typeface="Times New Roman" pitchFamily="18" charset="0"/>
              </a:defRPr>
            </a:lvl5pPr>
            <a:lvl6pPr marL="25146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6pPr>
            <a:lvl7pPr marL="29718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7pPr>
            <a:lvl8pPr marL="34290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8pPr>
            <a:lvl9pPr marL="38862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9pPr>
          </a:lstStyle>
          <a:p>
            <a:pPr eaLnBrk="1" hangingPunct="1"/>
            <a:r>
              <a:rPr lang="en-US" altLang="en-US" sz="2000" baseline="0">
                <a:solidFill>
                  <a:srgbClr val="000000"/>
                </a:solidFill>
                <a:latin typeface="Arial Unicode MS" pitchFamily="34" charset="-128"/>
                <a:ea typeface="Arial Unicode MS" pitchFamily="34" charset="-128"/>
                <a:cs typeface="Arial Unicode MS" pitchFamily="34" charset="-128"/>
              </a:rPr>
              <a:t>2 year old boy with transverse diameter 17.8 cm underwent  abdominal CT for post left adrenal neuroblastoma resection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E517CC9-5A14-4CFB-B6F3-714F623FFA7F}"/>
              </a:ext>
            </a:extLst>
          </p:cNvPr>
          <p:cNvSpPr/>
          <p:nvPr/>
        </p:nvSpPr>
        <p:spPr>
          <a:xfrm>
            <a:off x="-12700" y="2057400"/>
            <a:ext cx="9156700" cy="44196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600"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37891" name="Rectangle 12"/>
          <p:cNvSpPr>
            <a:spLocks noGrp="1" noChangeArrowheads="1"/>
          </p:cNvSpPr>
          <p:nvPr>
            <p:ph type="title"/>
          </p:nvPr>
        </p:nvSpPr>
        <p:spPr/>
        <p:txBody>
          <a:bodyPr/>
          <a:lstStyle/>
          <a:p>
            <a:r>
              <a:rPr lang="en-US" altLang="en-US">
                <a:latin typeface="Arial Unicode MS" pitchFamily="34" charset="-128"/>
                <a:ea typeface="Arial Unicode MS" pitchFamily="34" charset="-128"/>
                <a:cs typeface="Arial Unicode MS" pitchFamily="34" charset="-128"/>
              </a:rPr>
              <a:t>Red zone chest CT</a:t>
            </a:r>
          </a:p>
        </p:txBody>
      </p:sp>
      <p:pic>
        <p:nvPicPr>
          <p:cNvPr id="37892" name="Picture 3" descr="untitled"/>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l="8409" t="8653" r="40244" b="23598"/>
          <a:stretch>
            <a:fillRect/>
          </a:stretch>
        </p:blipFill>
        <p:spPr>
          <a:xfrm>
            <a:off x="384175" y="3505200"/>
            <a:ext cx="3581446" cy="2895600"/>
          </a:xfrm>
        </p:spPr>
      </p:pic>
      <p:pic>
        <p:nvPicPr>
          <p:cNvPr id="37893" name="Picture 4" descr="untitled"/>
          <p:cNvPicPr>
            <a:picLocks noGrp="1" noChangeAspect="1" noChangeArrowheads="1"/>
          </p:cNvPicPr>
          <p:nvPr>
            <p:ph sz="half" idx="4294967295"/>
          </p:nvPr>
        </p:nvPicPr>
        <p:blipFill>
          <a:blip r:embed="rId4">
            <a:extLst>
              <a:ext uri="{28A0092B-C50C-407E-A947-70E740481C1C}">
                <a14:useLocalDpi xmlns:a14="http://schemas.microsoft.com/office/drawing/2010/main" val="0"/>
              </a:ext>
            </a:extLst>
          </a:blip>
          <a:srcRect l="4388" t="2200" r="45485" b="26871"/>
          <a:stretch>
            <a:fillRect/>
          </a:stretch>
        </p:blipFill>
        <p:spPr>
          <a:xfrm>
            <a:off x="4094162" y="3486943"/>
            <a:ext cx="3848755" cy="2913857"/>
          </a:xfrm>
        </p:spPr>
      </p:pic>
      <p:sp>
        <p:nvSpPr>
          <p:cNvPr id="37894" name="Text Box 5"/>
          <p:cNvSpPr txBox="1">
            <a:spLocks noChangeArrowheads="1"/>
          </p:cNvSpPr>
          <p:nvPr/>
        </p:nvSpPr>
        <p:spPr bwMode="auto">
          <a:xfrm>
            <a:off x="384175" y="2533650"/>
            <a:ext cx="2016125" cy="831850"/>
          </a:xfrm>
          <a:prstGeom prst="rect">
            <a:avLst/>
          </a:prstGeom>
          <a:solidFill>
            <a:srgbClr val="FFFF99"/>
          </a:solidFill>
          <a:ln w="9525">
            <a:solidFill>
              <a:schemeClr val="tx1"/>
            </a:solidFill>
            <a:miter lim="800000"/>
            <a:headEnd/>
            <a:tailEnd/>
          </a:ln>
        </p:spPr>
        <p:txBody>
          <a:bodyPr>
            <a:spAutoFit/>
          </a:bodyPr>
          <a:lstStyle>
            <a:lvl1pPr>
              <a:spcBef>
                <a:spcPct val="20000"/>
              </a:spcBef>
              <a:buClr>
                <a:schemeClr val="folHlink"/>
              </a:buClr>
              <a:buSzPct val="110000"/>
              <a:buChar char="•"/>
              <a:defRPr sz="3200">
                <a:solidFill>
                  <a:schemeClr val="tx2"/>
                </a:solidFill>
                <a:latin typeface="Times New Roman" pitchFamily="18" charset="0"/>
              </a:defRPr>
            </a:lvl1pPr>
            <a:lvl2pPr marL="742950" indent="-285750">
              <a:spcBef>
                <a:spcPct val="20000"/>
              </a:spcBef>
              <a:buClr>
                <a:schemeClr val="folHlink"/>
              </a:buClr>
              <a:buSzPct val="110000"/>
              <a:buChar char="•"/>
              <a:defRPr sz="2800">
                <a:solidFill>
                  <a:schemeClr val="tx2"/>
                </a:solidFill>
                <a:latin typeface="Times New Roman" pitchFamily="18" charset="0"/>
              </a:defRPr>
            </a:lvl2pPr>
            <a:lvl3pPr marL="1143000" indent="-228600">
              <a:spcBef>
                <a:spcPct val="20000"/>
              </a:spcBef>
              <a:buClr>
                <a:schemeClr val="folHlink"/>
              </a:buClr>
              <a:buSzPct val="110000"/>
              <a:buChar char="•"/>
              <a:defRPr sz="2400">
                <a:solidFill>
                  <a:schemeClr val="tx2"/>
                </a:solidFill>
                <a:latin typeface="Times New Roman" pitchFamily="18" charset="0"/>
              </a:defRPr>
            </a:lvl3pPr>
            <a:lvl4pPr marL="1600200" indent="-228600">
              <a:spcBef>
                <a:spcPct val="20000"/>
              </a:spcBef>
              <a:buClr>
                <a:schemeClr val="folHlink"/>
              </a:buClr>
              <a:buSzPct val="110000"/>
              <a:buChar char="•"/>
              <a:defRPr sz="2400">
                <a:solidFill>
                  <a:schemeClr val="tx2"/>
                </a:solidFill>
                <a:latin typeface="Times New Roman" pitchFamily="18" charset="0"/>
              </a:defRPr>
            </a:lvl4pPr>
            <a:lvl5pPr marL="2057400" indent="-228600">
              <a:spcBef>
                <a:spcPct val="20000"/>
              </a:spcBef>
              <a:buClr>
                <a:schemeClr val="folHlink"/>
              </a:buClr>
              <a:buSzPct val="110000"/>
              <a:buChar char="•"/>
              <a:defRPr sz="2400">
                <a:solidFill>
                  <a:schemeClr val="tx2"/>
                </a:solidFill>
                <a:latin typeface="Times New Roman" pitchFamily="18" charset="0"/>
              </a:defRPr>
            </a:lvl5pPr>
            <a:lvl6pPr marL="25146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6pPr>
            <a:lvl7pPr marL="29718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7pPr>
            <a:lvl8pPr marL="34290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8pPr>
            <a:lvl9pPr marL="38862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9pPr>
          </a:lstStyle>
          <a:p>
            <a:pPr algn="ctr">
              <a:spcBef>
                <a:spcPct val="0"/>
              </a:spcBef>
              <a:buClrTx/>
              <a:buSzTx/>
              <a:buFontTx/>
              <a:buNone/>
            </a:pPr>
            <a:r>
              <a:rPr lang="en-US" altLang="en-US" sz="1600" baseline="0">
                <a:solidFill>
                  <a:srgbClr val="000000"/>
                </a:solidFill>
                <a:latin typeface="Arial Unicode MS" pitchFamily="34" charset="-128"/>
                <a:ea typeface="Arial Unicode MS" pitchFamily="34" charset="-128"/>
                <a:cs typeface="Arial Unicode MS" pitchFamily="34" charset="-128"/>
              </a:rPr>
              <a:t> 100 kV, 80 mAs</a:t>
            </a:r>
          </a:p>
          <a:p>
            <a:pPr algn="ctr">
              <a:spcBef>
                <a:spcPct val="0"/>
              </a:spcBef>
              <a:buClrTx/>
              <a:buSzTx/>
              <a:buFontTx/>
              <a:buNone/>
            </a:pPr>
            <a:r>
              <a:rPr lang="en-US" altLang="en-US" sz="1600" baseline="0">
                <a:solidFill>
                  <a:srgbClr val="000000"/>
                </a:solidFill>
                <a:latin typeface="Arial Unicode MS" pitchFamily="34" charset="-128"/>
                <a:ea typeface="Arial Unicode MS" pitchFamily="34" charset="-128"/>
                <a:cs typeface="Arial Unicode MS" pitchFamily="34" charset="-128"/>
              </a:rPr>
              <a:t> Noise index : 7</a:t>
            </a:r>
          </a:p>
          <a:p>
            <a:pPr algn="ctr">
              <a:spcBef>
                <a:spcPct val="0"/>
              </a:spcBef>
              <a:buClrTx/>
              <a:buSzTx/>
              <a:buFontTx/>
              <a:buNone/>
            </a:pPr>
            <a:r>
              <a:rPr lang="en-US" altLang="en-US" sz="1600" baseline="0">
                <a:solidFill>
                  <a:srgbClr val="000000"/>
                </a:solidFill>
                <a:latin typeface="Arial Unicode MS" pitchFamily="34" charset="-128"/>
                <a:ea typeface="Arial Unicode MS" pitchFamily="34" charset="-128"/>
                <a:cs typeface="Arial Unicode MS" pitchFamily="34" charset="-128"/>
              </a:rPr>
              <a:t> CTDIvol : 4.7 mGy</a:t>
            </a:r>
          </a:p>
        </p:txBody>
      </p:sp>
      <p:sp>
        <p:nvSpPr>
          <p:cNvPr id="37895" name="Text Box 6"/>
          <p:cNvSpPr txBox="1">
            <a:spLocks noChangeArrowheads="1"/>
          </p:cNvSpPr>
          <p:nvPr/>
        </p:nvSpPr>
        <p:spPr bwMode="auto">
          <a:xfrm>
            <a:off x="4070350" y="2533650"/>
            <a:ext cx="1758950" cy="831850"/>
          </a:xfrm>
          <a:prstGeom prst="rect">
            <a:avLst/>
          </a:prstGeom>
          <a:solidFill>
            <a:srgbClr val="FFFF99"/>
          </a:solidFill>
          <a:ln w="9525">
            <a:solidFill>
              <a:srgbClr val="FFFFFF"/>
            </a:solidFill>
            <a:miter lim="800000"/>
            <a:headEnd/>
            <a:tailEnd/>
          </a:ln>
        </p:spPr>
        <p:txBody>
          <a:bodyPr>
            <a:spAutoFit/>
          </a:bodyPr>
          <a:lstStyle>
            <a:lvl1pPr>
              <a:spcBef>
                <a:spcPct val="20000"/>
              </a:spcBef>
              <a:buClr>
                <a:schemeClr val="folHlink"/>
              </a:buClr>
              <a:buSzPct val="110000"/>
              <a:buChar char="•"/>
              <a:defRPr sz="3200">
                <a:solidFill>
                  <a:schemeClr val="tx2"/>
                </a:solidFill>
                <a:latin typeface="Times New Roman" pitchFamily="18" charset="0"/>
              </a:defRPr>
            </a:lvl1pPr>
            <a:lvl2pPr marL="742950" indent="-285750">
              <a:spcBef>
                <a:spcPct val="20000"/>
              </a:spcBef>
              <a:buClr>
                <a:schemeClr val="folHlink"/>
              </a:buClr>
              <a:buSzPct val="110000"/>
              <a:buChar char="•"/>
              <a:defRPr sz="2800">
                <a:solidFill>
                  <a:schemeClr val="tx2"/>
                </a:solidFill>
                <a:latin typeface="Times New Roman" pitchFamily="18" charset="0"/>
              </a:defRPr>
            </a:lvl2pPr>
            <a:lvl3pPr marL="1143000" indent="-228600">
              <a:spcBef>
                <a:spcPct val="20000"/>
              </a:spcBef>
              <a:buClr>
                <a:schemeClr val="folHlink"/>
              </a:buClr>
              <a:buSzPct val="110000"/>
              <a:buChar char="•"/>
              <a:defRPr sz="2400">
                <a:solidFill>
                  <a:schemeClr val="tx2"/>
                </a:solidFill>
                <a:latin typeface="Times New Roman" pitchFamily="18" charset="0"/>
              </a:defRPr>
            </a:lvl3pPr>
            <a:lvl4pPr marL="1600200" indent="-228600">
              <a:spcBef>
                <a:spcPct val="20000"/>
              </a:spcBef>
              <a:buClr>
                <a:schemeClr val="folHlink"/>
              </a:buClr>
              <a:buSzPct val="110000"/>
              <a:buChar char="•"/>
              <a:defRPr sz="2400">
                <a:solidFill>
                  <a:schemeClr val="tx2"/>
                </a:solidFill>
                <a:latin typeface="Times New Roman" pitchFamily="18" charset="0"/>
              </a:defRPr>
            </a:lvl4pPr>
            <a:lvl5pPr marL="2057400" indent="-228600">
              <a:spcBef>
                <a:spcPct val="20000"/>
              </a:spcBef>
              <a:buClr>
                <a:schemeClr val="folHlink"/>
              </a:buClr>
              <a:buSzPct val="110000"/>
              <a:buChar char="•"/>
              <a:defRPr sz="2400">
                <a:solidFill>
                  <a:schemeClr val="tx2"/>
                </a:solidFill>
                <a:latin typeface="Times New Roman" pitchFamily="18" charset="0"/>
              </a:defRPr>
            </a:lvl5pPr>
            <a:lvl6pPr marL="25146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6pPr>
            <a:lvl7pPr marL="29718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7pPr>
            <a:lvl8pPr marL="34290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8pPr>
            <a:lvl9pPr marL="38862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9pPr>
          </a:lstStyle>
          <a:p>
            <a:pPr algn="ctr">
              <a:spcBef>
                <a:spcPct val="0"/>
              </a:spcBef>
              <a:buClrTx/>
              <a:buSzTx/>
              <a:buFontTx/>
              <a:buNone/>
            </a:pPr>
            <a:r>
              <a:rPr lang="en-US" altLang="en-US" sz="1600" baseline="0">
                <a:solidFill>
                  <a:srgbClr val="000000"/>
                </a:solidFill>
                <a:latin typeface="Arial Unicode MS" pitchFamily="34" charset="-128"/>
                <a:ea typeface="Arial Unicode MS" pitchFamily="34" charset="-128"/>
                <a:cs typeface="Arial Unicode MS" pitchFamily="34" charset="-128"/>
              </a:rPr>
              <a:t> 100 kV , 50 mAs</a:t>
            </a:r>
          </a:p>
          <a:p>
            <a:pPr algn="ctr">
              <a:spcBef>
                <a:spcPct val="0"/>
              </a:spcBef>
              <a:buClrTx/>
              <a:buSzTx/>
              <a:buFontTx/>
              <a:buNone/>
            </a:pPr>
            <a:r>
              <a:rPr lang="en-US" altLang="en-US" sz="1600" baseline="0">
                <a:solidFill>
                  <a:srgbClr val="000000"/>
                </a:solidFill>
                <a:latin typeface="Arial Unicode MS" pitchFamily="34" charset="-128"/>
                <a:ea typeface="Arial Unicode MS" pitchFamily="34" charset="-128"/>
                <a:cs typeface="Arial Unicode MS" pitchFamily="34" charset="-128"/>
              </a:rPr>
              <a:t> Noise index: 8</a:t>
            </a:r>
          </a:p>
          <a:p>
            <a:pPr algn="ctr">
              <a:spcBef>
                <a:spcPct val="0"/>
              </a:spcBef>
              <a:buClrTx/>
              <a:buSzTx/>
              <a:buFontTx/>
              <a:buNone/>
            </a:pPr>
            <a:r>
              <a:rPr lang="en-US" altLang="en-US" sz="1600" baseline="0">
                <a:solidFill>
                  <a:srgbClr val="000000"/>
                </a:solidFill>
                <a:latin typeface="Arial Unicode MS" pitchFamily="34" charset="-128"/>
                <a:ea typeface="Arial Unicode MS" pitchFamily="34" charset="-128"/>
                <a:cs typeface="Arial Unicode MS" pitchFamily="34" charset="-128"/>
              </a:rPr>
              <a:t> CTDIvol : 2 mGy</a:t>
            </a:r>
          </a:p>
        </p:txBody>
      </p:sp>
      <p:sp>
        <p:nvSpPr>
          <p:cNvPr id="2" name="Line 8"/>
          <p:cNvSpPr>
            <a:spLocks noChangeShapeType="1"/>
          </p:cNvSpPr>
          <p:nvPr/>
        </p:nvSpPr>
        <p:spPr bwMode="auto">
          <a:xfrm flipV="1">
            <a:off x="1843088" y="4800600"/>
            <a:ext cx="477837" cy="838200"/>
          </a:xfrm>
          <a:prstGeom prst="line">
            <a:avLst/>
          </a:prstGeom>
          <a:noFill/>
          <a:ln w="47625">
            <a:solidFill>
              <a:schemeClr val="accent1">
                <a:lumMod val="75000"/>
              </a:schemeClr>
            </a:solidFill>
            <a:round/>
            <a:headEnd/>
            <a:tailEnd type="stealth" w="lg" len="lg"/>
          </a:ln>
          <a:extLst>
            <a:ext uri="{909E8E84-426E-40DD-AFC4-6F175D3DCCD1}">
              <a14:hiddenFill xmlns:a14="http://schemas.microsoft.com/office/drawing/2010/main">
                <a:noFill/>
              </a14:hiddenFill>
            </a:ext>
          </a:extLst>
        </p:spPr>
        <p:txBody>
          <a:bodyPr/>
          <a:lstStyle/>
          <a:p>
            <a:pPr>
              <a:defRPr/>
            </a:pPr>
            <a:endParaRPr lang="en-GB">
              <a:solidFill>
                <a:srgbClr val="000000"/>
              </a:solidFill>
            </a:endParaRPr>
          </a:p>
        </p:txBody>
      </p:sp>
      <p:sp>
        <p:nvSpPr>
          <p:cNvPr id="37897" name="Text Box 10"/>
          <p:cNvSpPr txBox="1">
            <a:spLocks noChangeArrowheads="1"/>
          </p:cNvSpPr>
          <p:nvPr/>
        </p:nvSpPr>
        <p:spPr bwMode="auto">
          <a:xfrm>
            <a:off x="4070350" y="2133600"/>
            <a:ext cx="1282700" cy="400050"/>
          </a:xfrm>
          <a:prstGeom prst="rect">
            <a:avLst/>
          </a:prstGeom>
          <a:solidFill>
            <a:srgbClr val="FF3300"/>
          </a:solidFill>
          <a:ln w="9525">
            <a:solidFill>
              <a:srgbClr val="FFFFFF"/>
            </a:solidFill>
            <a:miter lim="800000"/>
            <a:headEnd/>
            <a:tailEnd/>
          </a:ln>
        </p:spPr>
        <p:txBody>
          <a:bodyPr wrap="none">
            <a:spAutoFit/>
          </a:bodyPr>
          <a:lstStyle>
            <a:lvl1pPr>
              <a:spcBef>
                <a:spcPct val="20000"/>
              </a:spcBef>
              <a:buClr>
                <a:schemeClr val="folHlink"/>
              </a:buClr>
              <a:buSzPct val="110000"/>
              <a:buChar char="•"/>
              <a:defRPr sz="3200">
                <a:solidFill>
                  <a:schemeClr val="tx2"/>
                </a:solidFill>
                <a:latin typeface="Times New Roman" pitchFamily="18" charset="0"/>
              </a:defRPr>
            </a:lvl1pPr>
            <a:lvl2pPr marL="742950" indent="-285750">
              <a:spcBef>
                <a:spcPct val="20000"/>
              </a:spcBef>
              <a:buClr>
                <a:schemeClr val="folHlink"/>
              </a:buClr>
              <a:buSzPct val="110000"/>
              <a:buChar char="•"/>
              <a:defRPr sz="2800">
                <a:solidFill>
                  <a:schemeClr val="tx2"/>
                </a:solidFill>
                <a:latin typeface="Times New Roman" pitchFamily="18" charset="0"/>
              </a:defRPr>
            </a:lvl2pPr>
            <a:lvl3pPr marL="1143000" indent="-228600">
              <a:spcBef>
                <a:spcPct val="20000"/>
              </a:spcBef>
              <a:buClr>
                <a:schemeClr val="folHlink"/>
              </a:buClr>
              <a:buSzPct val="110000"/>
              <a:buChar char="•"/>
              <a:defRPr sz="2400">
                <a:solidFill>
                  <a:schemeClr val="tx2"/>
                </a:solidFill>
                <a:latin typeface="Times New Roman" pitchFamily="18" charset="0"/>
              </a:defRPr>
            </a:lvl3pPr>
            <a:lvl4pPr marL="1600200" indent="-228600">
              <a:spcBef>
                <a:spcPct val="20000"/>
              </a:spcBef>
              <a:buClr>
                <a:schemeClr val="folHlink"/>
              </a:buClr>
              <a:buSzPct val="110000"/>
              <a:buChar char="•"/>
              <a:defRPr sz="2400">
                <a:solidFill>
                  <a:schemeClr val="tx2"/>
                </a:solidFill>
                <a:latin typeface="Times New Roman" pitchFamily="18" charset="0"/>
              </a:defRPr>
            </a:lvl4pPr>
            <a:lvl5pPr marL="2057400" indent="-228600">
              <a:spcBef>
                <a:spcPct val="20000"/>
              </a:spcBef>
              <a:buClr>
                <a:schemeClr val="folHlink"/>
              </a:buClr>
              <a:buSzPct val="110000"/>
              <a:buChar char="•"/>
              <a:defRPr sz="2400">
                <a:solidFill>
                  <a:schemeClr val="tx2"/>
                </a:solidFill>
                <a:latin typeface="Times New Roman" pitchFamily="18" charset="0"/>
              </a:defRPr>
            </a:lvl5pPr>
            <a:lvl6pPr marL="25146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6pPr>
            <a:lvl7pPr marL="29718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7pPr>
            <a:lvl8pPr marL="34290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8pPr>
            <a:lvl9pPr marL="38862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9pPr>
          </a:lstStyle>
          <a:p>
            <a:pPr>
              <a:spcBef>
                <a:spcPct val="0"/>
              </a:spcBef>
              <a:buClrTx/>
              <a:buSzTx/>
              <a:buFontTx/>
              <a:buNone/>
            </a:pPr>
            <a:r>
              <a:rPr lang="en-US" altLang="en-US" sz="2000" baseline="0">
                <a:solidFill>
                  <a:srgbClr val="000000"/>
                </a:solidFill>
                <a:latin typeface="Arial Unicode MS" pitchFamily="34" charset="-128"/>
                <a:ea typeface="Arial Unicode MS" pitchFamily="34" charset="-128"/>
                <a:cs typeface="Arial Unicode MS" pitchFamily="34" charset="-128"/>
              </a:rPr>
              <a:t>Red zone</a:t>
            </a:r>
          </a:p>
        </p:txBody>
      </p:sp>
      <p:sp>
        <p:nvSpPr>
          <p:cNvPr id="37898" name="Rectangle 13"/>
          <p:cNvSpPr>
            <a:spLocks noChangeArrowheads="1"/>
          </p:cNvSpPr>
          <p:nvPr/>
        </p:nvSpPr>
        <p:spPr bwMode="auto">
          <a:xfrm>
            <a:off x="117475" y="1219200"/>
            <a:ext cx="83820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lr>
                <a:schemeClr val="folHlink"/>
              </a:buClr>
              <a:buSzPct val="110000"/>
              <a:buChar char="•"/>
              <a:defRPr sz="3200">
                <a:solidFill>
                  <a:schemeClr val="tx2"/>
                </a:solidFill>
                <a:latin typeface="Times New Roman" pitchFamily="18" charset="0"/>
              </a:defRPr>
            </a:lvl1pPr>
            <a:lvl2pPr marL="742950" indent="-285750">
              <a:spcBef>
                <a:spcPct val="20000"/>
              </a:spcBef>
              <a:buClr>
                <a:schemeClr val="folHlink"/>
              </a:buClr>
              <a:buSzPct val="110000"/>
              <a:buChar char="•"/>
              <a:defRPr sz="2800">
                <a:solidFill>
                  <a:schemeClr val="tx2"/>
                </a:solidFill>
                <a:latin typeface="Times New Roman" pitchFamily="18" charset="0"/>
              </a:defRPr>
            </a:lvl2pPr>
            <a:lvl3pPr marL="1143000" indent="-228600">
              <a:spcBef>
                <a:spcPct val="20000"/>
              </a:spcBef>
              <a:buClr>
                <a:schemeClr val="folHlink"/>
              </a:buClr>
              <a:buSzPct val="110000"/>
              <a:buChar char="•"/>
              <a:defRPr sz="2400">
                <a:solidFill>
                  <a:schemeClr val="tx2"/>
                </a:solidFill>
                <a:latin typeface="Times New Roman" pitchFamily="18" charset="0"/>
              </a:defRPr>
            </a:lvl3pPr>
            <a:lvl4pPr marL="1600200" indent="-228600">
              <a:spcBef>
                <a:spcPct val="20000"/>
              </a:spcBef>
              <a:buClr>
                <a:schemeClr val="folHlink"/>
              </a:buClr>
              <a:buSzPct val="110000"/>
              <a:buChar char="•"/>
              <a:defRPr sz="2400">
                <a:solidFill>
                  <a:schemeClr val="tx2"/>
                </a:solidFill>
                <a:latin typeface="Times New Roman" pitchFamily="18" charset="0"/>
              </a:defRPr>
            </a:lvl4pPr>
            <a:lvl5pPr marL="2057400" indent="-228600">
              <a:spcBef>
                <a:spcPct val="20000"/>
              </a:spcBef>
              <a:buClr>
                <a:schemeClr val="folHlink"/>
              </a:buClr>
              <a:buSzPct val="110000"/>
              <a:buChar char="•"/>
              <a:defRPr sz="2400">
                <a:solidFill>
                  <a:schemeClr val="tx2"/>
                </a:solidFill>
                <a:latin typeface="Times New Roman" pitchFamily="18" charset="0"/>
              </a:defRPr>
            </a:lvl5pPr>
            <a:lvl6pPr marL="25146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6pPr>
            <a:lvl7pPr marL="29718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7pPr>
            <a:lvl8pPr marL="34290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8pPr>
            <a:lvl9pPr marL="38862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9pPr>
          </a:lstStyle>
          <a:p>
            <a:pPr eaLnBrk="1" hangingPunct="1"/>
            <a:r>
              <a:rPr lang="en-US" altLang="en-US" sz="2000" baseline="0">
                <a:solidFill>
                  <a:srgbClr val="000000"/>
                </a:solidFill>
                <a:latin typeface="Arial Unicode MS" pitchFamily="34" charset="-128"/>
                <a:ea typeface="Arial Unicode MS" pitchFamily="34" charset="-128"/>
                <a:cs typeface="Arial Unicode MS" pitchFamily="34" charset="-128"/>
              </a:rPr>
              <a:t>5 year old boy with transverse diameter 17.4 cm underwent chest CT for follow up of lung nodule</a:t>
            </a:r>
          </a:p>
        </p:txBody>
      </p:sp>
      <p:sp>
        <p:nvSpPr>
          <p:cNvPr id="37899" name="Text Box 8"/>
          <p:cNvSpPr txBox="1">
            <a:spLocks noChangeArrowheads="1"/>
          </p:cNvSpPr>
          <p:nvPr/>
        </p:nvSpPr>
        <p:spPr bwMode="auto">
          <a:xfrm>
            <a:off x="384175" y="2133600"/>
            <a:ext cx="1524000" cy="400050"/>
          </a:xfrm>
          <a:prstGeom prst="rect">
            <a:avLst/>
          </a:prstGeom>
          <a:solidFill>
            <a:srgbClr val="009900"/>
          </a:solidFill>
          <a:ln w="12700">
            <a:solidFill>
              <a:schemeClr val="tx1"/>
            </a:solidFill>
            <a:miter lim="800000"/>
            <a:headEnd/>
            <a:tailEnd/>
          </a:ln>
        </p:spPr>
        <p:txBody>
          <a:bodyPr>
            <a:spAutoFit/>
          </a:bodyPr>
          <a:lstStyle>
            <a:lvl1pPr>
              <a:spcBef>
                <a:spcPct val="20000"/>
              </a:spcBef>
              <a:buClr>
                <a:schemeClr val="folHlink"/>
              </a:buClr>
              <a:buSzPct val="110000"/>
              <a:buChar char="•"/>
              <a:defRPr sz="3200">
                <a:solidFill>
                  <a:schemeClr val="tx2"/>
                </a:solidFill>
                <a:latin typeface="Times New Roman" pitchFamily="18" charset="0"/>
              </a:defRPr>
            </a:lvl1pPr>
            <a:lvl2pPr marL="742950" indent="-285750">
              <a:spcBef>
                <a:spcPct val="20000"/>
              </a:spcBef>
              <a:buClr>
                <a:schemeClr val="folHlink"/>
              </a:buClr>
              <a:buSzPct val="110000"/>
              <a:buChar char="•"/>
              <a:defRPr sz="2800">
                <a:solidFill>
                  <a:schemeClr val="tx2"/>
                </a:solidFill>
                <a:latin typeface="Times New Roman" pitchFamily="18" charset="0"/>
              </a:defRPr>
            </a:lvl2pPr>
            <a:lvl3pPr marL="1143000" indent="-228600">
              <a:spcBef>
                <a:spcPct val="20000"/>
              </a:spcBef>
              <a:buClr>
                <a:schemeClr val="folHlink"/>
              </a:buClr>
              <a:buSzPct val="110000"/>
              <a:buChar char="•"/>
              <a:defRPr sz="2400">
                <a:solidFill>
                  <a:schemeClr val="tx2"/>
                </a:solidFill>
                <a:latin typeface="Times New Roman" pitchFamily="18" charset="0"/>
              </a:defRPr>
            </a:lvl3pPr>
            <a:lvl4pPr marL="1600200" indent="-228600">
              <a:spcBef>
                <a:spcPct val="20000"/>
              </a:spcBef>
              <a:buClr>
                <a:schemeClr val="folHlink"/>
              </a:buClr>
              <a:buSzPct val="110000"/>
              <a:buChar char="•"/>
              <a:defRPr sz="2400">
                <a:solidFill>
                  <a:schemeClr val="tx2"/>
                </a:solidFill>
                <a:latin typeface="Times New Roman" pitchFamily="18" charset="0"/>
              </a:defRPr>
            </a:lvl4pPr>
            <a:lvl5pPr marL="2057400" indent="-228600">
              <a:spcBef>
                <a:spcPct val="20000"/>
              </a:spcBef>
              <a:buClr>
                <a:schemeClr val="folHlink"/>
              </a:buClr>
              <a:buSzPct val="110000"/>
              <a:buChar char="•"/>
              <a:defRPr sz="2400">
                <a:solidFill>
                  <a:schemeClr val="tx2"/>
                </a:solidFill>
                <a:latin typeface="Times New Roman" pitchFamily="18" charset="0"/>
              </a:defRPr>
            </a:lvl5pPr>
            <a:lvl6pPr marL="25146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6pPr>
            <a:lvl7pPr marL="29718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7pPr>
            <a:lvl8pPr marL="34290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8pPr>
            <a:lvl9pPr marL="38862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9pPr>
          </a:lstStyle>
          <a:p>
            <a:pPr>
              <a:spcBef>
                <a:spcPct val="0"/>
              </a:spcBef>
              <a:buClrTx/>
              <a:buSzTx/>
              <a:buFontTx/>
              <a:buNone/>
            </a:pPr>
            <a:r>
              <a:rPr lang="en-US" altLang="en-US" sz="2000" baseline="0">
                <a:solidFill>
                  <a:srgbClr val="000000"/>
                </a:solidFill>
                <a:latin typeface="Arial Unicode MS" pitchFamily="34" charset="-128"/>
                <a:ea typeface="Arial Unicode MS" pitchFamily="34" charset="-128"/>
                <a:cs typeface="Arial Unicode MS" pitchFamily="34" charset="-128"/>
              </a:rPr>
              <a:t>Green zone</a:t>
            </a:r>
          </a:p>
        </p:txBody>
      </p:sp>
      <p:sp>
        <p:nvSpPr>
          <p:cNvPr id="13" name="Line 8"/>
          <p:cNvSpPr>
            <a:spLocks noChangeShapeType="1"/>
          </p:cNvSpPr>
          <p:nvPr/>
        </p:nvSpPr>
        <p:spPr bwMode="auto">
          <a:xfrm flipV="1">
            <a:off x="5829300" y="4932363"/>
            <a:ext cx="479425" cy="838200"/>
          </a:xfrm>
          <a:prstGeom prst="line">
            <a:avLst/>
          </a:prstGeom>
          <a:noFill/>
          <a:ln w="47625">
            <a:solidFill>
              <a:schemeClr val="accent1">
                <a:lumMod val="75000"/>
              </a:schemeClr>
            </a:solidFill>
            <a:round/>
            <a:headEnd/>
            <a:tailEnd type="stealth" w="lg" len="lg"/>
          </a:ln>
          <a:extLst>
            <a:ext uri="{909E8E84-426E-40DD-AFC4-6F175D3DCCD1}">
              <a14:hiddenFill xmlns:a14="http://schemas.microsoft.com/office/drawing/2010/main">
                <a:noFill/>
              </a14:hiddenFill>
            </a:ext>
          </a:extLst>
        </p:spPr>
        <p:txBody>
          <a:bodyPr/>
          <a:lstStyle/>
          <a:p>
            <a:pPr>
              <a:defRPr/>
            </a:pPr>
            <a:endParaRPr lang="en-GB">
              <a:solidFill>
                <a:srgbClr val="000000"/>
              </a:solidFill>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6E0DD40E-F9F1-4C74-9A69-68F29CBCCA00}"/>
              </a:ext>
            </a:extLst>
          </p:cNvPr>
          <p:cNvSpPr/>
          <p:nvPr/>
        </p:nvSpPr>
        <p:spPr>
          <a:xfrm>
            <a:off x="-12700" y="1219200"/>
            <a:ext cx="9156700" cy="52578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600"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38915" name="Rectangle 2"/>
          <p:cNvSpPr>
            <a:spLocks noGrp="1" noChangeArrowheads="1"/>
          </p:cNvSpPr>
          <p:nvPr>
            <p:ph type="title"/>
          </p:nvPr>
        </p:nvSpPr>
        <p:spPr/>
        <p:txBody>
          <a:bodyPr/>
          <a:lstStyle/>
          <a:p>
            <a:r>
              <a:rPr lang="en-US" altLang="en-US">
                <a:latin typeface="Arial Unicode MS" pitchFamily="34" charset="-128"/>
                <a:ea typeface="Arial Unicode MS" pitchFamily="34" charset="-128"/>
                <a:cs typeface="Arial Unicode MS" pitchFamily="34" charset="-128"/>
              </a:rPr>
              <a:t>Pedi Neuro CT</a:t>
            </a:r>
          </a:p>
        </p:txBody>
      </p:sp>
      <p:pic>
        <p:nvPicPr>
          <p:cNvPr id="38916" name="Picture 6"/>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a:xfrm>
            <a:off x="1066800" y="4092392"/>
            <a:ext cx="7714201" cy="2329600"/>
          </a:xfrm>
          <a:ln>
            <a:solidFill>
              <a:schemeClr val="tx1"/>
            </a:solidFill>
            <a:miter lim="800000"/>
            <a:headEnd/>
            <a:tailEnd/>
          </a:ln>
        </p:spPr>
      </p:pic>
      <p:pic>
        <p:nvPicPr>
          <p:cNvPr id="38917" name="Picture 4"/>
          <p:cNvPicPr>
            <a:picLocks noChangeAspect="1" noChangeArrowheads="1"/>
          </p:cNvPicPr>
          <p:nvPr/>
        </p:nvPicPr>
        <p:blipFill>
          <a:blip r:embed="rId4">
            <a:extLst>
              <a:ext uri="{28A0092B-C50C-407E-A947-70E740481C1C}">
                <a14:useLocalDpi xmlns:a14="http://schemas.microsoft.com/office/drawing/2010/main" val="0"/>
              </a:ext>
            </a:extLst>
          </a:blip>
          <a:srcRect l="2992" t="5244" r="5029" b="34006"/>
          <a:stretch>
            <a:fillRect/>
          </a:stretch>
        </p:blipFill>
        <p:spPr bwMode="auto">
          <a:xfrm>
            <a:off x="3276600" y="1312863"/>
            <a:ext cx="4343400" cy="1651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38918" name="Picture 5"/>
          <p:cNvPicPr>
            <a:picLocks noChangeAspect="1" noChangeArrowheads="1"/>
          </p:cNvPicPr>
          <p:nvPr/>
        </p:nvPicPr>
        <p:blipFill>
          <a:blip r:embed="rId5">
            <a:extLst>
              <a:ext uri="{28A0092B-C50C-407E-A947-70E740481C1C}">
                <a14:useLocalDpi xmlns:a14="http://schemas.microsoft.com/office/drawing/2010/main" val="0"/>
              </a:ext>
            </a:extLst>
          </a:blip>
          <a:srcRect l="1869" t="-64" r="2069" b="9486"/>
          <a:stretch>
            <a:fillRect/>
          </a:stretch>
        </p:blipFill>
        <p:spPr bwMode="auto">
          <a:xfrm>
            <a:off x="2743200" y="3065463"/>
            <a:ext cx="5757863" cy="85407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38919" name="Text Box 7"/>
          <p:cNvSpPr txBox="1">
            <a:spLocks noChangeArrowheads="1"/>
          </p:cNvSpPr>
          <p:nvPr/>
        </p:nvSpPr>
        <p:spPr bwMode="auto">
          <a:xfrm>
            <a:off x="6250781" y="6465143"/>
            <a:ext cx="273843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110000"/>
              <a:buChar char="•"/>
              <a:defRPr sz="3200">
                <a:solidFill>
                  <a:schemeClr val="tx2"/>
                </a:solidFill>
                <a:latin typeface="Times New Roman" pitchFamily="18" charset="0"/>
              </a:defRPr>
            </a:lvl1pPr>
            <a:lvl2pPr marL="742950" indent="-285750">
              <a:spcBef>
                <a:spcPct val="20000"/>
              </a:spcBef>
              <a:buClr>
                <a:schemeClr val="folHlink"/>
              </a:buClr>
              <a:buSzPct val="110000"/>
              <a:buChar char="•"/>
              <a:defRPr sz="2800">
                <a:solidFill>
                  <a:schemeClr val="tx2"/>
                </a:solidFill>
                <a:latin typeface="Times New Roman" pitchFamily="18" charset="0"/>
              </a:defRPr>
            </a:lvl2pPr>
            <a:lvl3pPr marL="1143000" indent="-228600">
              <a:spcBef>
                <a:spcPct val="20000"/>
              </a:spcBef>
              <a:buClr>
                <a:schemeClr val="folHlink"/>
              </a:buClr>
              <a:buSzPct val="110000"/>
              <a:buChar char="•"/>
              <a:defRPr sz="2400">
                <a:solidFill>
                  <a:schemeClr val="tx2"/>
                </a:solidFill>
                <a:latin typeface="Times New Roman" pitchFamily="18" charset="0"/>
              </a:defRPr>
            </a:lvl3pPr>
            <a:lvl4pPr marL="1600200" indent="-228600">
              <a:spcBef>
                <a:spcPct val="20000"/>
              </a:spcBef>
              <a:buClr>
                <a:schemeClr val="folHlink"/>
              </a:buClr>
              <a:buSzPct val="110000"/>
              <a:buChar char="•"/>
              <a:defRPr sz="2400">
                <a:solidFill>
                  <a:schemeClr val="tx2"/>
                </a:solidFill>
                <a:latin typeface="Times New Roman" pitchFamily="18" charset="0"/>
              </a:defRPr>
            </a:lvl4pPr>
            <a:lvl5pPr marL="2057400" indent="-228600">
              <a:spcBef>
                <a:spcPct val="20000"/>
              </a:spcBef>
              <a:buClr>
                <a:schemeClr val="folHlink"/>
              </a:buClr>
              <a:buSzPct val="110000"/>
              <a:buChar char="•"/>
              <a:defRPr sz="2400">
                <a:solidFill>
                  <a:schemeClr val="tx2"/>
                </a:solidFill>
                <a:latin typeface="Times New Roman" pitchFamily="18" charset="0"/>
              </a:defRPr>
            </a:lvl5pPr>
            <a:lvl6pPr marL="25146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6pPr>
            <a:lvl7pPr marL="29718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7pPr>
            <a:lvl8pPr marL="34290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8pPr>
            <a:lvl9pPr marL="38862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9pPr>
          </a:lstStyle>
          <a:p>
            <a:pPr>
              <a:spcBef>
                <a:spcPct val="0"/>
              </a:spcBef>
              <a:buClrTx/>
              <a:buSzTx/>
              <a:buFontTx/>
              <a:buNone/>
            </a:pPr>
            <a:r>
              <a:rPr lang="en-US" altLang="en-US" sz="1800" dirty="0" err="1">
                <a:solidFill>
                  <a:schemeClr val="tx1"/>
                </a:solidFill>
                <a:latin typeface="Arial Unicode MS" pitchFamily="34" charset="-128"/>
                <a:ea typeface="Arial Unicode MS" pitchFamily="34" charset="-128"/>
                <a:cs typeface="Arial Unicode MS" pitchFamily="34" charset="-128"/>
              </a:rPr>
              <a:t>Setty</a:t>
            </a:r>
            <a:r>
              <a:rPr lang="en-US" altLang="en-US" sz="1800" dirty="0">
                <a:solidFill>
                  <a:schemeClr val="tx1"/>
                </a:solidFill>
                <a:latin typeface="Arial Unicode MS" pitchFamily="34" charset="-128"/>
                <a:ea typeface="Arial Unicode MS" pitchFamily="34" charset="-128"/>
                <a:cs typeface="Arial Unicode MS" pitchFamily="34" charset="-128"/>
              </a:rPr>
              <a:t>, </a:t>
            </a:r>
            <a:r>
              <a:rPr lang="en-US" altLang="en-US" sz="1800" dirty="0" err="1">
                <a:solidFill>
                  <a:schemeClr val="tx1"/>
                </a:solidFill>
                <a:latin typeface="Arial Unicode MS" pitchFamily="34" charset="-128"/>
                <a:ea typeface="Arial Unicode MS" pitchFamily="34" charset="-128"/>
                <a:cs typeface="Arial Unicode MS" pitchFamily="34" charset="-128"/>
              </a:rPr>
              <a:t>kalra</a:t>
            </a:r>
            <a:r>
              <a:rPr lang="en-US" altLang="en-US" sz="1800" dirty="0">
                <a:solidFill>
                  <a:schemeClr val="tx1"/>
                </a:solidFill>
                <a:latin typeface="Arial Unicode MS" pitchFamily="34" charset="-128"/>
                <a:ea typeface="Arial Unicode MS" pitchFamily="34" charset="-128"/>
                <a:cs typeface="Arial Unicode MS" pitchFamily="34" charset="-128"/>
              </a:rPr>
              <a:t>, et al. SPR 2008</a:t>
            </a:r>
          </a:p>
        </p:txBody>
      </p:sp>
      <p:sp>
        <p:nvSpPr>
          <p:cNvPr id="38920" name="Rectangle 8"/>
          <p:cNvSpPr>
            <a:spLocks noChangeArrowheads="1"/>
          </p:cNvSpPr>
          <p:nvPr/>
        </p:nvSpPr>
        <p:spPr bwMode="auto">
          <a:xfrm>
            <a:off x="609600" y="1676400"/>
            <a:ext cx="2362200" cy="1066800"/>
          </a:xfrm>
          <a:prstGeom prst="rect">
            <a:avLst/>
          </a:prstGeom>
          <a:solidFill>
            <a:srgbClr val="000000"/>
          </a:solidFill>
          <a:ln w="9525">
            <a:solidFill>
              <a:schemeClr val="bg1"/>
            </a:solidFill>
            <a:miter lim="800000"/>
            <a:headEnd/>
            <a:tailEnd/>
          </a:ln>
        </p:spPr>
        <p:txBody>
          <a:bodyPr/>
          <a:lstStyle>
            <a:lvl1pPr>
              <a:spcBef>
                <a:spcPct val="20000"/>
              </a:spcBef>
              <a:buClr>
                <a:schemeClr val="folHlink"/>
              </a:buClr>
              <a:buSzPct val="110000"/>
              <a:buChar char="•"/>
              <a:defRPr sz="3200">
                <a:solidFill>
                  <a:schemeClr val="tx2"/>
                </a:solidFill>
                <a:latin typeface="Times New Roman" pitchFamily="18" charset="0"/>
              </a:defRPr>
            </a:lvl1pPr>
            <a:lvl2pPr marL="742950" indent="-285750">
              <a:spcBef>
                <a:spcPct val="20000"/>
              </a:spcBef>
              <a:buClr>
                <a:schemeClr val="folHlink"/>
              </a:buClr>
              <a:buSzPct val="110000"/>
              <a:buChar char="•"/>
              <a:defRPr sz="2800">
                <a:solidFill>
                  <a:schemeClr val="tx2"/>
                </a:solidFill>
                <a:latin typeface="Times New Roman" pitchFamily="18" charset="0"/>
              </a:defRPr>
            </a:lvl2pPr>
            <a:lvl3pPr marL="1143000" indent="-228600">
              <a:spcBef>
                <a:spcPct val="20000"/>
              </a:spcBef>
              <a:buClr>
                <a:schemeClr val="folHlink"/>
              </a:buClr>
              <a:buSzPct val="110000"/>
              <a:buChar char="•"/>
              <a:defRPr sz="2400">
                <a:solidFill>
                  <a:schemeClr val="tx2"/>
                </a:solidFill>
                <a:latin typeface="Times New Roman" pitchFamily="18" charset="0"/>
              </a:defRPr>
            </a:lvl3pPr>
            <a:lvl4pPr marL="1600200" indent="-228600">
              <a:spcBef>
                <a:spcPct val="20000"/>
              </a:spcBef>
              <a:buClr>
                <a:schemeClr val="folHlink"/>
              </a:buClr>
              <a:buSzPct val="110000"/>
              <a:buChar char="•"/>
              <a:defRPr sz="2400">
                <a:solidFill>
                  <a:schemeClr val="tx2"/>
                </a:solidFill>
                <a:latin typeface="Times New Roman" pitchFamily="18" charset="0"/>
              </a:defRPr>
            </a:lvl4pPr>
            <a:lvl5pPr marL="2057400" indent="-228600">
              <a:spcBef>
                <a:spcPct val="20000"/>
              </a:spcBef>
              <a:buClr>
                <a:schemeClr val="folHlink"/>
              </a:buClr>
              <a:buSzPct val="110000"/>
              <a:buChar char="•"/>
              <a:defRPr sz="2400">
                <a:solidFill>
                  <a:schemeClr val="tx2"/>
                </a:solidFill>
                <a:latin typeface="Times New Roman" pitchFamily="18" charset="0"/>
              </a:defRPr>
            </a:lvl5pPr>
            <a:lvl6pPr marL="25146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6pPr>
            <a:lvl7pPr marL="29718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7pPr>
            <a:lvl8pPr marL="34290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8pPr>
            <a:lvl9pPr marL="38862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9pPr>
          </a:lstStyle>
          <a:p>
            <a:pPr algn="ctr">
              <a:buClrTx/>
              <a:buSzTx/>
              <a:buFontTx/>
              <a:buNone/>
            </a:pPr>
            <a:r>
              <a:rPr lang="en-US" altLang="en-US" sz="1800" baseline="0">
                <a:solidFill>
                  <a:schemeClr val="bg1"/>
                </a:solidFill>
                <a:latin typeface="Arial Unicode MS" pitchFamily="34" charset="-128"/>
                <a:ea typeface="Arial Unicode MS" pitchFamily="34" charset="-128"/>
                <a:cs typeface="Arial Unicode MS" pitchFamily="34" charset="-128"/>
              </a:rPr>
              <a:t>Trauma</a:t>
            </a:r>
          </a:p>
          <a:p>
            <a:pPr algn="ctr">
              <a:buClrTx/>
              <a:buSzTx/>
              <a:buFontTx/>
              <a:buNone/>
            </a:pPr>
            <a:r>
              <a:rPr lang="en-US" altLang="en-US" sz="1800" baseline="0">
                <a:solidFill>
                  <a:schemeClr val="bg1"/>
                </a:solidFill>
                <a:latin typeface="Arial Unicode MS" pitchFamily="34" charset="-128"/>
                <a:ea typeface="Arial Unicode MS" pitchFamily="34" charset="-128"/>
                <a:cs typeface="Arial Unicode MS" pitchFamily="34" charset="-128"/>
              </a:rPr>
              <a:t>VP shunt patency</a:t>
            </a:r>
          </a:p>
          <a:p>
            <a:pPr algn="ctr">
              <a:buClrTx/>
              <a:buSzTx/>
              <a:buFontTx/>
              <a:buNone/>
            </a:pPr>
            <a:r>
              <a:rPr lang="en-US" altLang="en-US" sz="1800" baseline="0">
                <a:solidFill>
                  <a:schemeClr val="bg1"/>
                </a:solidFill>
                <a:latin typeface="Arial Unicode MS" pitchFamily="34" charset="-128"/>
                <a:ea typeface="Arial Unicode MS" pitchFamily="34" charset="-128"/>
                <a:cs typeface="Arial Unicode MS" pitchFamily="34" charset="-128"/>
              </a:rPr>
              <a:t>Post operative</a:t>
            </a:r>
          </a:p>
        </p:txBody>
      </p:sp>
      <p:sp>
        <p:nvSpPr>
          <p:cNvPr id="3" name="Bent Arrow 2"/>
          <p:cNvSpPr/>
          <p:nvPr/>
        </p:nvSpPr>
        <p:spPr bwMode="auto">
          <a:xfrm>
            <a:off x="6705600" y="4939082"/>
            <a:ext cx="685800" cy="731837"/>
          </a:xfrm>
          <a:prstGeom prst="bentArrow">
            <a:avLst/>
          </a:prstGeom>
          <a:solidFill>
            <a:schemeClr val="accent2">
              <a:lumMod val="60000"/>
              <a:lumOff val="40000"/>
            </a:schemeClr>
          </a:solidFill>
          <a:ln w="9525" cap="flat" cmpd="sng" algn="ctr">
            <a:solidFill>
              <a:schemeClr val="tx1"/>
            </a:solidFill>
            <a:prstDash val="solid"/>
            <a:round/>
            <a:headEnd type="none" w="med" len="med"/>
            <a:tailEnd type="none" w="med" len="med"/>
          </a:ln>
          <a:effectLst/>
        </p:spPr>
        <p:txBody>
          <a:bodyPr/>
          <a:lstStyle/>
          <a:p>
            <a:pPr>
              <a:defRPr/>
            </a:pPr>
            <a:endParaRPr lang="en-US">
              <a:solidFill>
                <a:srgbClr val="000000"/>
              </a:solidFill>
              <a:latin typeface="Arial" charset="0"/>
              <a:ea typeface="ヒラギノ角ゴ Pro W3" charset="0"/>
            </a:endParaRPr>
          </a:p>
        </p:txBody>
      </p:sp>
      <p:sp>
        <p:nvSpPr>
          <p:cNvPr id="10" name="Bent Arrow 9"/>
          <p:cNvSpPr/>
          <p:nvPr/>
        </p:nvSpPr>
        <p:spPr bwMode="auto">
          <a:xfrm flipH="1" flipV="1">
            <a:off x="2209800" y="4977181"/>
            <a:ext cx="762000" cy="744537"/>
          </a:xfrm>
          <a:prstGeom prst="bentArrow">
            <a:avLst/>
          </a:prstGeom>
          <a:solidFill>
            <a:srgbClr val="FF0000"/>
          </a:solidFill>
          <a:ln w="9525" cap="flat" cmpd="sng" algn="ctr">
            <a:solidFill>
              <a:schemeClr val="tx1"/>
            </a:solidFill>
            <a:prstDash val="solid"/>
            <a:round/>
            <a:headEnd type="none" w="med" len="med"/>
            <a:tailEnd type="none" w="med" len="med"/>
          </a:ln>
          <a:effectLst/>
        </p:spPr>
        <p:txBody>
          <a:bodyPr/>
          <a:lstStyle/>
          <a:p>
            <a:pPr>
              <a:defRPr/>
            </a:pPr>
            <a:endParaRPr lang="en-US">
              <a:solidFill>
                <a:srgbClr val="000000"/>
              </a:solidFill>
              <a:latin typeface="Arial" charset="0"/>
              <a:ea typeface="ヒラギノ角ゴ Pro W3" charset="0"/>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2226" y="1011237"/>
            <a:ext cx="9166225" cy="5465763"/>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39939" name="Rectangle 2"/>
          <p:cNvSpPr>
            <a:spLocks noGrp="1" noChangeArrowheads="1"/>
          </p:cNvSpPr>
          <p:nvPr>
            <p:ph type="title"/>
          </p:nvPr>
        </p:nvSpPr>
        <p:spPr>
          <a:xfrm>
            <a:off x="282575" y="152400"/>
            <a:ext cx="8534400" cy="762000"/>
          </a:xfrm>
        </p:spPr>
        <p:txBody>
          <a:bodyPr/>
          <a:lstStyle/>
          <a:p>
            <a:r>
              <a:rPr lang="en-US" altLang="en-US">
                <a:latin typeface="Arial Unicode MS" pitchFamily="34" charset="-128"/>
                <a:ea typeface="Arial Unicode MS" pitchFamily="34" charset="-128"/>
                <a:cs typeface="Arial Unicode MS" pitchFamily="34" charset="-128"/>
              </a:rPr>
              <a:t>Pedi skull</a:t>
            </a:r>
          </a:p>
        </p:txBody>
      </p:sp>
      <p:pic>
        <p:nvPicPr>
          <p:cNvPr id="39940" name="Picture 4"/>
          <p:cNvPicPr>
            <a:picLocks noChangeAspect="1" noChangeArrowheads="1"/>
          </p:cNvPicPr>
          <p:nvPr/>
        </p:nvPicPr>
        <p:blipFill>
          <a:blip r:embed="rId3">
            <a:extLst>
              <a:ext uri="{28A0092B-C50C-407E-A947-70E740481C1C}">
                <a14:useLocalDpi xmlns:a14="http://schemas.microsoft.com/office/drawing/2010/main" val="0"/>
              </a:ext>
            </a:extLst>
          </a:blip>
          <a:srcRect l="2390" t="3110" r="2419" b="5904"/>
          <a:stretch>
            <a:fillRect/>
          </a:stretch>
        </p:blipFill>
        <p:spPr bwMode="auto">
          <a:xfrm>
            <a:off x="3803650" y="1242219"/>
            <a:ext cx="4654550" cy="18669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3994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95400" y="3227784"/>
            <a:ext cx="6553200" cy="30543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39942" name="Picture 6"/>
          <p:cNvPicPr>
            <a:picLocks noChangeAspect="1" noChangeArrowheads="1"/>
          </p:cNvPicPr>
          <p:nvPr/>
        </p:nvPicPr>
        <p:blipFill>
          <a:blip r:embed="rId5">
            <a:extLst>
              <a:ext uri="{28A0092B-C50C-407E-A947-70E740481C1C}">
                <a14:useLocalDpi xmlns:a14="http://schemas.microsoft.com/office/drawing/2010/main" val="0"/>
              </a:ext>
            </a:extLst>
          </a:blip>
          <a:srcRect l="1740" t="7884" r="6422" b="7462"/>
          <a:stretch>
            <a:fillRect/>
          </a:stretch>
        </p:blipFill>
        <p:spPr bwMode="auto">
          <a:xfrm>
            <a:off x="643731" y="1524000"/>
            <a:ext cx="2519363" cy="33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0" y="2286000"/>
            <a:ext cx="9144000" cy="42672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600"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pic>
        <p:nvPicPr>
          <p:cNvPr id="40963" name="Picture 8" descr="nongated80130"/>
          <p:cNvPicPr>
            <a:picLocks noChangeAspect="1" noChangeArrowheads="1"/>
          </p:cNvPicPr>
          <p:nvPr/>
        </p:nvPicPr>
        <p:blipFill>
          <a:blip r:embed="rId3">
            <a:extLst>
              <a:ext uri="{28A0092B-C50C-407E-A947-70E740481C1C}">
                <a14:useLocalDpi xmlns:a14="http://schemas.microsoft.com/office/drawing/2010/main" val="0"/>
              </a:ext>
            </a:extLst>
          </a:blip>
          <a:srcRect l="21094" t="20679" r="21875" b="15993"/>
          <a:stretch>
            <a:fillRect/>
          </a:stretch>
        </p:blipFill>
        <p:spPr bwMode="auto">
          <a:xfrm>
            <a:off x="762000" y="4137025"/>
            <a:ext cx="3432175" cy="230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64" name="Rectangle 2"/>
          <p:cNvSpPr>
            <a:spLocks noGrp="1" noChangeArrowheads="1"/>
          </p:cNvSpPr>
          <p:nvPr>
            <p:ph type="title"/>
          </p:nvPr>
        </p:nvSpPr>
        <p:spPr>
          <a:xfrm>
            <a:off x="251519" y="116631"/>
            <a:ext cx="8060511" cy="1331169"/>
          </a:xfrm>
        </p:spPr>
        <p:txBody>
          <a:bodyPr>
            <a:normAutofit/>
          </a:bodyPr>
          <a:lstStyle/>
          <a:p>
            <a:r>
              <a:rPr lang="en-US" altLang="en-US" dirty="0">
                <a:latin typeface="Arial Unicode MS" pitchFamily="34" charset="-128"/>
                <a:ea typeface="Arial Unicode MS" pitchFamily="34" charset="-128"/>
                <a:cs typeface="Arial Unicode MS" pitchFamily="34" charset="-128"/>
              </a:rPr>
              <a:t>Chest CT for aorta &amp; pulmonary arteries</a:t>
            </a:r>
          </a:p>
        </p:txBody>
      </p:sp>
      <p:pic>
        <p:nvPicPr>
          <p:cNvPr id="40965" name="Picture 6" descr="nongated80130 2"/>
          <p:cNvPicPr>
            <a:picLocks noChangeAspect="1" noChangeArrowheads="1"/>
          </p:cNvPicPr>
          <p:nvPr/>
        </p:nvPicPr>
        <p:blipFill>
          <a:blip r:embed="rId4">
            <a:extLst>
              <a:ext uri="{28A0092B-C50C-407E-A947-70E740481C1C}">
                <a14:useLocalDpi xmlns:a14="http://schemas.microsoft.com/office/drawing/2010/main" val="0"/>
              </a:ext>
            </a:extLst>
          </a:blip>
          <a:srcRect l="20313" t="24152" r="20313" b="17690"/>
          <a:stretch>
            <a:fillRect/>
          </a:stretch>
        </p:blipFill>
        <p:spPr bwMode="auto">
          <a:xfrm>
            <a:off x="4572000" y="4137025"/>
            <a:ext cx="3890963" cy="230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66" name="Picture 7" descr="nongated80130 3 0"/>
          <p:cNvPicPr>
            <a:picLocks noChangeAspect="1" noChangeArrowheads="1"/>
          </p:cNvPicPr>
          <p:nvPr/>
        </p:nvPicPr>
        <p:blipFill>
          <a:blip r:embed="rId5">
            <a:extLst>
              <a:ext uri="{28A0092B-C50C-407E-A947-70E740481C1C}">
                <a14:useLocalDpi xmlns:a14="http://schemas.microsoft.com/office/drawing/2010/main" val="0"/>
              </a:ext>
            </a:extLst>
          </a:blip>
          <a:srcRect l="20313" t="26736" r="29012" b="55170"/>
          <a:stretch>
            <a:fillRect/>
          </a:stretch>
        </p:blipFill>
        <p:spPr bwMode="auto">
          <a:xfrm>
            <a:off x="1062038" y="2438400"/>
            <a:ext cx="6824662" cy="1473200"/>
          </a:xfrm>
          <a:prstGeom prst="rect">
            <a:avLst/>
          </a:prstGeom>
          <a:noFill/>
          <a:ln w="9525">
            <a:solidFill>
              <a:srgbClr val="9BDEFF"/>
            </a:solidFill>
            <a:miter lim="800000"/>
            <a:headEnd/>
            <a:tailEnd/>
          </a:ln>
          <a:extLst>
            <a:ext uri="{909E8E84-426E-40DD-AFC4-6F175D3DCCD1}">
              <a14:hiddenFill xmlns:a14="http://schemas.microsoft.com/office/drawing/2010/main">
                <a:solidFill>
                  <a:srgbClr val="FFFFFF"/>
                </a:solidFill>
              </a14:hiddenFill>
            </a:ext>
          </a:extLst>
        </p:spPr>
      </p:pic>
      <p:sp>
        <p:nvSpPr>
          <p:cNvPr id="40967" name="Line 12"/>
          <p:cNvSpPr>
            <a:spLocks noChangeShapeType="1"/>
          </p:cNvSpPr>
          <p:nvPr/>
        </p:nvSpPr>
        <p:spPr bwMode="auto">
          <a:xfrm>
            <a:off x="1866900" y="4343400"/>
            <a:ext cx="533400" cy="755650"/>
          </a:xfrm>
          <a:prstGeom prst="line">
            <a:avLst/>
          </a:prstGeom>
          <a:noFill/>
          <a:ln w="5715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40968" name="Line 14"/>
          <p:cNvSpPr>
            <a:spLocks noChangeShapeType="1"/>
          </p:cNvSpPr>
          <p:nvPr/>
        </p:nvSpPr>
        <p:spPr bwMode="auto">
          <a:xfrm flipH="1">
            <a:off x="7021513" y="4727575"/>
            <a:ext cx="900112" cy="561975"/>
          </a:xfrm>
          <a:prstGeom prst="line">
            <a:avLst/>
          </a:prstGeom>
          <a:noFill/>
          <a:ln w="5715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40969" name="Text Box 15"/>
          <p:cNvSpPr txBox="1">
            <a:spLocks noChangeArrowheads="1"/>
          </p:cNvSpPr>
          <p:nvPr/>
        </p:nvSpPr>
        <p:spPr bwMode="auto">
          <a:xfrm>
            <a:off x="38893" y="1447800"/>
            <a:ext cx="831056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spcBef>
                <a:spcPct val="20000"/>
              </a:spcBef>
              <a:buClr>
                <a:schemeClr val="folHlink"/>
              </a:buClr>
              <a:buSzPct val="110000"/>
              <a:buChar char="•"/>
              <a:defRPr sz="3200">
                <a:solidFill>
                  <a:schemeClr val="tx2"/>
                </a:solidFill>
                <a:latin typeface="Times New Roman" pitchFamily="18" charset="0"/>
              </a:defRPr>
            </a:lvl1pPr>
            <a:lvl2pPr marL="742950" indent="-285750">
              <a:spcBef>
                <a:spcPct val="20000"/>
              </a:spcBef>
              <a:buClr>
                <a:schemeClr val="folHlink"/>
              </a:buClr>
              <a:buSzPct val="110000"/>
              <a:buChar char="•"/>
              <a:defRPr sz="2800">
                <a:solidFill>
                  <a:schemeClr val="tx2"/>
                </a:solidFill>
                <a:latin typeface="Times New Roman" pitchFamily="18" charset="0"/>
              </a:defRPr>
            </a:lvl2pPr>
            <a:lvl3pPr marL="1143000" indent="-228600">
              <a:spcBef>
                <a:spcPct val="20000"/>
              </a:spcBef>
              <a:buClr>
                <a:schemeClr val="folHlink"/>
              </a:buClr>
              <a:buSzPct val="110000"/>
              <a:buChar char="•"/>
              <a:defRPr sz="2400">
                <a:solidFill>
                  <a:schemeClr val="tx2"/>
                </a:solidFill>
                <a:latin typeface="Times New Roman" pitchFamily="18" charset="0"/>
              </a:defRPr>
            </a:lvl3pPr>
            <a:lvl4pPr marL="1600200" indent="-228600">
              <a:spcBef>
                <a:spcPct val="20000"/>
              </a:spcBef>
              <a:buClr>
                <a:schemeClr val="folHlink"/>
              </a:buClr>
              <a:buSzPct val="110000"/>
              <a:buChar char="•"/>
              <a:defRPr sz="2400">
                <a:solidFill>
                  <a:schemeClr val="tx2"/>
                </a:solidFill>
                <a:latin typeface="Times New Roman" pitchFamily="18" charset="0"/>
              </a:defRPr>
            </a:lvl4pPr>
            <a:lvl5pPr marL="2057400" indent="-228600">
              <a:spcBef>
                <a:spcPct val="20000"/>
              </a:spcBef>
              <a:buClr>
                <a:schemeClr val="folHlink"/>
              </a:buClr>
              <a:buSzPct val="110000"/>
              <a:buChar char="•"/>
              <a:defRPr sz="2400">
                <a:solidFill>
                  <a:schemeClr val="tx2"/>
                </a:solidFill>
                <a:latin typeface="Times New Roman" pitchFamily="18" charset="0"/>
              </a:defRPr>
            </a:lvl5pPr>
            <a:lvl6pPr marL="25146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6pPr>
            <a:lvl7pPr marL="29718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7pPr>
            <a:lvl8pPr marL="34290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8pPr>
            <a:lvl9pPr marL="38862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9pPr>
          </a:lstStyle>
          <a:p>
            <a:pPr eaLnBrk="1" hangingPunct="1">
              <a:spcBef>
                <a:spcPct val="0"/>
              </a:spcBef>
              <a:buClrTx/>
              <a:buSzTx/>
            </a:pPr>
            <a:r>
              <a:rPr lang="en-US" altLang="en-US" sz="2000" baseline="0" dirty="0">
                <a:solidFill>
                  <a:srgbClr val="000000"/>
                </a:solidFill>
                <a:latin typeface="Arial Unicode MS" pitchFamily="34" charset="-128"/>
                <a:ea typeface="Arial Unicode MS" pitchFamily="34" charset="-128"/>
                <a:cs typeface="Arial Unicode MS" pitchFamily="34" charset="-128"/>
              </a:rPr>
              <a:t>13 month old girl with pulmonary artery stenosis scanned at 80 kV, low mA (AEC) and without ECG gating</a:t>
            </a:r>
          </a:p>
        </p:txBody>
      </p:sp>
      <p:sp>
        <p:nvSpPr>
          <p:cNvPr id="40970" name="Oval 16"/>
          <p:cNvSpPr>
            <a:spLocks noChangeArrowheads="1"/>
          </p:cNvSpPr>
          <p:nvPr/>
        </p:nvSpPr>
        <p:spPr bwMode="auto">
          <a:xfrm>
            <a:off x="7172325" y="3254375"/>
            <a:ext cx="600075" cy="479425"/>
          </a:xfrm>
          <a:prstGeom prst="ellipse">
            <a:avLst/>
          </a:prstGeom>
          <a:noFill/>
          <a:ln w="50800">
            <a:solidFill>
              <a:srgbClr val="00FF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folHlink"/>
              </a:buClr>
              <a:buSzPct val="110000"/>
              <a:buChar char="•"/>
              <a:defRPr sz="3200">
                <a:solidFill>
                  <a:schemeClr val="tx2"/>
                </a:solidFill>
                <a:latin typeface="Times New Roman" pitchFamily="18" charset="0"/>
              </a:defRPr>
            </a:lvl1pPr>
            <a:lvl2pPr marL="742950" indent="-285750">
              <a:spcBef>
                <a:spcPct val="20000"/>
              </a:spcBef>
              <a:buClr>
                <a:schemeClr val="folHlink"/>
              </a:buClr>
              <a:buSzPct val="110000"/>
              <a:buChar char="•"/>
              <a:defRPr sz="2800">
                <a:solidFill>
                  <a:schemeClr val="tx2"/>
                </a:solidFill>
                <a:latin typeface="Times New Roman" pitchFamily="18" charset="0"/>
              </a:defRPr>
            </a:lvl2pPr>
            <a:lvl3pPr marL="1143000" indent="-228600">
              <a:spcBef>
                <a:spcPct val="20000"/>
              </a:spcBef>
              <a:buClr>
                <a:schemeClr val="folHlink"/>
              </a:buClr>
              <a:buSzPct val="110000"/>
              <a:buChar char="•"/>
              <a:defRPr sz="2400">
                <a:solidFill>
                  <a:schemeClr val="tx2"/>
                </a:solidFill>
                <a:latin typeface="Times New Roman" pitchFamily="18" charset="0"/>
              </a:defRPr>
            </a:lvl3pPr>
            <a:lvl4pPr marL="1600200" indent="-228600">
              <a:spcBef>
                <a:spcPct val="20000"/>
              </a:spcBef>
              <a:buClr>
                <a:schemeClr val="folHlink"/>
              </a:buClr>
              <a:buSzPct val="110000"/>
              <a:buChar char="•"/>
              <a:defRPr sz="2400">
                <a:solidFill>
                  <a:schemeClr val="tx2"/>
                </a:solidFill>
                <a:latin typeface="Times New Roman" pitchFamily="18" charset="0"/>
              </a:defRPr>
            </a:lvl4pPr>
            <a:lvl5pPr marL="2057400" indent="-228600">
              <a:spcBef>
                <a:spcPct val="20000"/>
              </a:spcBef>
              <a:buClr>
                <a:schemeClr val="folHlink"/>
              </a:buClr>
              <a:buSzPct val="110000"/>
              <a:buChar char="•"/>
              <a:defRPr sz="2400">
                <a:solidFill>
                  <a:schemeClr val="tx2"/>
                </a:solidFill>
                <a:latin typeface="Times New Roman" pitchFamily="18" charset="0"/>
              </a:defRPr>
            </a:lvl5pPr>
            <a:lvl6pPr marL="25146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6pPr>
            <a:lvl7pPr marL="29718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7pPr>
            <a:lvl8pPr marL="34290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8pPr>
            <a:lvl9pPr marL="38862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9pPr>
          </a:lstStyle>
          <a:p>
            <a:pPr>
              <a:spcBef>
                <a:spcPct val="0"/>
              </a:spcBef>
              <a:buClrTx/>
              <a:buSzTx/>
              <a:buFontTx/>
              <a:buNone/>
            </a:pPr>
            <a:endParaRPr lang="en-US" altLang="en-US" sz="2400">
              <a:solidFill>
                <a:schemeClr val="tx1"/>
              </a:solidFill>
              <a:latin typeface="Arial" pitchFamily="34" charset="0"/>
            </a:endParaRPr>
          </a:p>
        </p:txBody>
      </p:sp>
      <p:sp>
        <p:nvSpPr>
          <p:cNvPr id="40971" name="Rectangle 19"/>
          <p:cNvSpPr>
            <a:spLocks noChangeArrowheads="1"/>
          </p:cNvSpPr>
          <p:nvPr/>
        </p:nvSpPr>
        <p:spPr bwMode="auto">
          <a:xfrm>
            <a:off x="4002088" y="3352800"/>
            <a:ext cx="1890712" cy="319088"/>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folHlink"/>
              </a:buClr>
              <a:buSzPct val="110000"/>
              <a:buChar char="•"/>
              <a:defRPr sz="3200">
                <a:solidFill>
                  <a:schemeClr val="tx2"/>
                </a:solidFill>
                <a:latin typeface="Times New Roman" pitchFamily="18" charset="0"/>
              </a:defRPr>
            </a:lvl1pPr>
            <a:lvl2pPr marL="742950" indent="-285750">
              <a:spcBef>
                <a:spcPct val="20000"/>
              </a:spcBef>
              <a:buClr>
                <a:schemeClr val="folHlink"/>
              </a:buClr>
              <a:buSzPct val="110000"/>
              <a:buChar char="•"/>
              <a:defRPr sz="2800">
                <a:solidFill>
                  <a:schemeClr val="tx2"/>
                </a:solidFill>
                <a:latin typeface="Times New Roman" pitchFamily="18" charset="0"/>
              </a:defRPr>
            </a:lvl2pPr>
            <a:lvl3pPr marL="1143000" indent="-228600">
              <a:spcBef>
                <a:spcPct val="20000"/>
              </a:spcBef>
              <a:buClr>
                <a:schemeClr val="folHlink"/>
              </a:buClr>
              <a:buSzPct val="110000"/>
              <a:buChar char="•"/>
              <a:defRPr sz="2400">
                <a:solidFill>
                  <a:schemeClr val="tx2"/>
                </a:solidFill>
                <a:latin typeface="Times New Roman" pitchFamily="18" charset="0"/>
              </a:defRPr>
            </a:lvl3pPr>
            <a:lvl4pPr marL="1600200" indent="-228600">
              <a:spcBef>
                <a:spcPct val="20000"/>
              </a:spcBef>
              <a:buClr>
                <a:schemeClr val="folHlink"/>
              </a:buClr>
              <a:buSzPct val="110000"/>
              <a:buChar char="•"/>
              <a:defRPr sz="2400">
                <a:solidFill>
                  <a:schemeClr val="tx2"/>
                </a:solidFill>
                <a:latin typeface="Times New Roman" pitchFamily="18" charset="0"/>
              </a:defRPr>
            </a:lvl4pPr>
            <a:lvl5pPr marL="2057400" indent="-228600">
              <a:spcBef>
                <a:spcPct val="20000"/>
              </a:spcBef>
              <a:buClr>
                <a:schemeClr val="folHlink"/>
              </a:buClr>
              <a:buSzPct val="110000"/>
              <a:buChar char="•"/>
              <a:defRPr sz="2400">
                <a:solidFill>
                  <a:schemeClr val="tx2"/>
                </a:solidFill>
                <a:latin typeface="Times New Roman" pitchFamily="18" charset="0"/>
              </a:defRPr>
            </a:lvl5pPr>
            <a:lvl6pPr marL="25146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6pPr>
            <a:lvl7pPr marL="29718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7pPr>
            <a:lvl8pPr marL="34290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8pPr>
            <a:lvl9pPr marL="3886200" indent="-228600" eaLnBrk="0" fontAlgn="base" hangingPunct="0">
              <a:spcBef>
                <a:spcPct val="20000"/>
              </a:spcBef>
              <a:spcAft>
                <a:spcPct val="0"/>
              </a:spcAft>
              <a:buClr>
                <a:schemeClr val="folHlink"/>
              </a:buClr>
              <a:buSzPct val="110000"/>
              <a:buChar char="•"/>
              <a:defRPr sz="2400">
                <a:solidFill>
                  <a:schemeClr val="tx2"/>
                </a:solidFill>
                <a:latin typeface="Times New Roman" pitchFamily="18" charset="0"/>
              </a:defRPr>
            </a:lvl9pPr>
          </a:lstStyle>
          <a:p>
            <a:pPr>
              <a:spcBef>
                <a:spcPct val="0"/>
              </a:spcBef>
              <a:buClrTx/>
              <a:buSzTx/>
              <a:buFontTx/>
              <a:buNone/>
            </a:pPr>
            <a:endParaRPr lang="en-US" altLang="en-US" sz="2400">
              <a:solidFill>
                <a:schemeClr val="tx1"/>
              </a:solidFill>
              <a:latin typeface="Arial" pitchFamily="34" charset="0"/>
            </a:endParaRPr>
          </a:p>
        </p:txBody>
      </p:sp>
      <p:sp>
        <p:nvSpPr>
          <p:cNvPr id="40972" name="Line 12"/>
          <p:cNvSpPr>
            <a:spLocks noChangeShapeType="1"/>
          </p:cNvSpPr>
          <p:nvPr/>
        </p:nvSpPr>
        <p:spPr bwMode="auto">
          <a:xfrm>
            <a:off x="5715000" y="3733800"/>
            <a:ext cx="990600" cy="1219200"/>
          </a:xfrm>
          <a:prstGeom prst="line">
            <a:avLst/>
          </a:prstGeom>
          <a:noFill/>
          <a:ln w="5715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Tree>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a:xfrm>
            <a:off x="251519" y="116631"/>
            <a:ext cx="8060511" cy="1415305"/>
          </a:xfrm>
        </p:spPr>
        <p:txBody>
          <a:bodyPr>
            <a:normAutofit/>
          </a:bodyPr>
          <a:lstStyle/>
          <a:p>
            <a:r>
              <a:rPr lang="en-US" altLang="en-US" dirty="0">
                <a:latin typeface="Arial Unicode MS" pitchFamily="34" charset="-128"/>
                <a:ea typeface="Arial Unicode MS" pitchFamily="34" charset="-128"/>
                <a:cs typeface="Arial Unicode MS" pitchFamily="34" charset="-128"/>
              </a:rPr>
              <a:t>Cardiac CT with high pitch and </a:t>
            </a:r>
            <a:br>
              <a:rPr lang="en-US" altLang="en-US" dirty="0">
                <a:latin typeface="Arial Unicode MS" pitchFamily="34" charset="-128"/>
                <a:ea typeface="Arial Unicode MS" pitchFamily="34" charset="-128"/>
                <a:cs typeface="Arial Unicode MS" pitchFamily="34" charset="-128"/>
              </a:rPr>
            </a:br>
            <a:r>
              <a:rPr lang="en-US" altLang="en-US" dirty="0">
                <a:latin typeface="Arial Unicode MS" pitchFamily="34" charset="-128"/>
                <a:ea typeface="Arial Unicode MS" pitchFamily="34" charset="-128"/>
                <a:cs typeface="Arial Unicode MS" pitchFamily="34" charset="-128"/>
              </a:rPr>
              <a:t>low kV</a:t>
            </a:r>
            <a:endParaRPr lang="en-GB" altLang="en-US" dirty="0">
              <a:latin typeface="Arial Unicode MS" pitchFamily="34" charset="-128"/>
              <a:ea typeface="Arial Unicode MS" pitchFamily="34" charset="-128"/>
              <a:cs typeface="Arial Unicode MS" pitchFamily="34" charset="-128"/>
            </a:endParaRPr>
          </a:p>
        </p:txBody>
      </p:sp>
      <p:grpSp>
        <p:nvGrpSpPr>
          <p:cNvPr id="41987" name="Group 2"/>
          <p:cNvGrpSpPr>
            <a:grpSpLocks/>
          </p:cNvGrpSpPr>
          <p:nvPr/>
        </p:nvGrpSpPr>
        <p:grpSpPr bwMode="auto">
          <a:xfrm>
            <a:off x="251519" y="1531936"/>
            <a:ext cx="2409825" cy="4953000"/>
            <a:chOff x="76200" y="1143000"/>
            <a:chExt cx="2743199" cy="5637634"/>
          </a:xfrm>
        </p:grpSpPr>
        <p:pic>
          <p:nvPicPr>
            <p:cNvPr id="42000" name="Picture 7" descr="MGH-13573661-0001AGFAJPGF"/>
            <p:cNvPicPr>
              <a:picLocks noChangeAspect="1" noChangeArrowheads="1"/>
            </p:cNvPicPr>
            <p:nvPr/>
          </p:nvPicPr>
          <p:blipFill>
            <a:blip r:embed="rId3">
              <a:extLst>
                <a:ext uri="{28A0092B-C50C-407E-A947-70E740481C1C}">
                  <a14:useLocalDpi xmlns:a14="http://schemas.microsoft.com/office/drawing/2010/main" val="0"/>
                </a:ext>
              </a:extLst>
            </a:blip>
            <a:srcRect l="29851" t="5104" r="32835" b="13237"/>
            <a:stretch>
              <a:fillRect/>
            </a:stretch>
          </p:blipFill>
          <p:spPr bwMode="auto">
            <a:xfrm>
              <a:off x="76200" y="1143000"/>
              <a:ext cx="2743199" cy="351082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42001" name="Picture 11" descr="MGH-13573661-0005AGFAJPGF"/>
            <p:cNvPicPr>
              <a:picLocks noChangeAspect="1" noChangeArrowheads="1"/>
            </p:cNvPicPr>
            <p:nvPr/>
          </p:nvPicPr>
          <p:blipFill>
            <a:blip r:embed="rId4">
              <a:extLst>
                <a:ext uri="{28A0092B-C50C-407E-A947-70E740481C1C}">
                  <a14:useLocalDpi xmlns:a14="http://schemas.microsoft.com/office/drawing/2010/main" val="0"/>
                </a:ext>
              </a:extLst>
            </a:blip>
            <a:srcRect l="23685" t="31490" r="25000"/>
            <a:stretch>
              <a:fillRect/>
            </a:stretch>
          </p:blipFill>
          <p:spPr bwMode="auto">
            <a:xfrm>
              <a:off x="76200" y="4638808"/>
              <a:ext cx="2743199" cy="2141826"/>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grpSp>
      <p:grpSp>
        <p:nvGrpSpPr>
          <p:cNvPr id="41988" name="Group 1"/>
          <p:cNvGrpSpPr>
            <a:grpSpLocks/>
          </p:cNvGrpSpPr>
          <p:nvPr/>
        </p:nvGrpSpPr>
        <p:grpSpPr bwMode="auto">
          <a:xfrm>
            <a:off x="6934200" y="1463637"/>
            <a:ext cx="1958281" cy="5021299"/>
            <a:chOff x="6477001" y="263312"/>
            <a:chExt cx="2021731" cy="5522548"/>
          </a:xfrm>
        </p:grpSpPr>
        <p:pic>
          <p:nvPicPr>
            <p:cNvPr id="41997" name="Picture 12"/>
            <p:cNvPicPr>
              <a:picLocks noChangeAspect="1" noChangeArrowheads="1"/>
            </p:cNvPicPr>
            <p:nvPr/>
          </p:nvPicPr>
          <p:blipFill>
            <a:blip r:embed="rId5">
              <a:extLst>
                <a:ext uri="{28A0092B-C50C-407E-A947-70E740481C1C}">
                  <a14:useLocalDpi xmlns:a14="http://schemas.microsoft.com/office/drawing/2010/main" val="0"/>
                </a:ext>
              </a:extLst>
            </a:blip>
            <a:srcRect l="10042" t="19719" b="15492"/>
            <a:stretch>
              <a:fillRect/>
            </a:stretch>
          </p:blipFill>
          <p:spPr bwMode="auto">
            <a:xfrm>
              <a:off x="6477002" y="4056731"/>
              <a:ext cx="2019999" cy="1729129"/>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41998" name="Picture 13"/>
            <p:cNvPicPr>
              <a:picLocks noChangeAspect="1" noChangeArrowheads="1"/>
            </p:cNvPicPr>
            <p:nvPr/>
          </p:nvPicPr>
          <p:blipFill>
            <a:blip r:embed="rId6">
              <a:extLst>
                <a:ext uri="{28A0092B-C50C-407E-A947-70E740481C1C}">
                  <a14:useLocalDpi xmlns:a14="http://schemas.microsoft.com/office/drawing/2010/main" val="0"/>
                </a:ext>
              </a:extLst>
            </a:blip>
            <a:srcRect t="22536" r="17992" b="12430"/>
            <a:stretch>
              <a:fillRect/>
            </a:stretch>
          </p:blipFill>
          <p:spPr bwMode="auto">
            <a:xfrm>
              <a:off x="6477001" y="263312"/>
              <a:ext cx="2021730" cy="1904999"/>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41999" name="Picture 14"/>
            <p:cNvPicPr>
              <a:picLocks noChangeAspect="1" noChangeArrowheads="1"/>
            </p:cNvPicPr>
            <p:nvPr/>
          </p:nvPicPr>
          <p:blipFill>
            <a:blip r:embed="rId7">
              <a:extLst>
                <a:ext uri="{28A0092B-C50C-407E-A947-70E740481C1C}">
                  <a14:useLocalDpi xmlns:a14="http://schemas.microsoft.com/office/drawing/2010/main" val="0"/>
                </a:ext>
              </a:extLst>
            </a:blip>
            <a:srcRect t="12665" r="4802" b="11345"/>
            <a:stretch>
              <a:fillRect/>
            </a:stretch>
          </p:blipFill>
          <p:spPr bwMode="auto">
            <a:xfrm>
              <a:off x="6477002" y="2141538"/>
              <a:ext cx="2021730" cy="191519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grpSp>
      <p:graphicFrame>
        <p:nvGraphicFramePr>
          <p:cNvPr id="20" name="Group 42"/>
          <p:cNvGraphicFramePr>
            <a:graphicFrameLocks/>
          </p:cNvGraphicFramePr>
          <p:nvPr>
            <p:extLst>
              <p:ext uri="{D42A27DB-BD31-4B8C-83A1-F6EECF244321}">
                <p14:modId xmlns:p14="http://schemas.microsoft.com/office/powerpoint/2010/main" val="1846853361"/>
              </p:ext>
            </p:extLst>
          </p:nvPr>
        </p:nvGraphicFramePr>
        <p:xfrm>
          <a:off x="2740372" y="2667000"/>
          <a:ext cx="4114800" cy="2482850"/>
        </p:xfrm>
        <a:graphic>
          <a:graphicData uri="http://schemas.openxmlformats.org/drawingml/2006/table">
            <a:tbl>
              <a:tblPr/>
              <a:tblGrid>
                <a:gridCol w="1987693">
                  <a:extLst>
                    <a:ext uri="{9D8B030D-6E8A-4147-A177-3AD203B41FA5}">
                      <a16:colId xmlns:a16="http://schemas.microsoft.com/office/drawing/2014/main" val="20000"/>
                    </a:ext>
                  </a:extLst>
                </a:gridCol>
                <a:gridCol w="2127107">
                  <a:extLst>
                    <a:ext uri="{9D8B030D-6E8A-4147-A177-3AD203B41FA5}">
                      <a16:colId xmlns:a16="http://schemas.microsoft.com/office/drawing/2014/main" val="20001"/>
                    </a:ext>
                  </a:extLst>
                </a:gridCol>
              </a:tblGrid>
              <a:tr h="2482850">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en-US" sz="1400" b="0" i="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Age 14 years</a:t>
                      </a:r>
                    </a:p>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en-US" sz="1400" b="0" i="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Weight 59 kg</a:t>
                      </a:r>
                    </a:p>
                    <a:p>
                      <a:pPr marL="0" marR="0" lvl="0" indent="0" algn="l" defTabSz="914400" rtl="0" eaLnBrk="0" fontAlgn="base" latinLnBrk="0" hangingPunct="0">
                        <a:lnSpc>
                          <a:spcPct val="100000"/>
                        </a:lnSpc>
                        <a:spcBef>
                          <a:spcPct val="20000"/>
                        </a:spcBef>
                        <a:spcAft>
                          <a:spcPct val="0"/>
                        </a:spcAft>
                        <a:buClrTx/>
                        <a:buSzTx/>
                        <a:buFont typeface="Arial" charset="0"/>
                        <a:buNone/>
                        <a:tabLst/>
                      </a:pPr>
                      <a:endParaRPr kumimoji="0" lang="en-US" sz="1400" b="0" i="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en-US" sz="1400" b="0" i="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EKG gated heart</a:t>
                      </a:r>
                    </a:p>
                    <a:p>
                      <a:pPr marL="0" marR="0" lvl="0" indent="0" algn="l" defTabSz="914400" rtl="0" eaLnBrk="0" fontAlgn="base" latinLnBrk="0" hangingPunct="0">
                        <a:lnSpc>
                          <a:spcPct val="100000"/>
                        </a:lnSpc>
                        <a:spcBef>
                          <a:spcPct val="20000"/>
                        </a:spcBef>
                        <a:spcAft>
                          <a:spcPct val="0"/>
                        </a:spcAft>
                        <a:buClrTx/>
                        <a:buSzTx/>
                        <a:buFont typeface="Arial" charset="0"/>
                        <a:buNone/>
                        <a:tabLst/>
                      </a:pPr>
                      <a:endParaRPr kumimoji="0" lang="en-US" sz="1400" b="0" i="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en-US" sz="1400" b="0" i="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Pitch 3.4</a:t>
                      </a:r>
                    </a:p>
                    <a:p>
                      <a:pPr marL="0" marR="0" lvl="0" indent="0" algn="l" defTabSz="914400" rtl="0" eaLnBrk="0" fontAlgn="base" latinLnBrk="0" hangingPunct="0">
                        <a:lnSpc>
                          <a:spcPct val="100000"/>
                        </a:lnSpc>
                        <a:spcBef>
                          <a:spcPct val="20000"/>
                        </a:spcBef>
                        <a:spcAft>
                          <a:spcPct val="0"/>
                        </a:spcAft>
                        <a:buClrTx/>
                        <a:buSzTx/>
                        <a:buFont typeface="Arial" charset="0"/>
                        <a:buNone/>
                        <a:tabLst/>
                      </a:pPr>
                      <a:endParaRPr kumimoji="0" lang="en-US" sz="1400" b="0" i="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en-US" sz="1400" b="0" i="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80 kV</a:t>
                      </a:r>
                    </a:p>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en-US" sz="1400" b="0" i="0" u="none" strike="noStrike" cap="none" normalizeH="0" baseline="0" dirty="0" err="1">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CTDIvol</a:t>
                      </a:r>
                      <a:r>
                        <a:rPr kumimoji="0" lang="en-US" sz="1400" b="0" i="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 2.5 </a:t>
                      </a:r>
                      <a:r>
                        <a:rPr kumimoji="0" lang="en-US" sz="1400" b="0" i="0" u="none" strike="noStrike" cap="none" normalizeH="0" baseline="0" dirty="0" err="1">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mGy</a:t>
                      </a:r>
                      <a:endParaRPr kumimoji="0" lang="en-US" sz="1400" b="0" i="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154423" marR="154423" marT="40317" marB="403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0" fontAlgn="base" latinLnBrk="0" hangingPunct="0">
                        <a:lnSpc>
                          <a:spcPct val="100000"/>
                        </a:lnSpc>
                        <a:spcBef>
                          <a:spcPct val="20000"/>
                        </a:spcBef>
                        <a:spcAft>
                          <a:spcPct val="0"/>
                        </a:spcAft>
                        <a:buClrTx/>
                        <a:buSzTx/>
                        <a:buFont typeface="Arial" charset="0"/>
                        <a:buNone/>
                        <a:tabLst/>
                      </a:pPr>
                      <a:r>
                        <a:rPr kumimoji="0" lang="en-US" sz="1400" b="0" i="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Age 65 years</a:t>
                      </a:r>
                    </a:p>
                    <a:p>
                      <a:pPr marL="0" marR="0" lvl="0" indent="0" algn="r" defTabSz="914400" rtl="0" eaLnBrk="0" fontAlgn="base" latinLnBrk="0" hangingPunct="0">
                        <a:lnSpc>
                          <a:spcPct val="100000"/>
                        </a:lnSpc>
                        <a:spcBef>
                          <a:spcPct val="20000"/>
                        </a:spcBef>
                        <a:spcAft>
                          <a:spcPct val="0"/>
                        </a:spcAft>
                        <a:buClrTx/>
                        <a:buSzTx/>
                        <a:buFont typeface="Arial" charset="0"/>
                        <a:buNone/>
                        <a:tabLst/>
                      </a:pPr>
                      <a:r>
                        <a:rPr kumimoji="0" lang="en-US" sz="1400" b="0" i="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Weight 135 kg</a:t>
                      </a:r>
                    </a:p>
                    <a:p>
                      <a:pPr marL="0" marR="0" lvl="0" indent="0" algn="r" defTabSz="914400" rtl="0" eaLnBrk="0" fontAlgn="base" latinLnBrk="0" hangingPunct="0">
                        <a:lnSpc>
                          <a:spcPct val="100000"/>
                        </a:lnSpc>
                        <a:spcBef>
                          <a:spcPct val="20000"/>
                        </a:spcBef>
                        <a:spcAft>
                          <a:spcPct val="0"/>
                        </a:spcAft>
                        <a:buClrTx/>
                        <a:buSzTx/>
                        <a:buFont typeface="Arial" charset="0"/>
                        <a:buNone/>
                        <a:tabLst/>
                      </a:pPr>
                      <a:endParaRPr kumimoji="0" lang="en-US" sz="1400" b="0" i="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p>
                      <a:pPr marL="0" marR="0" lvl="0" indent="0" algn="r" defTabSz="914400" rtl="0" eaLnBrk="0" fontAlgn="base" latinLnBrk="0" hangingPunct="0">
                        <a:lnSpc>
                          <a:spcPct val="100000"/>
                        </a:lnSpc>
                        <a:spcBef>
                          <a:spcPct val="20000"/>
                        </a:spcBef>
                        <a:spcAft>
                          <a:spcPct val="0"/>
                        </a:spcAft>
                        <a:buClrTx/>
                        <a:buSzTx/>
                        <a:buFont typeface="Arial" charset="0"/>
                        <a:buNone/>
                        <a:tabLst/>
                      </a:pPr>
                      <a:r>
                        <a:rPr kumimoji="0" lang="en-US" sz="1400" b="0" i="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Non gated </a:t>
                      </a:r>
                      <a:r>
                        <a:rPr kumimoji="0" lang="en-US" sz="1400" b="0" i="0" u="none" strike="noStrike" cap="none" normalizeH="0" baseline="0" dirty="0" err="1">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pulm</a:t>
                      </a:r>
                      <a:r>
                        <a:rPr kumimoji="0" lang="en-US" sz="1400" b="0" i="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veins</a:t>
                      </a:r>
                    </a:p>
                    <a:p>
                      <a:pPr marL="0" marR="0" lvl="0" indent="0" algn="r" defTabSz="914400" rtl="0" eaLnBrk="0" fontAlgn="base" latinLnBrk="0" hangingPunct="0">
                        <a:lnSpc>
                          <a:spcPct val="100000"/>
                        </a:lnSpc>
                        <a:spcBef>
                          <a:spcPct val="20000"/>
                        </a:spcBef>
                        <a:spcAft>
                          <a:spcPct val="0"/>
                        </a:spcAft>
                        <a:buClrTx/>
                        <a:buSzTx/>
                        <a:buFont typeface="Arial" charset="0"/>
                        <a:buNone/>
                        <a:tabLst/>
                      </a:pPr>
                      <a:endParaRPr kumimoji="0" lang="en-US" sz="1400" b="0" i="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p>
                      <a:pPr marL="0" marR="0" lvl="0" indent="0" algn="r" defTabSz="914400" rtl="0" eaLnBrk="0" fontAlgn="base" latinLnBrk="0" hangingPunct="0">
                        <a:lnSpc>
                          <a:spcPct val="100000"/>
                        </a:lnSpc>
                        <a:spcBef>
                          <a:spcPct val="20000"/>
                        </a:spcBef>
                        <a:spcAft>
                          <a:spcPct val="0"/>
                        </a:spcAft>
                        <a:buClrTx/>
                        <a:buSzTx/>
                        <a:buFont typeface="Arial" charset="0"/>
                        <a:buNone/>
                        <a:tabLst/>
                      </a:pPr>
                      <a:r>
                        <a:rPr kumimoji="0" lang="en-US" sz="1400" b="0" i="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Pitch 3</a:t>
                      </a:r>
                    </a:p>
                    <a:p>
                      <a:pPr marL="0" marR="0" lvl="0" indent="0" algn="r" defTabSz="914400" rtl="0" eaLnBrk="0" fontAlgn="base" latinLnBrk="0" hangingPunct="0">
                        <a:lnSpc>
                          <a:spcPct val="100000"/>
                        </a:lnSpc>
                        <a:spcBef>
                          <a:spcPct val="20000"/>
                        </a:spcBef>
                        <a:spcAft>
                          <a:spcPct val="0"/>
                        </a:spcAft>
                        <a:buClrTx/>
                        <a:buSzTx/>
                        <a:buFont typeface="Arial" charset="0"/>
                        <a:buNone/>
                        <a:tabLst/>
                      </a:pPr>
                      <a:endParaRPr kumimoji="0" lang="en-US" sz="1400" b="0" i="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p>
                      <a:pPr marL="0" marR="0" lvl="0" indent="0" algn="r" defTabSz="914400" rtl="0" eaLnBrk="0" fontAlgn="base" latinLnBrk="0" hangingPunct="0">
                        <a:lnSpc>
                          <a:spcPct val="100000"/>
                        </a:lnSpc>
                        <a:spcBef>
                          <a:spcPct val="20000"/>
                        </a:spcBef>
                        <a:spcAft>
                          <a:spcPct val="0"/>
                        </a:spcAft>
                        <a:buClrTx/>
                        <a:buSzTx/>
                        <a:buFont typeface="Arial" charset="0"/>
                        <a:buNone/>
                        <a:tabLst/>
                      </a:pPr>
                      <a:r>
                        <a:rPr kumimoji="0" lang="en-US" sz="1400" b="0" i="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100 kV</a:t>
                      </a:r>
                    </a:p>
                    <a:p>
                      <a:pPr marL="0" marR="0" lvl="0" indent="0" algn="r" defTabSz="914400" rtl="0" eaLnBrk="0" fontAlgn="base" latinLnBrk="0" hangingPunct="0">
                        <a:lnSpc>
                          <a:spcPct val="100000"/>
                        </a:lnSpc>
                        <a:spcBef>
                          <a:spcPct val="20000"/>
                        </a:spcBef>
                        <a:spcAft>
                          <a:spcPct val="0"/>
                        </a:spcAft>
                        <a:buClrTx/>
                        <a:buSzTx/>
                        <a:buFont typeface="Arial" charset="0"/>
                        <a:buNone/>
                        <a:tabLst/>
                      </a:pPr>
                      <a:r>
                        <a:rPr kumimoji="0" lang="en-US" sz="1400" b="0" i="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Dose  3 </a:t>
                      </a:r>
                      <a:r>
                        <a:rPr kumimoji="0" lang="en-US" sz="1400" b="0" i="0" u="none" strike="noStrike" cap="none" normalizeH="0" baseline="0" dirty="0" err="1">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mSv</a:t>
                      </a:r>
                      <a:r>
                        <a:rPr kumimoji="0" lang="en-US" sz="1400" b="0" i="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txBody>
                  <a:tcPr marL="154423" marR="154423" marT="40317" marB="403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0"/>
                  </a:ext>
                </a:extLst>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altLang="en-US">
                <a:latin typeface="Arial Unicode MS" pitchFamily="34" charset="-128"/>
                <a:ea typeface="Arial Unicode MS" pitchFamily="34" charset="-128"/>
                <a:cs typeface="Arial Unicode MS" pitchFamily="34" charset="-128"/>
              </a:rPr>
              <a:t>Why children are so special for CT?</a:t>
            </a:r>
          </a:p>
        </p:txBody>
      </p:sp>
      <p:sp>
        <p:nvSpPr>
          <p:cNvPr id="6147" name="Rectangle 3"/>
          <p:cNvSpPr>
            <a:spLocks noGrp="1" noChangeArrowheads="1"/>
          </p:cNvSpPr>
          <p:nvPr>
            <p:ph idx="1"/>
          </p:nvPr>
        </p:nvSpPr>
        <p:spPr>
          <a:xfrm>
            <a:off x="275431" y="1295400"/>
            <a:ext cx="8593137" cy="4572000"/>
          </a:xfrm>
        </p:spPr>
        <p:txBody>
          <a:bodyPr>
            <a:noAutofit/>
          </a:bodyPr>
          <a:lstStyle/>
          <a:p>
            <a:pPr>
              <a:spcAft>
                <a:spcPts val="600"/>
              </a:spcAft>
            </a:pPr>
            <a:r>
              <a:rPr lang="en-US" altLang="en-US" sz="2400">
                <a:latin typeface="Arial Unicode MS" pitchFamily="34" charset="-128"/>
                <a:ea typeface="Arial Unicode MS" pitchFamily="34" charset="-128"/>
                <a:cs typeface="Arial Unicode MS" pitchFamily="34" charset="-128"/>
              </a:rPr>
              <a:t>Children range widely in size from less than 1 kg to adult body habitus and larger </a:t>
            </a:r>
          </a:p>
          <a:p>
            <a:pPr lvl="1">
              <a:spcAft>
                <a:spcPts val="1200"/>
              </a:spcAft>
            </a:pPr>
            <a:r>
              <a:rPr lang="en-US" altLang="en-US">
                <a:latin typeface="Arial Unicode MS" pitchFamily="34" charset="-128"/>
                <a:ea typeface="Arial Unicode MS" pitchFamily="34" charset="-128"/>
                <a:cs typeface="Arial Unicode MS" pitchFamily="34" charset="-128"/>
              </a:rPr>
              <a:t>Smaller children can be and should be scanned with smaller doses</a:t>
            </a:r>
          </a:p>
          <a:p>
            <a:pPr>
              <a:spcAft>
                <a:spcPts val="1200"/>
              </a:spcAft>
            </a:pPr>
            <a:r>
              <a:rPr lang="en-US" altLang="en-US" sz="2400">
                <a:latin typeface="Arial Unicode MS" pitchFamily="34" charset="-128"/>
                <a:ea typeface="Arial Unicode MS" pitchFamily="34" charset="-128"/>
                <a:cs typeface="Arial Unicode MS" pitchFamily="34" charset="-128"/>
              </a:rPr>
              <a:t>Young children often need faster scan time or sedation or anesthesia or immobilization for CT </a:t>
            </a:r>
          </a:p>
          <a:p>
            <a:pPr>
              <a:spcAft>
                <a:spcPts val="600"/>
              </a:spcAft>
            </a:pPr>
            <a:r>
              <a:rPr lang="en-US" altLang="en-US" sz="2400">
                <a:latin typeface="Arial Unicode MS" pitchFamily="34" charset="-128"/>
                <a:ea typeface="Arial Unicode MS" pitchFamily="34" charset="-128"/>
                <a:cs typeface="Arial Unicode MS" pitchFamily="34" charset="-128"/>
              </a:rPr>
              <a:t>Gamut of pathology for CT in children are different </a:t>
            </a:r>
          </a:p>
          <a:p>
            <a:pPr lvl="1">
              <a:spcAft>
                <a:spcPts val="600"/>
              </a:spcAft>
            </a:pPr>
            <a:r>
              <a:rPr lang="en-US" altLang="en-US">
                <a:latin typeface="Arial Unicode MS" pitchFamily="34" charset="-128"/>
                <a:ea typeface="Arial Unicode MS" pitchFamily="34" charset="-128"/>
                <a:cs typeface="Arial Unicode MS" pitchFamily="34" charset="-128"/>
              </a:rPr>
              <a:t>Triage to other tests (radiography, ultrasound or MRI)</a:t>
            </a:r>
          </a:p>
          <a:p>
            <a:pPr lvl="1">
              <a:spcAft>
                <a:spcPts val="600"/>
              </a:spcAft>
            </a:pPr>
            <a:r>
              <a:rPr lang="en-US" altLang="en-US">
                <a:latin typeface="Arial Unicode MS" pitchFamily="34" charset="-128"/>
                <a:ea typeface="Arial Unicode MS" pitchFamily="34" charset="-128"/>
                <a:cs typeface="Arial Unicode MS" pitchFamily="34" charset="-128"/>
              </a:rPr>
              <a:t>Seldom need repeat scanning or multiphase CT </a:t>
            </a:r>
          </a:p>
          <a:p>
            <a:pPr lvl="1">
              <a:spcAft>
                <a:spcPts val="600"/>
              </a:spcAft>
            </a:pPr>
            <a:r>
              <a:rPr lang="en-US" altLang="en-US">
                <a:latin typeface="Arial Unicode MS" pitchFamily="34" charset="-128"/>
                <a:ea typeface="Arial Unicode MS" pitchFamily="34" charset="-128"/>
                <a:cs typeface="Arial Unicode MS" pitchFamily="34" charset="-128"/>
              </a:rPr>
              <a:t>Benign indications are commoner in children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eaLnBrk="1" hangingPunct="1"/>
            <a:r>
              <a:rPr lang="en-US" altLang="en-US">
                <a:latin typeface="Arial Unicode MS" pitchFamily="34" charset="-128"/>
                <a:ea typeface="Arial Unicode MS" pitchFamily="34" charset="-128"/>
                <a:cs typeface="Arial Unicode MS" pitchFamily="34" charset="-128"/>
              </a:rPr>
              <a:t>Summary</a:t>
            </a:r>
          </a:p>
        </p:txBody>
      </p:sp>
      <p:sp>
        <p:nvSpPr>
          <p:cNvPr id="43011" name="Rectangle 3"/>
          <p:cNvSpPr>
            <a:spLocks noGrp="1" noChangeArrowheads="1"/>
          </p:cNvSpPr>
          <p:nvPr>
            <p:ph idx="1"/>
          </p:nvPr>
        </p:nvSpPr>
        <p:spPr/>
        <p:txBody>
          <a:bodyPr/>
          <a:lstStyle/>
          <a:p>
            <a:pPr eaLnBrk="1" hangingPunct="1">
              <a:spcAft>
                <a:spcPts val="1200"/>
              </a:spcAft>
            </a:pPr>
            <a:r>
              <a:rPr lang="en-US" altLang="en-US" sz="2400">
                <a:latin typeface="Arial Unicode MS" pitchFamily="34" charset="-128"/>
                <a:ea typeface="Arial Unicode MS" pitchFamily="34" charset="-128"/>
                <a:cs typeface="Arial Unicode MS" pitchFamily="34" charset="-128"/>
              </a:rPr>
              <a:t>Pediatric CT should be performed once it is clear that other safer modalities can not give accurate and timely information. </a:t>
            </a:r>
          </a:p>
          <a:p>
            <a:pPr eaLnBrk="1" hangingPunct="1">
              <a:spcAft>
                <a:spcPts val="1200"/>
              </a:spcAft>
            </a:pPr>
            <a:r>
              <a:rPr lang="en-US" altLang="en-US" sz="2400">
                <a:latin typeface="Arial Unicode MS" pitchFamily="34" charset="-128"/>
                <a:ea typeface="Arial Unicode MS" pitchFamily="34" charset="-128"/>
                <a:cs typeface="Arial Unicode MS" pitchFamily="34" charset="-128"/>
              </a:rPr>
              <a:t>Adult CT protocols and radiation doses should not be used for pediatric CT.</a:t>
            </a:r>
          </a:p>
          <a:p>
            <a:pPr eaLnBrk="1" hangingPunct="1">
              <a:spcAft>
                <a:spcPts val="1200"/>
              </a:spcAft>
            </a:pPr>
            <a:r>
              <a:rPr lang="en-US" altLang="en-US" sz="2400">
                <a:latin typeface="Arial Unicode MS" pitchFamily="34" charset="-128"/>
                <a:ea typeface="Arial Unicode MS" pitchFamily="34" charset="-128"/>
                <a:cs typeface="Arial Unicode MS" pitchFamily="34" charset="-128"/>
              </a:rPr>
              <a:t>Use of multiphase CT must be avoided in children.</a:t>
            </a:r>
          </a:p>
          <a:p>
            <a:pPr eaLnBrk="1" hangingPunct="1">
              <a:spcAft>
                <a:spcPts val="1200"/>
              </a:spcAft>
            </a:pPr>
            <a:r>
              <a:rPr lang="en-US" altLang="en-US" sz="2400">
                <a:latin typeface="Arial Unicode MS" pitchFamily="34" charset="-128"/>
                <a:ea typeface="Arial Unicode MS" pitchFamily="34" charset="-128"/>
                <a:cs typeface="Arial Unicode MS" pitchFamily="34" charset="-128"/>
              </a:rPr>
              <a:t>Iterative reconstruction, AEC, and automatic kV selection techniques must be used in children when available. </a:t>
            </a:r>
          </a:p>
          <a:p>
            <a:pPr eaLnBrk="1" hangingPunct="1">
              <a:spcAft>
                <a:spcPts val="1200"/>
              </a:spcAft>
            </a:pPr>
            <a:endParaRPr lang="en-US" altLang="en-US" sz="240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US" altLang="en-US">
                <a:latin typeface="Arial Unicode MS" pitchFamily="34" charset="-128"/>
                <a:ea typeface="Arial Unicode MS" pitchFamily="34" charset="-128"/>
                <a:cs typeface="Arial Unicode MS" pitchFamily="34" charset="-128"/>
              </a:rPr>
              <a:t>Developing CT protocols in children </a:t>
            </a:r>
          </a:p>
        </p:txBody>
      </p:sp>
      <p:sp>
        <p:nvSpPr>
          <p:cNvPr id="7171" name="Content Placeholder 2"/>
          <p:cNvSpPr>
            <a:spLocks noGrp="1"/>
          </p:cNvSpPr>
          <p:nvPr>
            <p:ph idx="1"/>
          </p:nvPr>
        </p:nvSpPr>
        <p:spPr>
          <a:xfrm>
            <a:off x="228600" y="1371600"/>
            <a:ext cx="8869363" cy="4572000"/>
          </a:xfrm>
        </p:spPr>
        <p:txBody>
          <a:bodyPr>
            <a:noAutofit/>
          </a:bodyPr>
          <a:lstStyle/>
          <a:p>
            <a:pPr>
              <a:spcAft>
                <a:spcPts val="600"/>
              </a:spcAft>
            </a:pPr>
            <a:r>
              <a:rPr lang="en-US" altLang="en-US" sz="2400" dirty="0">
                <a:latin typeface="Arial Unicode MS" pitchFamily="34" charset="-128"/>
                <a:ea typeface="Arial Unicode MS" pitchFamily="34" charset="-128"/>
                <a:cs typeface="Arial Unicode MS" pitchFamily="34" charset="-128"/>
              </a:rPr>
              <a:t>Children should not be scanned protocols created “</a:t>
            </a:r>
            <a:r>
              <a:rPr lang="en-US" altLang="ja-JP" sz="2400" dirty="0">
                <a:latin typeface="Arial Unicode MS" pitchFamily="34" charset="-128"/>
                <a:ea typeface="Arial Unicode MS" pitchFamily="34" charset="-128"/>
                <a:cs typeface="Arial Unicode MS" pitchFamily="34" charset="-128"/>
              </a:rPr>
              <a:t>on the fly” </a:t>
            </a:r>
          </a:p>
          <a:p>
            <a:pPr>
              <a:spcAft>
                <a:spcPts val="600"/>
              </a:spcAft>
            </a:pPr>
            <a:r>
              <a:rPr lang="en-US" altLang="en-US" sz="2400" dirty="0">
                <a:latin typeface="Arial Unicode MS" pitchFamily="34" charset="-128"/>
                <a:ea typeface="Arial Unicode MS" pitchFamily="34" charset="-128"/>
                <a:cs typeface="Arial Unicode MS" pitchFamily="34" charset="-128"/>
              </a:rPr>
              <a:t>Protocols should be pre-defined, and archived on CT</a:t>
            </a:r>
          </a:p>
          <a:p>
            <a:pPr>
              <a:spcAft>
                <a:spcPts val="600"/>
              </a:spcAft>
            </a:pPr>
            <a:r>
              <a:rPr lang="en-US" altLang="en-US" sz="2400" dirty="0">
                <a:latin typeface="Arial Unicode MS" pitchFamily="34" charset="-128"/>
                <a:ea typeface="Arial Unicode MS" pitchFamily="34" charset="-128"/>
                <a:cs typeface="Arial Unicode MS" pitchFamily="34" charset="-128"/>
              </a:rPr>
              <a:t>Demands from a pediatric CT are much higher</a:t>
            </a:r>
          </a:p>
          <a:p>
            <a:pPr lvl="1">
              <a:spcAft>
                <a:spcPts val="300"/>
              </a:spcAft>
            </a:pPr>
            <a:r>
              <a:rPr lang="en-US" altLang="en-US" dirty="0">
                <a:latin typeface="Arial Unicode MS" pitchFamily="34" charset="-128"/>
                <a:ea typeface="Arial Unicode MS" pitchFamily="34" charset="-128"/>
                <a:cs typeface="Arial Unicode MS" pitchFamily="34" charset="-128"/>
              </a:rPr>
              <a:t>Errors can happen</a:t>
            </a:r>
          </a:p>
          <a:p>
            <a:pPr lvl="1">
              <a:spcAft>
                <a:spcPts val="300"/>
              </a:spcAft>
            </a:pPr>
            <a:r>
              <a:rPr lang="en-US" altLang="en-US" dirty="0">
                <a:latin typeface="Arial Unicode MS" pitchFamily="34" charset="-128"/>
                <a:ea typeface="Arial Unicode MS" pitchFamily="34" charset="-128"/>
                <a:cs typeface="Arial Unicode MS" pitchFamily="34" charset="-128"/>
              </a:rPr>
              <a:t>Children can move during scanning</a:t>
            </a:r>
          </a:p>
          <a:p>
            <a:pPr lvl="1">
              <a:spcAft>
                <a:spcPts val="300"/>
              </a:spcAft>
            </a:pPr>
            <a:r>
              <a:rPr lang="en-US" altLang="en-US" dirty="0">
                <a:latin typeface="Arial Unicode MS" pitchFamily="34" charset="-128"/>
                <a:ea typeface="Arial Unicode MS" pitchFamily="34" charset="-128"/>
                <a:cs typeface="Arial Unicode MS" pitchFamily="34" charset="-128"/>
              </a:rPr>
              <a:t>Children can get anxious while waiting</a:t>
            </a:r>
          </a:p>
          <a:p>
            <a:pPr lvl="1">
              <a:spcAft>
                <a:spcPts val="300"/>
              </a:spcAft>
            </a:pPr>
            <a:r>
              <a:rPr lang="en-US" altLang="en-US" dirty="0">
                <a:latin typeface="Arial Unicode MS" pitchFamily="34" charset="-128"/>
                <a:ea typeface="Arial Unicode MS" pitchFamily="34" charset="-128"/>
                <a:cs typeface="Arial Unicode MS" pitchFamily="34" charset="-128"/>
              </a:rPr>
              <a:t>Children may need longer sedation </a:t>
            </a:r>
          </a:p>
          <a:p>
            <a:pPr lvl="1">
              <a:spcAft>
                <a:spcPts val="300"/>
              </a:spcAft>
            </a:pPr>
            <a:r>
              <a:rPr lang="en-US" altLang="en-US" dirty="0">
                <a:latin typeface="Arial Unicode MS" pitchFamily="34" charset="-128"/>
                <a:ea typeface="Arial Unicode MS" pitchFamily="34" charset="-128"/>
                <a:cs typeface="Arial Unicode MS" pitchFamily="34" charset="-128"/>
              </a:rPr>
              <a:t>Contrast injection can go wrong!</a:t>
            </a:r>
          </a:p>
          <a:p>
            <a:pPr lvl="1">
              <a:spcAft>
                <a:spcPts val="300"/>
              </a:spcAft>
            </a:pPr>
            <a:r>
              <a:rPr lang="en-US" altLang="en-US" dirty="0">
                <a:latin typeface="Arial Unicode MS" pitchFamily="34" charset="-128"/>
                <a:ea typeface="Arial Unicode MS" pitchFamily="34" charset="-128"/>
                <a:cs typeface="Arial Unicode MS" pitchFamily="34" charset="-128"/>
              </a:rPr>
              <a:t>More time will be wasted!!</a:t>
            </a:r>
          </a:p>
          <a:p>
            <a:pPr lvl="1">
              <a:spcAft>
                <a:spcPts val="300"/>
              </a:spcAft>
            </a:pPr>
            <a:r>
              <a:rPr lang="en-US" altLang="en-US" dirty="0">
                <a:latin typeface="Arial Unicode MS" pitchFamily="34" charset="-128"/>
                <a:ea typeface="Arial Unicode MS" pitchFamily="34" charset="-128"/>
                <a:cs typeface="Arial Unicode MS" pitchFamily="34" charset="-128"/>
              </a:rPr>
              <a:t>Not all radiographs and radiologists are equal in expertise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p:cNvSpPr>
          <p:nvPr>
            <p:ph type="title"/>
          </p:nvPr>
        </p:nvSpPr>
        <p:spPr>
          <a:xfrm>
            <a:off x="209729" y="25400"/>
            <a:ext cx="8534400" cy="1219200"/>
          </a:xfrm>
        </p:spPr>
        <p:txBody>
          <a:bodyPr>
            <a:normAutofit/>
          </a:bodyPr>
          <a:lstStyle/>
          <a:p>
            <a:r>
              <a:rPr lang="en-US" altLang="en-US" dirty="0">
                <a:latin typeface="Arial Unicode MS" pitchFamily="34" charset="-128"/>
                <a:ea typeface="Arial Unicode MS" pitchFamily="34" charset="-128"/>
                <a:cs typeface="Arial Unicode MS" pitchFamily="34" charset="-128"/>
              </a:rPr>
              <a:t>Best all time winner for CT dose reduction</a:t>
            </a:r>
          </a:p>
        </p:txBody>
      </p:sp>
      <p:sp>
        <p:nvSpPr>
          <p:cNvPr id="8195" name="Rectangle 3"/>
          <p:cNvSpPr>
            <a:spLocks noGrp="1"/>
          </p:cNvSpPr>
          <p:nvPr>
            <p:ph idx="1"/>
          </p:nvPr>
        </p:nvSpPr>
        <p:spPr>
          <a:xfrm>
            <a:off x="274638" y="1371600"/>
            <a:ext cx="8593137" cy="4419600"/>
          </a:xfrm>
        </p:spPr>
        <p:txBody>
          <a:bodyPr>
            <a:normAutofit/>
          </a:bodyPr>
          <a:lstStyle/>
          <a:p>
            <a:pPr marL="0" indent="0" algn="ctr">
              <a:buFontTx/>
              <a:buNone/>
            </a:pPr>
            <a:r>
              <a:rPr lang="en-US" altLang="en-US" sz="2400" dirty="0">
                <a:latin typeface="Arial Unicode MS" pitchFamily="34" charset="-128"/>
                <a:ea typeface="Arial Unicode MS" pitchFamily="34" charset="-128"/>
                <a:cs typeface="Arial Unicode MS" pitchFamily="34" charset="-128"/>
              </a:rPr>
              <a:t>… Good mechanism to guide appropriateness of CT!</a:t>
            </a:r>
          </a:p>
        </p:txBody>
      </p:sp>
      <p:grpSp>
        <p:nvGrpSpPr>
          <p:cNvPr id="8196" name="Group 14"/>
          <p:cNvGrpSpPr>
            <a:grpSpLocks/>
          </p:cNvGrpSpPr>
          <p:nvPr/>
        </p:nvGrpSpPr>
        <p:grpSpPr bwMode="auto">
          <a:xfrm>
            <a:off x="914400" y="2209800"/>
            <a:ext cx="7370763" cy="3181350"/>
            <a:chOff x="685800" y="2696899"/>
            <a:chExt cx="7370764" cy="4019313"/>
          </a:xfrm>
        </p:grpSpPr>
        <p:pic>
          <p:nvPicPr>
            <p:cNvPr id="8197" name="Picture 4" descr="oscarsstatue-3_4_r536_c534"/>
            <p:cNvPicPr>
              <a:picLocks noChangeAspect="1" noChangeArrowheads="1"/>
            </p:cNvPicPr>
            <p:nvPr/>
          </p:nvPicPr>
          <p:blipFill>
            <a:blip r:embed="rId3">
              <a:extLst>
                <a:ext uri="{28A0092B-C50C-407E-A947-70E740481C1C}">
                  <a14:useLocalDpi xmlns:a14="http://schemas.microsoft.com/office/drawing/2010/main" val="0"/>
                </a:ext>
              </a:extLst>
            </a:blip>
            <a:srcRect l="23970" r="23596"/>
            <a:stretch>
              <a:fillRect/>
            </a:stretch>
          </p:blipFill>
          <p:spPr bwMode="auto">
            <a:xfrm>
              <a:off x="685800" y="2696899"/>
              <a:ext cx="1066800" cy="4019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8" name="Picture 4" descr="oscarsstatue-3_4_r536_c534"/>
            <p:cNvPicPr>
              <a:picLocks noChangeAspect="1" noChangeArrowheads="1"/>
            </p:cNvPicPr>
            <p:nvPr/>
          </p:nvPicPr>
          <p:blipFill>
            <a:blip r:embed="rId3">
              <a:extLst>
                <a:ext uri="{28A0092B-C50C-407E-A947-70E740481C1C}">
                  <a14:useLocalDpi xmlns:a14="http://schemas.microsoft.com/office/drawing/2010/main" val="0"/>
                </a:ext>
              </a:extLst>
            </a:blip>
            <a:srcRect l="23970" r="23596"/>
            <a:stretch>
              <a:fillRect/>
            </a:stretch>
          </p:blipFill>
          <p:spPr bwMode="auto">
            <a:xfrm>
              <a:off x="1886242" y="3296212"/>
              <a:ext cx="907731" cy="342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9" name="Picture 4" descr="oscarsstatue-3_4_r536_c534"/>
            <p:cNvPicPr>
              <a:picLocks noChangeAspect="1" noChangeArrowheads="1"/>
            </p:cNvPicPr>
            <p:nvPr/>
          </p:nvPicPr>
          <p:blipFill>
            <a:blip r:embed="rId3">
              <a:extLst>
                <a:ext uri="{28A0092B-C50C-407E-A947-70E740481C1C}">
                  <a14:useLocalDpi xmlns:a14="http://schemas.microsoft.com/office/drawing/2010/main" val="0"/>
                </a:ext>
              </a:extLst>
            </a:blip>
            <a:srcRect l="23970" r="23596"/>
            <a:stretch>
              <a:fillRect/>
            </a:stretch>
          </p:blipFill>
          <p:spPr bwMode="auto">
            <a:xfrm>
              <a:off x="2913275" y="3656212"/>
              <a:ext cx="812180" cy="30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0" name="Picture 4" descr="oscarsstatue-3_4_r536_c534"/>
            <p:cNvPicPr>
              <a:picLocks noChangeAspect="1" noChangeArrowheads="1"/>
            </p:cNvPicPr>
            <p:nvPr/>
          </p:nvPicPr>
          <p:blipFill>
            <a:blip r:embed="rId3">
              <a:extLst>
                <a:ext uri="{28A0092B-C50C-407E-A947-70E740481C1C}">
                  <a14:useLocalDpi xmlns:a14="http://schemas.microsoft.com/office/drawing/2010/main" val="0"/>
                </a:ext>
              </a:extLst>
            </a:blip>
            <a:srcRect l="23970" r="23596"/>
            <a:stretch>
              <a:fillRect/>
            </a:stretch>
          </p:blipFill>
          <p:spPr bwMode="auto">
            <a:xfrm>
              <a:off x="3904347" y="4124212"/>
              <a:ext cx="687965" cy="259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1" name="Picture 4" descr="oscarsstatue-3_4_r536_c534"/>
            <p:cNvPicPr>
              <a:picLocks noChangeAspect="1" noChangeArrowheads="1"/>
            </p:cNvPicPr>
            <p:nvPr/>
          </p:nvPicPr>
          <p:blipFill>
            <a:blip r:embed="rId3">
              <a:extLst>
                <a:ext uri="{28A0092B-C50C-407E-A947-70E740481C1C}">
                  <a14:useLocalDpi xmlns:a14="http://schemas.microsoft.com/office/drawing/2010/main" val="0"/>
                </a:ext>
              </a:extLst>
            </a:blip>
            <a:srcRect l="23970" r="23596"/>
            <a:stretch>
              <a:fillRect/>
            </a:stretch>
          </p:blipFill>
          <p:spPr bwMode="auto">
            <a:xfrm>
              <a:off x="4727031" y="4520212"/>
              <a:ext cx="582861" cy="219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2" name="Picture 4" descr="oscarsstatue-3_4_r536_c534"/>
            <p:cNvPicPr>
              <a:picLocks noChangeAspect="1" noChangeArrowheads="1"/>
            </p:cNvPicPr>
            <p:nvPr/>
          </p:nvPicPr>
          <p:blipFill>
            <a:blip r:embed="rId4">
              <a:extLst>
                <a:ext uri="{28A0092B-C50C-407E-A947-70E740481C1C}">
                  <a14:useLocalDpi xmlns:a14="http://schemas.microsoft.com/office/drawing/2010/main" val="0"/>
                </a:ext>
              </a:extLst>
            </a:blip>
            <a:srcRect l="23970" r="23596"/>
            <a:stretch>
              <a:fillRect/>
            </a:stretch>
          </p:blipFill>
          <p:spPr bwMode="auto">
            <a:xfrm>
              <a:off x="5510071" y="4808212"/>
              <a:ext cx="506421" cy="19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3" name="Picture 4" descr="oscarsstatue-3_4_r536_c534"/>
            <p:cNvPicPr>
              <a:picLocks noChangeAspect="1" noChangeArrowheads="1"/>
            </p:cNvPicPr>
            <p:nvPr/>
          </p:nvPicPr>
          <p:blipFill>
            <a:blip r:embed="rId5">
              <a:extLst>
                <a:ext uri="{28A0092B-C50C-407E-A947-70E740481C1C}">
                  <a14:useLocalDpi xmlns:a14="http://schemas.microsoft.com/office/drawing/2010/main" val="0"/>
                </a:ext>
              </a:extLst>
            </a:blip>
            <a:srcRect l="23970" r="23596"/>
            <a:stretch>
              <a:fillRect/>
            </a:stretch>
          </p:blipFill>
          <p:spPr bwMode="auto">
            <a:xfrm>
              <a:off x="6172202" y="5049780"/>
              <a:ext cx="439536" cy="165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4" name="Picture 4" descr="oscarsstatue-3_4_r536_c534"/>
            <p:cNvPicPr>
              <a:picLocks noChangeAspect="1" noChangeArrowheads="1"/>
            </p:cNvPicPr>
            <p:nvPr/>
          </p:nvPicPr>
          <p:blipFill>
            <a:blip r:embed="rId6">
              <a:extLst>
                <a:ext uri="{28A0092B-C50C-407E-A947-70E740481C1C}">
                  <a14:useLocalDpi xmlns:a14="http://schemas.microsoft.com/office/drawing/2010/main" val="0"/>
                </a:ext>
              </a:extLst>
            </a:blip>
            <a:srcRect l="23970" r="23596"/>
            <a:stretch>
              <a:fillRect/>
            </a:stretch>
          </p:blipFill>
          <p:spPr bwMode="auto">
            <a:xfrm>
              <a:off x="6781803" y="5276212"/>
              <a:ext cx="382206" cy="144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5" name="Picture 4" descr="oscarsstatue-3_4_r536_c534"/>
            <p:cNvPicPr>
              <a:picLocks noChangeAspect="1" noChangeArrowheads="1"/>
            </p:cNvPicPr>
            <p:nvPr/>
          </p:nvPicPr>
          <p:blipFill>
            <a:blip r:embed="rId7">
              <a:extLst>
                <a:ext uri="{28A0092B-C50C-407E-A947-70E740481C1C}">
                  <a14:useLocalDpi xmlns:a14="http://schemas.microsoft.com/office/drawing/2010/main" val="0"/>
                </a:ext>
              </a:extLst>
            </a:blip>
            <a:srcRect l="23970" r="23596"/>
            <a:stretch>
              <a:fillRect/>
            </a:stretch>
          </p:blipFill>
          <p:spPr bwMode="auto">
            <a:xfrm>
              <a:off x="7340079" y="5492212"/>
              <a:ext cx="324876" cy="12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6" name="Picture 4" descr="oscarsstatue-3_4_r536_c534"/>
            <p:cNvPicPr>
              <a:picLocks noChangeAspect="1" noChangeArrowheads="1"/>
            </p:cNvPicPr>
            <p:nvPr/>
          </p:nvPicPr>
          <p:blipFill>
            <a:blip r:embed="rId8">
              <a:extLst>
                <a:ext uri="{28A0092B-C50C-407E-A947-70E740481C1C}">
                  <a14:useLocalDpi xmlns:a14="http://schemas.microsoft.com/office/drawing/2010/main" val="0"/>
                </a:ext>
              </a:extLst>
            </a:blip>
            <a:srcRect l="23970" r="23596"/>
            <a:stretch>
              <a:fillRect/>
            </a:stretch>
          </p:blipFill>
          <p:spPr bwMode="auto">
            <a:xfrm>
              <a:off x="7808128" y="5780212"/>
              <a:ext cx="248436" cy="93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altLang="en-US">
                <a:latin typeface="Arial Unicode MS" pitchFamily="34" charset="-128"/>
                <a:ea typeface="Arial Unicode MS" pitchFamily="34" charset="-128"/>
                <a:cs typeface="Arial Unicode MS" pitchFamily="34" charset="-128"/>
              </a:rPr>
              <a:t>Specific Pediatric CT Protocols </a:t>
            </a:r>
          </a:p>
        </p:txBody>
      </p:sp>
      <p:sp>
        <p:nvSpPr>
          <p:cNvPr id="9219" name="Content Placeholder 2"/>
          <p:cNvSpPr>
            <a:spLocks noGrp="1"/>
          </p:cNvSpPr>
          <p:nvPr>
            <p:ph idx="1"/>
          </p:nvPr>
        </p:nvSpPr>
        <p:spPr/>
        <p:txBody>
          <a:bodyPr/>
          <a:lstStyle/>
          <a:p>
            <a:pPr>
              <a:spcAft>
                <a:spcPts val="600"/>
              </a:spcAft>
            </a:pPr>
            <a:r>
              <a:rPr lang="en-US" altLang="en-US" sz="2400" dirty="0">
                <a:latin typeface="Arial Unicode MS" pitchFamily="34" charset="-128"/>
                <a:ea typeface="Arial Unicode MS" pitchFamily="34" charset="-128"/>
                <a:cs typeface="Arial Unicode MS" pitchFamily="34" charset="-128"/>
              </a:rPr>
              <a:t>Never…ever use adult protocols in children.</a:t>
            </a:r>
          </a:p>
          <a:p>
            <a:pPr>
              <a:spcAft>
                <a:spcPts val="600"/>
              </a:spcAft>
            </a:pPr>
            <a:r>
              <a:rPr lang="en-US" altLang="en-US" sz="2400" dirty="0">
                <a:latin typeface="Arial Unicode MS" pitchFamily="34" charset="-128"/>
                <a:ea typeface="Arial Unicode MS" pitchFamily="34" charset="-128"/>
                <a:cs typeface="Arial Unicode MS" pitchFamily="34" charset="-128"/>
              </a:rPr>
              <a:t>Like all adult protocols, pediatric CT protocols should also begin with clinical indications. </a:t>
            </a:r>
          </a:p>
          <a:p>
            <a:pPr>
              <a:spcAft>
                <a:spcPts val="600"/>
              </a:spcAft>
            </a:pPr>
            <a:r>
              <a:rPr lang="en-US" altLang="en-US" sz="2400" dirty="0">
                <a:latin typeface="Arial Unicode MS" pitchFamily="34" charset="-128"/>
                <a:ea typeface="Arial Unicode MS" pitchFamily="34" charset="-128"/>
                <a:cs typeface="Arial Unicode MS" pitchFamily="34" charset="-128"/>
              </a:rPr>
              <a:t>Each scan protocol should address:</a:t>
            </a:r>
          </a:p>
          <a:p>
            <a:pPr lvl="1">
              <a:spcAft>
                <a:spcPts val="300"/>
              </a:spcAft>
            </a:pPr>
            <a:r>
              <a:rPr lang="en-US" altLang="en-US" sz="2200" dirty="0">
                <a:latin typeface="Arial Unicode MS" pitchFamily="34" charset="-128"/>
                <a:ea typeface="Arial Unicode MS" pitchFamily="34" charset="-128"/>
                <a:cs typeface="Arial Unicode MS" pitchFamily="34" charset="-128"/>
              </a:rPr>
              <a:t>Clinical question to be answered</a:t>
            </a:r>
          </a:p>
          <a:p>
            <a:pPr lvl="1">
              <a:spcAft>
                <a:spcPts val="300"/>
              </a:spcAft>
            </a:pPr>
            <a:r>
              <a:rPr lang="en-US" altLang="en-US" sz="2200" dirty="0">
                <a:latin typeface="Arial Unicode MS" pitchFamily="34" charset="-128"/>
                <a:ea typeface="Arial Unicode MS" pitchFamily="34" charset="-128"/>
                <a:cs typeface="Arial Unicode MS" pitchFamily="34" charset="-128"/>
              </a:rPr>
              <a:t>Dose adjustment for patient size </a:t>
            </a:r>
          </a:p>
          <a:p>
            <a:pPr lvl="1">
              <a:spcAft>
                <a:spcPts val="300"/>
              </a:spcAft>
            </a:pPr>
            <a:r>
              <a:rPr lang="en-US" altLang="en-US" sz="2200" dirty="0">
                <a:latin typeface="Arial Unicode MS" pitchFamily="34" charset="-128"/>
                <a:ea typeface="Arial Unicode MS" pitchFamily="34" charset="-128"/>
                <a:cs typeface="Arial Unicode MS" pitchFamily="34" charset="-128"/>
              </a:rPr>
              <a:t>Specific adjustments for uncooperative children </a:t>
            </a:r>
          </a:p>
          <a:p>
            <a:pPr lvl="1">
              <a:spcAft>
                <a:spcPts val="300"/>
              </a:spcAft>
            </a:pPr>
            <a:r>
              <a:rPr lang="en-US" altLang="en-US" sz="2200" dirty="0">
                <a:latin typeface="Arial Unicode MS" pitchFamily="34" charset="-128"/>
                <a:ea typeface="Arial Unicode MS" pitchFamily="34" charset="-128"/>
                <a:cs typeface="Arial Unicode MS" pitchFamily="34" charset="-128"/>
              </a:rPr>
              <a:t>Special attention to contrast injection </a:t>
            </a:r>
          </a:p>
          <a:p>
            <a:pPr lvl="1">
              <a:spcAft>
                <a:spcPts val="300"/>
              </a:spcAft>
            </a:pPr>
            <a:endParaRPr lang="en-US" altLang="en-US" sz="2200" dirty="0">
              <a:latin typeface="Arial Unicode MS" pitchFamily="34" charset="-128"/>
              <a:ea typeface="Arial Unicode MS" pitchFamily="34" charset="-128"/>
              <a:cs typeface="Arial Unicode MS" pitchFamily="34" charset="-128"/>
            </a:endParaRPr>
          </a:p>
          <a:p>
            <a:pPr lvl="1">
              <a:spcAft>
                <a:spcPts val="300"/>
              </a:spcAft>
            </a:pPr>
            <a:endParaRPr lang="en-US" altLang="en-US" sz="2200" dirty="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152400" y="126504"/>
            <a:ext cx="8060511" cy="864096"/>
          </a:xfrm>
        </p:spPr>
        <p:txBody>
          <a:bodyPr/>
          <a:lstStyle/>
          <a:p>
            <a:r>
              <a:rPr lang="en-US" altLang="en-US" dirty="0">
                <a:latin typeface="Arial Unicode MS" pitchFamily="34" charset="-128"/>
                <a:ea typeface="Arial Unicode MS" pitchFamily="34" charset="-128"/>
                <a:cs typeface="Arial Unicode MS" pitchFamily="34" charset="-128"/>
              </a:rPr>
              <a:t>Guiding Principles for Pediatric CT</a:t>
            </a:r>
          </a:p>
        </p:txBody>
      </p:sp>
      <p:sp>
        <p:nvSpPr>
          <p:cNvPr id="10243" name="Rectangle 3"/>
          <p:cNvSpPr>
            <a:spLocks noGrp="1" noChangeArrowheads="1"/>
          </p:cNvSpPr>
          <p:nvPr>
            <p:ph idx="1"/>
          </p:nvPr>
        </p:nvSpPr>
        <p:spPr>
          <a:xfrm>
            <a:off x="322263" y="1295400"/>
            <a:ext cx="8593137" cy="4572000"/>
          </a:xfrm>
        </p:spPr>
        <p:txBody>
          <a:bodyPr>
            <a:normAutofit lnSpcReduction="10000"/>
          </a:bodyPr>
          <a:lstStyle/>
          <a:p>
            <a:pPr>
              <a:spcAft>
                <a:spcPts val="600"/>
              </a:spcAft>
            </a:pPr>
            <a:r>
              <a:rPr lang="en-US" altLang="en-US" sz="2400" dirty="0">
                <a:latin typeface="Arial Unicode MS" pitchFamily="34" charset="-128"/>
                <a:ea typeface="Arial Unicode MS" pitchFamily="34" charset="-128"/>
                <a:cs typeface="Arial Unicode MS" pitchFamily="34" charset="-128"/>
              </a:rPr>
              <a:t>Perform only necessary CT:</a:t>
            </a:r>
          </a:p>
          <a:p>
            <a:pPr lvl="1">
              <a:spcAft>
                <a:spcPts val="300"/>
              </a:spcAft>
            </a:pPr>
            <a:r>
              <a:rPr lang="en-US" altLang="en-US" sz="2200" dirty="0">
                <a:latin typeface="Arial Unicode MS" pitchFamily="34" charset="-128"/>
                <a:ea typeface="Arial Unicode MS" pitchFamily="34" charset="-128"/>
                <a:cs typeface="Arial Unicode MS" pitchFamily="34" charset="-128"/>
              </a:rPr>
              <a:t>Triage to other safer tests when appropriate</a:t>
            </a:r>
          </a:p>
          <a:p>
            <a:pPr lvl="1">
              <a:spcAft>
                <a:spcPts val="300"/>
              </a:spcAft>
            </a:pPr>
            <a:r>
              <a:rPr lang="en-US" altLang="en-US" sz="2200" dirty="0">
                <a:latin typeface="Arial Unicode MS" pitchFamily="34" charset="-128"/>
                <a:ea typeface="Arial Unicode MS" pitchFamily="34" charset="-128"/>
                <a:cs typeface="Arial Unicode MS" pitchFamily="34" charset="-128"/>
              </a:rPr>
              <a:t>Do not delay or hesitate in emergent valid clinical need </a:t>
            </a:r>
          </a:p>
          <a:p>
            <a:pPr lvl="1">
              <a:spcAft>
                <a:spcPts val="1200"/>
              </a:spcAft>
            </a:pPr>
            <a:r>
              <a:rPr lang="en-US" altLang="en-US" sz="2200" dirty="0">
                <a:latin typeface="Arial Unicode MS" pitchFamily="34" charset="-128"/>
                <a:ea typeface="Arial Unicode MS" pitchFamily="34" charset="-128"/>
                <a:cs typeface="Arial Unicode MS" pitchFamily="34" charset="-128"/>
              </a:rPr>
              <a:t>Avoid unnecessary repeat studies </a:t>
            </a:r>
          </a:p>
          <a:p>
            <a:pPr>
              <a:spcAft>
                <a:spcPts val="1200"/>
              </a:spcAft>
            </a:pPr>
            <a:r>
              <a:rPr lang="en-US" altLang="en-US" sz="2400" dirty="0">
                <a:latin typeface="Arial Unicode MS" pitchFamily="34" charset="-128"/>
                <a:ea typeface="Arial Unicode MS" pitchFamily="34" charset="-128"/>
                <a:cs typeface="Arial Unicode MS" pitchFamily="34" charset="-128"/>
              </a:rPr>
              <a:t>Scan only the organ or anatomy indicated</a:t>
            </a:r>
          </a:p>
          <a:p>
            <a:pPr>
              <a:spcAft>
                <a:spcPts val="1200"/>
              </a:spcAft>
            </a:pPr>
            <a:r>
              <a:rPr lang="en-US" altLang="en-US" sz="2400" dirty="0">
                <a:latin typeface="Arial Unicode MS" pitchFamily="34" charset="-128"/>
                <a:ea typeface="Arial Unicode MS" pitchFamily="34" charset="-128"/>
                <a:cs typeface="Arial Unicode MS" pitchFamily="34" charset="-128"/>
              </a:rPr>
              <a:t>Properly center all children in the CT gantry</a:t>
            </a:r>
          </a:p>
          <a:p>
            <a:pPr>
              <a:spcAft>
                <a:spcPts val="1200"/>
              </a:spcAft>
            </a:pPr>
            <a:r>
              <a:rPr lang="en-US" altLang="en-US" sz="2400" dirty="0">
                <a:latin typeface="Arial Unicode MS" pitchFamily="34" charset="-128"/>
                <a:ea typeface="Arial Unicode MS" pitchFamily="34" charset="-128"/>
                <a:cs typeface="Arial Unicode MS" pitchFamily="34" charset="-128"/>
              </a:rPr>
              <a:t>Adjust scan parameters to size, body region and indication </a:t>
            </a:r>
          </a:p>
          <a:p>
            <a:pPr>
              <a:spcAft>
                <a:spcPts val="1200"/>
              </a:spcAft>
            </a:pPr>
            <a:r>
              <a:rPr lang="en-US" altLang="en-US" sz="2400" dirty="0">
                <a:latin typeface="Arial Unicode MS" pitchFamily="34" charset="-128"/>
                <a:ea typeface="Arial Unicode MS" pitchFamily="34" charset="-128"/>
                <a:cs typeface="Arial Unicode MS" pitchFamily="34" charset="-128"/>
              </a:rPr>
              <a:t>Use pediatric positioning accessories</a:t>
            </a:r>
          </a:p>
          <a:p>
            <a:pPr>
              <a:spcAft>
                <a:spcPts val="1200"/>
              </a:spcAft>
            </a:pPr>
            <a:r>
              <a:rPr lang="en-US" altLang="en-US" sz="2400" dirty="0">
                <a:latin typeface="Arial Unicode MS" pitchFamily="34" charset="-128"/>
                <a:ea typeface="Arial Unicode MS" pitchFamily="34" charset="-128"/>
                <a:cs typeface="Arial Unicode MS" pitchFamily="34" charset="-128"/>
              </a:rPr>
              <a:t>Minimize multi-phase contrast CT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p:cNvSpPr>
          <p:nvPr>
            <p:ph type="title"/>
          </p:nvPr>
        </p:nvSpPr>
        <p:spPr>
          <a:xfrm>
            <a:off x="157163" y="116978"/>
            <a:ext cx="8060511" cy="864096"/>
          </a:xfrm>
        </p:spPr>
        <p:txBody>
          <a:bodyPr/>
          <a:lstStyle/>
          <a:p>
            <a:r>
              <a:rPr lang="en-US" altLang="en-US">
                <a:latin typeface="Arial Unicode MS" pitchFamily="34" charset="-128"/>
                <a:ea typeface="Arial Unicode MS" pitchFamily="34" charset="-128"/>
                <a:cs typeface="Arial Unicode MS" pitchFamily="34" charset="-128"/>
              </a:rPr>
              <a:t>Why Indication driven protocols? </a:t>
            </a:r>
          </a:p>
        </p:txBody>
      </p:sp>
      <p:sp>
        <p:nvSpPr>
          <p:cNvPr id="29699" name="Rectangle 3"/>
          <p:cNvSpPr>
            <a:spLocks noGrp="1"/>
          </p:cNvSpPr>
          <p:nvPr>
            <p:ph idx="1"/>
          </p:nvPr>
        </p:nvSpPr>
        <p:spPr>
          <a:xfrm>
            <a:off x="169863" y="1143000"/>
            <a:ext cx="8593137" cy="4572000"/>
          </a:xfrm>
        </p:spPr>
        <p:txBody>
          <a:bodyPr>
            <a:normAutofit/>
          </a:bodyPr>
          <a:lstStyle/>
          <a:p>
            <a:pPr>
              <a:spcAft>
                <a:spcPts val="1200"/>
              </a:spcAft>
              <a:defRPr/>
            </a:pPr>
            <a:r>
              <a:rPr lang="en-US" sz="2400" dirty="0">
                <a:latin typeface="Arial Unicode MS" panose="020B0604020202020204" pitchFamily="34" charset="-128"/>
                <a:ea typeface="Arial Unicode MS" panose="020B0604020202020204" pitchFamily="34" charset="-128"/>
                <a:cs typeface="Arial Unicode MS" panose="020B0604020202020204" pitchFamily="34" charset="-128"/>
              </a:rPr>
              <a:t>Certain indications can be scanned at substantially reduced dose in children.</a:t>
            </a:r>
          </a:p>
          <a:p>
            <a:pPr>
              <a:defRPr/>
            </a:pPr>
            <a:r>
              <a:rPr lang="en-US" sz="2400" dirty="0">
                <a:latin typeface="Arial Unicode MS" panose="020B0604020202020204" pitchFamily="34" charset="-128"/>
                <a:ea typeface="Arial Unicode MS" panose="020B0604020202020204" pitchFamily="34" charset="-128"/>
                <a:cs typeface="Arial Unicode MS" panose="020B0604020202020204" pitchFamily="34" charset="-128"/>
              </a:rPr>
              <a:t>Some of these indications can be scanned at extremely low doses compared to others.</a:t>
            </a:r>
          </a:p>
          <a:p>
            <a:pPr>
              <a:defRPr/>
            </a:pPr>
            <a:endParaRPr lang="en-US" sz="2400" dirty="0">
              <a:latin typeface="Arial Unicode MS" panose="020B0604020202020204" pitchFamily="34" charset="-128"/>
              <a:ea typeface="Arial Unicode MS" panose="020B0604020202020204" pitchFamily="34" charset="-128"/>
              <a:cs typeface="Arial Unicode MS" panose="020B0604020202020204" pitchFamily="34" charset="-128"/>
            </a:endParaRPr>
          </a:p>
          <a:p>
            <a:pPr marL="0" indent="0">
              <a:buFontTx/>
              <a:buNone/>
              <a:defRPr/>
            </a:pPr>
            <a:endParaRPr lang="en-US" sz="2400" dirty="0">
              <a:latin typeface="Arial Unicode MS" panose="020B0604020202020204" pitchFamily="34" charset="-128"/>
              <a:ea typeface="Arial Unicode MS" panose="020B0604020202020204" pitchFamily="34" charset="-128"/>
              <a:cs typeface="Arial Unicode MS" panose="020B0604020202020204" pitchFamily="34" charset="-128"/>
            </a:endParaRPr>
          </a:p>
          <a:p>
            <a:pPr marL="0" indent="0">
              <a:buFontTx/>
              <a:buNone/>
              <a:defRPr/>
            </a:pPr>
            <a:endParaRPr lang="en-US" sz="2400"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graphicFrame>
        <p:nvGraphicFramePr>
          <p:cNvPr id="2" name="Table 1"/>
          <p:cNvGraphicFramePr>
            <a:graphicFrameLocks noGrp="1"/>
          </p:cNvGraphicFramePr>
          <p:nvPr>
            <p:extLst>
              <p:ext uri="{D42A27DB-BD31-4B8C-83A1-F6EECF244321}">
                <p14:modId xmlns:p14="http://schemas.microsoft.com/office/powerpoint/2010/main" val="2121483423"/>
              </p:ext>
            </p:extLst>
          </p:nvPr>
        </p:nvGraphicFramePr>
        <p:xfrm>
          <a:off x="381000" y="3200400"/>
          <a:ext cx="8458200" cy="2741613"/>
        </p:xfrm>
        <a:graphic>
          <a:graphicData uri="http://schemas.openxmlformats.org/drawingml/2006/table">
            <a:tbl>
              <a:tblPr firstRow="1" bandRow="1">
                <a:tableStyleId>{5C22544A-7EE6-4342-B048-85BDC9FD1C3A}</a:tableStyleId>
              </a:tblPr>
              <a:tblGrid>
                <a:gridCol w="2819400">
                  <a:extLst>
                    <a:ext uri="{9D8B030D-6E8A-4147-A177-3AD203B41FA5}">
                      <a16:colId xmlns:a16="http://schemas.microsoft.com/office/drawing/2014/main" val="20000"/>
                    </a:ext>
                  </a:extLst>
                </a:gridCol>
                <a:gridCol w="2819400">
                  <a:extLst>
                    <a:ext uri="{9D8B030D-6E8A-4147-A177-3AD203B41FA5}">
                      <a16:colId xmlns:a16="http://schemas.microsoft.com/office/drawing/2014/main" val="20001"/>
                    </a:ext>
                  </a:extLst>
                </a:gridCol>
                <a:gridCol w="2819400">
                  <a:extLst>
                    <a:ext uri="{9D8B030D-6E8A-4147-A177-3AD203B41FA5}">
                      <a16:colId xmlns:a16="http://schemas.microsoft.com/office/drawing/2014/main" val="20002"/>
                    </a:ext>
                  </a:extLst>
                </a:gridCol>
              </a:tblGrid>
              <a:tr h="480832">
                <a:tc>
                  <a:txBody>
                    <a:bodyPr/>
                    <a:lstStyle/>
                    <a:p>
                      <a:pPr algn="l">
                        <a:lnSpc>
                          <a:spcPct val="120000"/>
                        </a:lnSpc>
                      </a:pPr>
                      <a:r>
                        <a:rPr lang="en-US" sz="1700" b="1" dirty="0">
                          <a:solidFill>
                            <a:sysClr val="windowText" lastClr="000000"/>
                          </a:solidFill>
                          <a:latin typeface="Arial Unicode MS" panose="020B0604020202020204" pitchFamily="34" charset="-128"/>
                          <a:ea typeface="Arial Unicode MS" panose="020B0604020202020204" pitchFamily="34" charset="-128"/>
                          <a:cs typeface="Arial Unicode MS" panose="020B0604020202020204" pitchFamily="34" charset="-128"/>
                        </a:rPr>
                        <a:t>Low dose head</a:t>
                      </a:r>
                      <a:r>
                        <a:rPr lang="en-US" sz="1700" b="1" baseline="0" dirty="0">
                          <a:solidFill>
                            <a:sysClr val="windowText" lastClr="000000"/>
                          </a:solidFill>
                          <a:latin typeface="Arial Unicode MS" panose="020B0604020202020204" pitchFamily="34" charset="-128"/>
                          <a:ea typeface="Arial Unicode MS" panose="020B0604020202020204" pitchFamily="34" charset="-128"/>
                          <a:cs typeface="Arial Unicode MS" panose="020B0604020202020204" pitchFamily="34" charset="-128"/>
                        </a:rPr>
                        <a:t> CT</a:t>
                      </a:r>
                      <a:endParaRPr lang="en-US" sz="1700" b="1" dirty="0">
                        <a:solidFill>
                          <a:sysClr val="windowText" lastClr="000000"/>
                        </a:solidFill>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84582" marR="84582" marT="42290" marB="4229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tc>
                  <a:txBody>
                    <a:bodyPr/>
                    <a:lstStyle/>
                    <a:p>
                      <a:pPr algn="l">
                        <a:lnSpc>
                          <a:spcPct val="120000"/>
                        </a:lnSpc>
                      </a:pPr>
                      <a:r>
                        <a:rPr lang="en-US" sz="1700" b="1" dirty="0">
                          <a:solidFill>
                            <a:sysClr val="windowText" lastClr="000000"/>
                          </a:solidFill>
                          <a:latin typeface="Arial Unicode MS" panose="020B0604020202020204" pitchFamily="34" charset="-128"/>
                          <a:ea typeface="Arial Unicode MS" panose="020B0604020202020204" pitchFamily="34" charset="-128"/>
                          <a:cs typeface="Arial Unicode MS" panose="020B0604020202020204" pitchFamily="34" charset="-128"/>
                        </a:rPr>
                        <a:t>Low dose chest CT</a:t>
                      </a:r>
                    </a:p>
                  </a:txBody>
                  <a:tcPr marL="84582" marR="84582" marT="42290" marB="4229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tc>
                  <a:txBody>
                    <a:bodyPr/>
                    <a:lstStyle/>
                    <a:p>
                      <a:pPr algn="l">
                        <a:lnSpc>
                          <a:spcPct val="120000"/>
                        </a:lnSpc>
                      </a:pPr>
                      <a:r>
                        <a:rPr lang="en-US" sz="1700" b="1" dirty="0">
                          <a:solidFill>
                            <a:sysClr val="windowText" lastClr="000000"/>
                          </a:solidFill>
                          <a:latin typeface="Arial Unicode MS" panose="020B0604020202020204" pitchFamily="34" charset="-128"/>
                          <a:ea typeface="Arial Unicode MS" panose="020B0604020202020204" pitchFamily="34" charset="-128"/>
                          <a:cs typeface="Arial Unicode MS" panose="020B0604020202020204" pitchFamily="34" charset="-128"/>
                        </a:rPr>
                        <a:t>Low dose abdomen CT</a:t>
                      </a:r>
                    </a:p>
                  </a:txBody>
                  <a:tcPr marL="84582" marR="84582" marT="42290" marB="4229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2260781">
                <a:tc>
                  <a:txBody>
                    <a:bodyPr/>
                    <a:lstStyle/>
                    <a:p>
                      <a:pPr algn="l">
                        <a:lnSpc>
                          <a:spcPct val="120000"/>
                        </a:lnSpc>
                      </a:pPr>
                      <a:r>
                        <a:rPr lang="en-US" sz="1700" dirty="0" err="1">
                          <a:solidFill>
                            <a:sysClr val="windowText" lastClr="000000"/>
                          </a:solidFill>
                          <a:latin typeface="Arial Unicode MS" panose="020B0604020202020204" pitchFamily="34" charset="-128"/>
                          <a:ea typeface="Arial Unicode MS" panose="020B0604020202020204" pitchFamily="34" charset="-128"/>
                          <a:cs typeface="Arial Unicode MS" panose="020B0604020202020204" pitchFamily="34" charset="-128"/>
                        </a:rPr>
                        <a:t>Craniosynostosis</a:t>
                      </a:r>
                      <a:endParaRPr lang="en-US" sz="1700" dirty="0">
                        <a:solidFill>
                          <a:sysClr val="windowText" lastClr="000000"/>
                        </a:solidFill>
                        <a:latin typeface="Arial Unicode MS" panose="020B0604020202020204" pitchFamily="34" charset="-128"/>
                        <a:ea typeface="Arial Unicode MS" panose="020B0604020202020204" pitchFamily="34" charset="-128"/>
                        <a:cs typeface="Arial Unicode MS" panose="020B0604020202020204" pitchFamily="34" charset="-128"/>
                      </a:endParaRPr>
                    </a:p>
                    <a:p>
                      <a:pPr algn="l">
                        <a:lnSpc>
                          <a:spcPct val="120000"/>
                        </a:lnSpc>
                      </a:pPr>
                      <a:r>
                        <a:rPr lang="en-US" sz="1700" dirty="0">
                          <a:solidFill>
                            <a:sysClr val="windowText" lastClr="000000"/>
                          </a:solidFill>
                          <a:latin typeface="Arial Unicode MS" panose="020B0604020202020204" pitchFamily="34" charset="-128"/>
                          <a:ea typeface="Arial Unicode MS" panose="020B0604020202020204" pitchFamily="34" charset="-128"/>
                          <a:cs typeface="Arial Unicode MS" panose="020B0604020202020204" pitchFamily="34" charset="-128"/>
                        </a:rPr>
                        <a:t>Ventricular</a:t>
                      </a:r>
                      <a:r>
                        <a:rPr lang="en-US" sz="1700" baseline="0" dirty="0">
                          <a:solidFill>
                            <a:sysClr val="windowText" lastClr="000000"/>
                          </a:solidFill>
                          <a:latin typeface="Arial Unicode MS" panose="020B0604020202020204" pitchFamily="34" charset="-128"/>
                          <a:ea typeface="Arial Unicode MS" panose="020B0604020202020204" pitchFamily="34" charset="-128"/>
                          <a:cs typeface="Arial Unicode MS" panose="020B0604020202020204" pitchFamily="34" charset="-128"/>
                        </a:rPr>
                        <a:t> shunt patency</a:t>
                      </a:r>
                    </a:p>
                    <a:p>
                      <a:pPr algn="l">
                        <a:lnSpc>
                          <a:spcPct val="120000"/>
                        </a:lnSpc>
                      </a:pPr>
                      <a:r>
                        <a:rPr lang="en-US" sz="1700" baseline="0" dirty="0" err="1">
                          <a:solidFill>
                            <a:sysClr val="windowText" lastClr="000000"/>
                          </a:solidFill>
                          <a:latin typeface="Arial Unicode MS" panose="020B0604020202020204" pitchFamily="34" charset="-128"/>
                          <a:ea typeface="Arial Unicode MS" panose="020B0604020202020204" pitchFamily="34" charset="-128"/>
                          <a:cs typeface="Arial Unicode MS" panose="020B0604020202020204" pitchFamily="34" charset="-128"/>
                        </a:rPr>
                        <a:t>Paranasal</a:t>
                      </a:r>
                      <a:r>
                        <a:rPr lang="en-US" sz="1700" baseline="0" dirty="0">
                          <a:solidFill>
                            <a:sysClr val="windowText" lastClr="000000"/>
                          </a:solidFill>
                          <a:latin typeface="Arial Unicode MS" panose="020B0604020202020204" pitchFamily="34" charset="-128"/>
                          <a:ea typeface="Arial Unicode MS" panose="020B0604020202020204" pitchFamily="34" charset="-128"/>
                          <a:cs typeface="Arial Unicode MS" panose="020B0604020202020204" pitchFamily="34" charset="-128"/>
                        </a:rPr>
                        <a:t> sinuses </a:t>
                      </a:r>
                    </a:p>
                    <a:p>
                      <a:pPr algn="l">
                        <a:lnSpc>
                          <a:spcPct val="120000"/>
                        </a:lnSpc>
                      </a:pPr>
                      <a:r>
                        <a:rPr lang="en-US" sz="1700" baseline="0" dirty="0">
                          <a:solidFill>
                            <a:sysClr val="windowText" lastClr="000000"/>
                          </a:solidFill>
                          <a:latin typeface="Arial Unicode MS" panose="020B0604020202020204" pitchFamily="34" charset="-128"/>
                          <a:ea typeface="Arial Unicode MS" panose="020B0604020202020204" pitchFamily="34" charset="-128"/>
                          <a:cs typeface="Arial Unicode MS" panose="020B0604020202020204" pitchFamily="34" charset="-128"/>
                        </a:rPr>
                        <a:t>Facial trauma</a:t>
                      </a:r>
                    </a:p>
                    <a:p>
                      <a:pPr algn="l">
                        <a:lnSpc>
                          <a:spcPct val="120000"/>
                        </a:lnSpc>
                      </a:pPr>
                      <a:r>
                        <a:rPr lang="en-US" sz="1700" baseline="0" dirty="0">
                          <a:solidFill>
                            <a:sysClr val="windowText" lastClr="000000"/>
                          </a:solidFill>
                          <a:latin typeface="Arial Unicode MS" panose="020B0604020202020204" pitchFamily="34" charset="-128"/>
                          <a:ea typeface="Arial Unicode MS" panose="020B0604020202020204" pitchFamily="34" charset="-128"/>
                          <a:cs typeface="Arial Unicode MS" panose="020B0604020202020204" pitchFamily="34" charset="-128"/>
                        </a:rPr>
                        <a:t>Follow up head CT</a:t>
                      </a:r>
                      <a:endParaRPr lang="en-US" sz="1700" dirty="0">
                        <a:solidFill>
                          <a:sysClr val="windowText" lastClr="000000"/>
                        </a:solidFill>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84582" marR="84582" marT="42290" marB="42290">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tc>
                  <a:txBody>
                    <a:bodyPr/>
                    <a:lstStyle/>
                    <a:p>
                      <a:pPr algn="l">
                        <a:lnSpc>
                          <a:spcPct val="120000"/>
                        </a:lnSpc>
                      </a:pPr>
                      <a:r>
                        <a:rPr lang="en-US" sz="1700" dirty="0">
                          <a:solidFill>
                            <a:sysClr val="windowText" lastClr="000000"/>
                          </a:solidFill>
                          <a:latin typeface="Arial Unicode MS" panose="020B0604020202020204" pitchFamily="34" charset="-128"/>
                          <a:ea typeface="Arial Unicode MS" panose="020B0604020202020204" pitchFamily="34" charset="-128"/>
                          <a:cs typeface="Arial Unicode MS" panose="020B0604020202020204" pitchFamily="34" charset="-128"/>
                        </a:rPr>
                        <a:t>Lung abnormalities</a:t>
                      </a:r>
                    </a:p>
                    <a:p>
                      <a:pPr algn="l">
                        <a:lnSpc>
                          <a:spcPct val="120000"/>
                        </a:lnSpc>
                      </a:pPr>
                      <a:r>
                        <a:rPr lang="en-US" sz="1700" dirty="0">
                          <a:solidFill>
                            <a:sysClr val="windowText" lastClr="000000"/>
                          </a:solidFill>
                          <a:latin typeface="Arial Unicode MS" panose="020B0604020202020204" pitchFamily="34" charset="-128"/>
                          <a:ea typeface="Arial Unicode MS" panose="020B0604020202020204" pitchFamily="34" charset="-128"/>
                          <a:cs typeface="Arial Unicode MS" panose="020B0604020202020204" pitchFamily="34" charset="-128"/>
                        </a:rPr>
                        <a:t>Airway evaluation</a:t>
                      </a:r>
                      <a:r>
                        <a:rPr lang="en-US" sz="1700" baseline="0" dirty="0">
                          <a:solidFill>
                            <a:sysClr val="windowText" lastClr="000000"/>
                          </a:solidFill>
                          <a:latin typeface="Arial Unicode MS" panose="020B0604020202020204" pitchFamily="34" charset="-128"/>
                          <a:ea typeface="Arial Unicode MS" panose="020B0604020202020204" pitchFamily="34" charset="-128"/>
                          <a:cs typeface="Arial Unicode MS" panose="020B0604020202020204" pitchFamily="34" charset="-128"/>
                        </a:rPr>
                        <a:t> </a:t>
                      </a:r>
                    </a:p>
                    <a:p>
                      <a:pPr algn="l">
                        <a:lnSpc>
                          <a:spcPct val="120000"/>
                        </a:lnSpc>
                      </a:pPr>
                      <a:r>
                        <a:rPr lang="en-US" sz="1700" baseline="0" dirty="0">
                          <a:solidFill>
                            <a:sysClr val="windowText" lastClr="000000"/>
                          </a:solidFill>
                          <a:latin typeface="Arial Unicode MS" panose="020B0604020202020204" pitchFamily="34" charset="-128"/>
                          <a:ea typeface="Arial Unicode MS" panose="020B0604020202020204" pitchFamily="34" charset="-128"/>
                          <a:cs typeface="Arial Unicode MS" panose="020B0604020202020204" pitchFamily="34" charset="-128"/>
                        </a:rPr>
                        <a:t>Pleural effusion/empyema</a:t>
                      </a:r>
                    </a:p>
                    <a:p>
                      <a:pPr algn="l">
                        <a:lnSpc>
                          <a:spcPct val="120000"/>
                        </a:lnSpc>
                      </a:pPr>
                      <a:r>
                        <a:rPr lang="en-US" sz="1700" baseline="0" dirty="0">
                          <a:solidFill>
                            <a:sysClr val="windowText" lastClr="000000"/>
                          </a:solidFill>
                          <a:latin typeface="Arial Unicode MS" panose="020B0604020202020204" pitchFamily="34" charset="-128"/>
                          <a:ea typeface="Arial Unicode MS" panose="020B0604020202020204" pitchFamily="34" charset="-128"/>
                          <a:cs typeface="Arial Unicode MS" panose="020B0604020202020204" pitchFamily="34" charset="-128"/>
                        </a:rPr>
                        <a:t>Chest wall deformities </a:t>
                      </a:r>
                    </a:p>
                    <a:p>
                      <a:pPr algn="l">
                        <a:lnSpc>
                          <a:spcPct val="120000"/>
                        </a:lnSpc>
                      </a:pPr>
                      <a:r>
                        <a:rPr lang="en-US" sz="1700" baseline="0" dirty="0">
                          <a:solidFill>
                            <a:sysClr val="windowText" lastClr="000000"/>
                          </a:solidFill>
                          <a:latin typeface="Arial Unicode MS" panose="020B0604020202020204" pitchFamily="34" charset="-128"/>
                          <a:ea typeface="Arial Unicode MS" panose="020B0604020202020204" pitchFamily="34" charset="-128"/>
                          <a:cs typeface="Arial Unicode MS" panose="020B0604020202020204" pitchFamily="34" charset="-128"/>
                        </a:rPr>
                        <a:t>Scoliosis </a:t>
                      </a:r>
                    </a:p>
                    <a:p>
                      <a:pPr algn="l">
                        <a:lnSpc>
                          <a:spcPct val="120000"/>
                        </a:lnSpc>
                      </a:pPr>
                      <a:r>
                        <a:rPr lang="en-US" sz="1700" baseline="0" dirty="0">
                          <a:solidFill>
                            <a:sysClr val="windowText" lastClr="000000"/>
                          </a:solidFill>
                          <a:latin typeface="Arial Unicode MS" panose="020B0604020202020204" pitchFamily="34" charset="-128"/>
                          <a:ea typeface="Arial Unicode MS" panose="020B0604020202020204" pitchFamily="34" charset="-128"/>
                          <a:cs typeface="Arial Unicode MS" panose="020B0604020202020204" pitchFamily="34" charset="-128"/>
                        </a:rPr>
                        <a:t>Chest trauma</a:t>
                      </a:r>
                    </a:p>
                    <a:p>
                      <a:pPr algn="l">
                        <a:lnSpc>
                          <a:spcPct val="120000"/>
                        </a:lnSpc>
                      </a:pPr>
                      <a:r>
                        <a:rPr lang="en-US" sz="1700" baseline="0" dirty="0">
                          <a:solidFill>
                            <a:sysClr val="windowText" lastClr="000000"/>
                          </a:solidFill>
                          <a:latin typeface="Arial Unicode MS" panose="020B0604020202020204" pitchFamily="34" charset="-128"/>
                          <a:ea typeface="Arial Unicode MS" panose="020B0604020202020204" pitchFamily="34" charset="-128"/>
                          <a:cs typeface="Arial Unicode MS" panose="020B0604020202020204" pitchFamily="34" charset="-128"/>
                        </a:rPr>
                        <a:t>Follow up chest CT</a:t>
                      </a:r>
                      <a:endParaRPr lang="en-US" sz="1700" dirty="0">
                        <a:solidFill>
                          <a:sysClr val="windowText" lastClr="000000"/>
                        </a:solidFill>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84582" marR="84582" marT="42290" marB="4229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tc>
                  <a:txBody>
                    <a:bodyPr/>
                    <a:lstStyle/>
                    <a:p>
                      <a:pPr algn="l">
                        <a:lnSpc>
                          <a:spcPct val="120000"/>
                        </a:lnSpc>
                      </a:pPr>
                      <a:r>
                        <a:rPr lang="en-US" sz="1700" dirty="0">
                          <a:solidFill>
                            <a:sysClr val="windowText" lastClr="000000"/>
                          </a:solidFill>
                          <a:latin typeface="Arial Unicode MS" panose="020B0604020202020204" pitchFamily="34" charset="-128"/>
                          <a:ea typeface="Arial Unicode MS" panose="020B0604020202020204" pitchFamily="34" charset="-128"/>
                          <a:cs typeface="Arial Unicode MS" panose="020B0604020202020204" pitchFamily="34" charset="-128"/>
                        </a:rPr>
                        <a:t>Kidney stones </a:t>
                      </a:r>
                    </a:p>
                    <a:p>
                      <a:pPr algn="l">
                        <a:lnSpc>
                          <a:spcPct val="120000"/>
                        </a:lnSpc>
                      </a:pPr>
                      <a:r>
                        <a:rPr lang="en-US" sz="1700" dirty="0">
                          <a:solidFill>
                            <a:sysClr val="windowText" lastClr="000000"/>
                          </a:solidFill>
                          <a:latin typeface="Arial Unicode MS" panose="020B0604020202020204" pitchFamily="34" charset="-128"/>
                          <a:ea typeface="Arial Unicode MS" panose="020B0604020202020204" pitchFamily="34" charset="-128"/>
                          <a:cs typeface="Arial Unicode MS" panose="020B0604020202020204" pitchFamily="34" charset="-128"/>
                        </a:rPr>
                        <a:t>CT </a:t>
                      </a:r>
                      <a:r>
                        <a:rPr lang="en-US" sz="1700" dirty="0" err="1">
                          <a:solidFill>
                            <a:sysClr val="windowText" lastClr="000000"/>
                          </a:solidFill>
                          <a:latin typeface="Arial Unicode MS" panose="020B0604020202020204" pitchFamily="34" charset="-128"/>
                          <a:ea typeface="Arial Unicode MS" panose="020B0604020202020204" pitchFamily="34" charset="-128"/>
                          <a:cs typeface="Arial Unicode MS" panose="020B0604020202020204" pitchFamily="34" charset="-128"/>
                        </a:rPr>
                        <a:t>enterography</a:t>
                      </a:r>
                      <a:endParaRPr lang="en-US" sz="1700" dirty="0">
                        <a:solidFill>
                          <a:sysClr val="windowText" lastClr="000000"/>
                        </a:solidFill>
                        <a:latin typeface="Arial Unicode MS" panose="020B0604020202020204" pitchFamily="34" charset="-128"/>
                        <a:ea typeface="Arial Unicode MS" panose="020B0604020202020204" pitchFamily="34" charset="-128"/>
                        <a:cs typeface="Arial Unicode MS" panose="020B0604020202020204" pitchFamily="34" charset="-128"/>
                      </a:endParaRPr>
                    </a:p>
                    <a:p>
                      <a:pPr algn="l">
                        <a:lnSpc>
                          <a:spcPct val="120000"/>
                        </a:lnSpc>
                      </a:pPr>
                      <a:r>
                        <a:rPr lang="en-US" sz="1700" dirty="0">
                          <a:solidFill>
                            <a:sysClr val="windowText" lastClr="000000"/>
                          </a:solidFill>
                          <a:latin typeface="Arial Unicode MS" panose="020B0604020202020204" pitchFamily="34" charset="-128"/>
                          <a:ea typeface="Arial Unicode MS" panose="020B0604020202020204" pitchFamily="34" charset="-128"/>
                          <a:cs typeface="Arial Unicode MS" panose="020B0604020202020204" pitchFamily="34" charset="-128"/>
                        </a:rPr>
                        <a:t>Follow</a:t>
                      </a:r>
                      <a:r>
                        <a:rPr lang="en-US" sz="1700" baseline="0" dirty="0">
                          <a:solidFill>
                            <a:sysClr val="windowText" lastClr="000000"/>
                          </a:solidFill>
                          <a:latin typeface="Arial Unicode MS" panose="020B0604020202020204" pitchFamily="34" charset="-128"/>
                          <a:ea typeface="Arial Unicode MS" panose="020B0604020202020204" pitchFamily="34" charset="-128"/>
                          <a:cs typeface="Arial Unicode MS" panose="020B0604020202020204" pitchFamily="34" charset="-128"/>
                        </a:rPr>
                        <a:t> up abdominal CT </a:t>
                      </a:r>
                    </a:p>
                    <a:p>
                      <a:pPr algn="l">
                        <a:lnSpc>
                          <a:spcPct val="120000"/>
                        </a:lnSpc>
                      </a:pPr>
                      <a:r>
                        <a:rPr lang="en-US" sz="1700" baseline="0" dirty="0">
                          <a:solidFill>
                            <a:sysClr val="windowText" lastClr="000000"/>
                          </a:solidFill>
                          <a:latin typeface="Arial Unicode MS" panose="020B0604020202020204" pitchFamily="34" charset="-128"/>
                          <a:ea typeface="Arial Unicode MS" panose="020B0604020202020204" pitchFamily="34" charset="-128"/>
                          <a:cs typeface="Arial Unicode MS" panose="020B0604020202020204" pitchFamily="34" charset="-128"/>
                        </a:rPr>
                        <a:t>Bony deformities </a:t>
                      </a:r>
                    </a:p>
                    <a:p>
                      <a:pPr algn="l">
                        <a:lnSpc>
                          <a:spcPct val="120000"/>
                        </a:lnSpc>
                      </a:pPr>
                      <a:endParaRPr lang="en-US" sz="1700" baseline="0" dirty="0">
                        <a:solidFill>
                          <a:sysClr val="windowText" lastClr="000000"/>
                        </a:solidFill>
                        <a:latin typeface="Arial Unicode MS" panose="020B0604020202020204" pitchFamily="34" charset="-128"/>
                        <a:ea typeface="Arial Unicode MS" panose="020B0604020202020204" pitchFamily="34" charset="-128"/>
                        <a:cs typeface="Arial Unicode MS" panose="020B0604020202020204" pitchFamily="34" charset="-128"/>
                      </a:endParaRPr>
                    </a:p>
                    <a:p>
                      <a:pPr algn="l">
                        <a:lnSpc>
                          <a:spcPct val="120000"/>
                        </a:lnSpc>
                      </a:pPr>
                      <a:endParaRPr lang="en-US" sz="1700" baseline="0" dirty="0">
                        <a:solidFill>
                          <a:sysClr val="windowText" lastClr="000000"/>
                        </a:solidFill>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84582" marR="84582" marT="42290" marB="42290">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bl>
          </a:graphicData>
        </a:graphic>
      </p:graphicFrame>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Office Theme">
  <a:themeElements>
    <a:clrScheme name="Custom 2">
      <a:dk1>
        <a:srgbClr val="003399"/>
      </a:dk1>
      <a:lt1>
        <a:sysClr val="window" lastClr="FFFFFF"/>
      </a:lt1>
      <a:dk2>
        <a:srgbClr val="3366CC"/>
      </a:dk2>
      <a:lt2>
        <a:srgbClr val="DBDBDD"/>
      </a:lt2>
      <a:accent1>
        <a:srgbClr val="6699CC"/>
      </a:accent1>
      <a:accent2>
        <a:srgbClr val="FF9900"/>
      </a:accent2>
      <a:accent3>
        <a:srgbClr val="99CC00"/>
      </a:accent3>
      <a:accent4>
        <a:srgbClr val="8681B8"/>
      </a:accent4>
      <a:accent5>
        <a:srgbClr val="32A14C"/>
      </a:accent5>
      <a:accent6>
        <a:srgbClr val="99CCFF"/>
      </a:accent6>
      <a:hlink>
        <a:srgbClr val="6699CC"/>
      </a:hlink>
      <a:folHlink>
        <a:srgbClr val="8681B8"/>
      </a:folHlink>
    </a:clrScheme>
    <a:fontScheme name="procureme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Poison2:Users:Shared:TO DO:RSNA2007:Presentation4.ppt</Template>
  <TotalTime>5190</TotalTime>
  <Words>5850</Words>
  <Application>Microsoft Office PowerPoint</Application>
  <PresentationFormat>On-screen Show (4:3)</PresentationFormat>
  <Paragraphs>750</Paragraphs>
  <Slides>40</Slides>
  <Notes>40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40</vt:i4>
      </vt:variant>
    </vt:vector>
  </HeadingPairs>
  <TitlesOfParts>
    <vt:vector size="49" baseType="lpstr">
      <vt:lpstr>Arial</vt:lpstr>
      <vt:lpstr>Arial </vt:lpstr>
      <vt:lpstr>Arial Unicode MS</vt:lpstr>
      <vt:lpstr>Calibri Light</vt:lpstr>
      <vt:lpstr>Times New Roman</vt:lpstr>
      <vt:lpstr>Trebuchet MS</vt:lpstr>
      <vt:lpstr>Tw Cen MT</vt:lpstr>
      <vt:lpstr>Wingdings</vt:lpstr>
      <vt:lpstr>Office Theme</vt:lpstr>
      <vt:lpstr>Radiation Dose Management in  Computed Tomography</vt:lpstr>
      <vt:lpstr>Objectives</vt:lpstr>
      <vt:lpstr>Why children are so special for CT?</vt:lpstr>
      <vt:lpstr>Why children are so special for CT?</vt:lpstr>
      <vt:lpstr>Developing CT protocols in children </vt:lpstr>
      <vt:lpstr>Best all time winner for CT dose reduction</vt:lpstr>
      <vt:lpstr>Specific Pediatric CT Protocols </vt:lpstr>
      <vt:lpstr>Guiding Principles for Pediatric CT</vt:lpstr>
      <vt:lpstr>Why Indication driven protocols? </vt:lpstr>
      <vt:lpstr>Pediatric CT: Patient preparation</vt:lpstr>
      <vt:lpstr>Pediatric CT: Scanner Preparation</vt:lpstr>
      <vt:lpstr>Pediatric CT Protocols: Good Practice</vt:lpstr>
      <vt:lpstr>Pediatric CT Protocols: Good Practice</vt:lpstr>
      <vt:lpstr>Pediatric CT Protocols: Good Practice</vt:lpstr>
      <vt:lpstr>Pediatric CT Protocols: Good Practice</vt:lpstr>
      <vt:lpstr>Pediatric CT Protocols: Good Practice</vt:lpstr>
      <vt:lpstr>Pediatric CT Protocols: Good Practice</vt:lpstr>
      <vt:lpstr>Dose adjusted to clinical indications in chest CT</vt:lpstr>
      <vt:lpstr>Dose adapted to the clinical indications for abdomen</vt:lpstr>
      <vt:lpstr>Dose adapted to number of prior CT scans</vt:lpstr>
      <vt:lpstr>Size based CT dose optimization in Children</vt:lpstr>
      <vt:lpstr>Color coded dose optimization  in children </vt:lpstr>
      <vt:lpstr>Color coding of indications, body region &amp; prior CT</vt:lpstr>
      <vt:lpstr>Split each indication based protocol into different weight groups</vt:lpstr>
      <vt:lpstr>Adjust parameters to patient size for each color zone</vt:lpstr>
      <vt:lpstr>Classification of indication category: Radiologist’s job!</vt:lpstr>
      <vt:lpstr>Raising awareness amongst radiographers </vt:lpstr>
      <vt:lpstr>Save protocols on the scanner  (lock down)</vt:lpstr>
      <vt:lpstr>CT Workflow</vt:lpstr>
      <vt:lpstr>Attempt gradual dose reduction in small steps </vt:lpstr>
      <vt:lpstr>Assess dose reduction following implementation of CT protocol</vt:lpstr>
      <vt:lpstr>Pink zone abdominal CT </vt:lpstr>
      <vt:lpstr>Green zone chest CT </vt:lpstr>
      <vt:lpstr>Red zone abdomen CT </vt:lpstr>
      <vt:lpstr>Red zone chest CT</vt:lpstr>
      <vt:lpstr>Pedi Neuro CT</vt:lpstr>
      <vt:lpstr>Pedi skull</vt:lpstr>
      <vt:lpstr>Chest CT for aorta &amp; pulmonary arteries</vt:lpstr>
      <vt:lpstr>Cardiac CT with high pitch and  low kV</vt:lpstr>
      <vt:lpstr>Summary</vt:lpstr>
    </vt:vector>
  </TitlesOfParts>
  <Company>REMS at MGH</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RSNA2007-choice2</dc:title>
  <dc:creator>Susanne Loomis</dc:creator>
  <cp:lastModifiedBy>VASSILEVA, Jenia</cp:lastModifiedBy>
  <cp:revision>185</cp:revision>
  <dcterms:created xsi:type="dcterms:W3CDTF">2007-09-12T17:15:24Z</dcterms:created>
  <dcterms:modified xsi:type="dcterms:W3CDTF">2020-03-27T13:55:00Z</dcterms:modified>
</cp:coreProperties>
</file>