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00" r:id="rId1"/>
  </p:sldMasterIdLst>
  <p:notesMasterIdLst>
    <p:notesMasterId r:id="rId26"/>
  </p:notesMasterIdLst>
  <p:sldIdLst>
    <p:sldId id="280" r:id="rId2"/>
    <p:sldId id="281" r:id="rId3"/>
    <p:sldId id="263" r:id="rId4"/>
    <p:sldId id="264" r:id="rId5"/>
    <p:sldId id="257" r:id="rId6"/>
    <p:sldId id="258" r:id="rId7"/>
    <p:sldId id="259" r:id="rId8"/>
    <p:sldId id="266" r:id="rId9"/>
    <p:sldId id="267" r:id="rId10"/>
    <p:sldId id="260" r:id="rId11"/>
    <p:sldId id="261" r:id="rId12"/>
    <p:sldId id="262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45" autoAdjust="0"/>
  </p:normalViewPr>
  <p:slideViewPr>
    <p:cSldViewPr snapToGrid="0" snapToObjects="1">
      <p:cViewPr varScale="1">
        <p:scale>
          <a:sx n="76" d="100"/>
          <a:sy n="76" d="100"/>
        </p:scale>
        <p:origin x="10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EB5C2-6A00-4515-9006-0EADC3E9F4F9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3B819-D4B8-4AC7-A60D-FC95414FE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38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728F4B4-0F43-4C6E-9A74-F15510F03524}" type="slidenum">
              <a:rPr lang="en-GB" altLang="en-US" smtClean="0"/>
              <a:pPr eaLnBrk="1" hangingPunct="1"/>
              <a:t>1</a:t>
            </a:fld>
            <a:endParaRPr lang="en-GB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344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95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6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24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14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803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20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220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93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68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8E708DF-BB10-49B2-B108-F607A6B03ED9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346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9202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9151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55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71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12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82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00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13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515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86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3B819-D4B8-4AC7-A60D-FC95414FE4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266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21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47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266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52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037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4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68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1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17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98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flipH="1" flipV="1">
            <a:off x="0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4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60782"/>
            <a:ext cx="8712968" cy="532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1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19C68B-1D44-42DE-B834-346A16229DB3}"/>
              </a:ext>
            </a:extLst>
          </p:cNvPr>
          <p:cNvSpPr/>
          <p:nvPr userDrawn="1"/>
        </p:nvSpPr>
        <p:spPr>
          <a:xfrm>
            <a:off x="258411" y="6540207"/>
            <a:ext cx="79959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L06 CT Dose Metrics and Tracking</a:t>
            </a:r>
          </a:p>
        </p:txBody>
      </p:sp>
    </p:spTree>
    <p:extLst>
      <p:ext uri="{BB962C8B-B14F-4D97-AF65-F5344CB8AC3E}">
        <p14:creationId xmlns:p14="http://schemas.microsoft.com/office/powerpoint/2010/main" val="149376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70C0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GB" altLang="en-US" dirty="0">
                <a:solidFill>
                  <a:srgbClr val="0070C0"/>
                </a:solidFill>
              </a:rPr>
              <a:t>Radiation Dose Management in </a:t>
            </a:r>
            <a:br>
              <a:rPr lang="en-GB" altLang="en-US" dirty="0">
                <a:solidFill>
                  <a:srgbClr val="0070C0"/>
                </a:solidFill>
              </a:rPr>
            </a:br>
            <a:r>
              <a:rPr lang="en-GB" altLang="en-US" dirty="0">
                <a:solidFill>
                  <a:srgbClr val="0070C0"/>
                </a:solidFill>
              </a:rPr>
              <a:t>Computed Tomography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altLang="en-US" sz="3200" b="0" dirty="0">
                <a:ea typeface="Arial Unicode MS" pitchFamily="34" charset="-128"/>
              </a:rPr>
              <a:t>L06</a:t>
            </a:r>
          </a:p>
          <a:p>
            <a:pPr algn="ctr"/>
            <a:r>
              <a:rPr lang="en-GB" altLang="en-US" sz="3200" b="0" dirty="0">
                <a:ea typeface="Arial Unicode MS" pitchFamily="34" charset="-128"/>
              </a:rPr>
              <a:t>CT Dose Metrics and Tracking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016EB9-C64C-4504-B40B-FDCEBEDE27F1}"/>
              </a:ext>
            </a:extLst>
          </p:cNvPr>
          <p:cNvSpPr txBox="1"/>
          <p:nvPr/>
        </p:nvSpPr>
        <p:spPr>
          <a:xfrm>
            <a:off x="2300140" y="6042581"/>
            <a:ext cx="489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Material of the e-learning program</a:t>
            </a:r>
          </a:p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IAEA, 2017</a:t>
            </a:r>
          </a:p>
        </p:txBody>
      </p:sp>
    </p:spTree>
    <p:extLst>
      <p:ext uri="{BB962C8B-B14F-4D97-AF65-F5344CB8AC3E}">
        <p14:creationId xmlns:p14="http://schemas.microsoft.com/office/powerpoint/2010/main" val="1046386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Current Post- scan Dose Display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idx="1"/>
          </p:nvPr>
        </p:nvSpPr>
        <p:spPr>
          <a:xfrm>
            <a:off x="274638" y="1437501"/>
            <a:ext cx="8593137" cy="4572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Legacy (really old) CT </a:t>
            </a:r>
          </a:p>
          <a:p>
            <a:pPr lvl="1">
              <a:spcAft>
                <a:spcPts val="1200"/>
              </a:spcAft>
            </a:pPr>
            <a:r>
              <a:rPr lang="en-US" sz="2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automatic post-scan dose capture!!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Legacy (not that old) CT</a:t>
            </a:r>
          </a:p>
          <a:p>
            <a:pPr lvl="1"/>
            <a:r>
              <a:rPr lang="en-US" sz="2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information page</a:t>
            </a:r>
          </a:p>
          <a:p>
            <a:pPr lvl="2"/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Looks different for different CT vendors</a:t>
            </a:r>
          </a:p>
          <a:p>
            <a:pPr lvl="2">
              <a:spcAft>
                <a:spcPts val="1200"/>
              </a:spcAft>
            </a:pPr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Image capture of mathematical data!!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Newer CT systems </a:t>
            </a:r>
          </a:p>
          <a:p>
            <a:pPr lvl="1"/>
            <a:r>
              <a:rPr lang="en-US" sz="2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DICOM Dose Structured Reports capture doses and scan parameters in an downloadable, analyzable format</a:t>
            </a:r>
          </a:p>
          <a:p>
            <a:pPr lvl="1"/>
            <a:r>
              <a:rPr lang="en-US" sz="21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information page (sticks around!)</a:t>
            </a:r>
          </a:p>
          <a:p>
            <a:pPr lvl="1"/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3821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Sample Dose Page: Example A</a:t>
            </a:r>
          </a:p>
        </p:txBody>
      </p:sp>
      <p:grpSp>
        <p:nvGrpSpPr>
          <p:cNvPr id="325635" name="Group 3"/>
          <p:cNvGrpSpPr>
            <a:grpSpLocks/>
          </p:cNvGrpSpPr>
          <p:nvPr/>
        </p:nvGrpSpPr>
        <p:grpSpPr bwMode="auto">
          <a:xfrm>
            <a:off x="770241" y="1644402"/>
            <a:ext cx="7620000" cy="3918198"/>
            <a:chOff x="0" y="1440"/>
            <a:chExt cx="5282" cy="2716"/>
          </a:xfrm>
        </p:grpSpPr>
        <p:pic>
          <p:nvPicPr>
            <p:cNvPr id="325636" name="Picture 4" descr="dp1"/>
            <p:cNvPicPr>
              <a:picLocks noChangeAspect="1" noChangeArrowheads="1"/>
            </p:cNvPicPr>
            <p:nvPr/>
          </p:nvPicPr>
          <p:blipFill>
            <a:blip r:embed="rId3">
              <a:lum bright="36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40"/>
              <a:ext cx="5282" cy="2716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5637" name="Rectangle 5"/>
            <p:cNvSpPr>
              <a:spLocks noChangeArrowheads="1"/>
            </p:cNvSpPr>
            <p:nvPr/>
          </p:nvSpPr>
          <p:spPr bwMode="auto">
            <a:xfrm>
              <a:off x="1200" y="1584"/>
              <a:ext cx="1440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638" name="Rectangle 6"/>
            <p:cNvSpPr>
              <a:spLocks noChangeArrowheads="1"/>
            </p:cNvSpPr>
            <p:nvPr/>
          </p:nvSpPr>
          <p:spPr bwMode="auto">
            <a:xfrm>
              <a:off x="4464" y="1584"/>
              <a:ext cx="672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639" name="Rectangle 7"/>
            <p:cNvSpPr>
              <a:spLocks noChangeArrowheads="1"/>
            </p:cNvSpPr>
            <p:nvPr/>
          </p:nvSpPr>
          <p:spPr bwMode="auto">
            <a:xfrm>
              <a:off x="1536" y="1776"/>
              <a:ext cx="1440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640" name="Rectangle 8"/>
            <p:cNvSpPr>
              <a:spLocks noChangeArrowheads="1"/>
            </p:cNvSpPr>
            <p:nvPr/>
          </p:nvSpPr>
          <p:spPr bwMode="auto">
            <a:xfrm>
              <a:off x="960" y="1968"/>
              <a:ext cx="1440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5641" name="Rectangle 9"/>
          <p:cNvSpPr>
            <a:spLocks noChangeArrowheads="1"/>
          </p:cNvSpPr>
          <p:nvPr/>
        </p:nvSpPr>
        <p:spPr bwMode="auto">
          <a:xfrm>
            <a:off x="770240" y="5609954"/>
            <a:ext cx="7620001" cy="47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Most parameters (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kVp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pitch) not displayed</a:t>
            </a:r>
          </a:p>
        </p:txBody>
      </p:sp>
    </p:spTree>
    <p:extLst>
      <p:ext uri="{BB962C8B-B14F-4D97-AF65-F5344CB8AC3E}">
        <p14:creationId xmlns:p14="http://schemas.microsoft.com/office/powerpoint/2010/main" val="1206299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Sample Dose Page : Example B</a:t>
            </a:r>
          </a:p>
        </p:txBody>
      </p:sp>
      <p:pic>
        <p:nvPicPr>
          <p:cNvPr id="326659" name="Picture 3" descr="21"/>
          <p:cNvPicPr>
            <a:picLocks noChangeAspect="1" noChangeArrowheads="1"/>
          </p:cNvPicPr>
          <p:nvPr/>
        </p:nvPicPr>
        <p:blipFill>
          <a:blip r:embed="rId3">
            <a:lum bright="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72" y="1496996"/>
            <a:ext cx="7824858" cy="386400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6660" name="Rectangle 4"/>
          <p:cNvSpPr>
            <a:spLocks noChangeArrowheads="1"/>
          </p:cNvSpPr>
          <p:nvPr/>
        </p:nvSpPr>
        <p:spPr bwMode="auto">
          <a:xfrm>
            <a:off x="980303" y="5305772"/>
            <a:ext cx="6989806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Some parameters (scan length, pitch) not displayed</a:t>
            </a:r>
          </a:p>
        </p:txBody>
      </p:sp>
    </p:spTree>
    <p:extLst>
      <p:ext uri="{BB962C8B-B14F-4D97-AF65-F5344CB8AC3E}">
        <p14:creationId xmlns:p14="http://schemas.microsoft.com/office/powerpoint/2010/main" val="1588708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406879"/>
              </p:ext>
            </p:extLst>
          </p:nvPr>
        </p:nvGraphicFramePr>
        <p:xfrm>
          <a:off x="251519" y="1317840"/>
          <a:ext cx="8714341" cy="3673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5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8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292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parameters </a:t>
                      </a:r>
                    </a:p>
                  </a:txBody>
                  <a:tcPr marL="90239" marR="90239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Effect on CTDI</a:t>
                      </a:r>
                      <a:r>
                        <a:rPr lang="en-US" sz="2000" baseline="-25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&amp;/or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DLP</a:t>
                      </a:r>
                      <a:r>
                        <a:rPr lang="en-US" sz="20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</a:t>
                      </a:r>
                    </a:p>
                  </a:txBody>
                  <a:tcPr marL="90239" marR="90239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Axial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scan mode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over-ranging (extra radiation at the start and end of scanned volume)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Helical scan mode</a:t>
                      </a: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Over-ranging present at start and end of scanned volume</a:t>
                      </a:r>
                    </a:p>
                    <a:p>
                      <a:pPr algn="l"/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Tube current </a:t>
                      </a: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Direct relationship</a:t>
                      </a:r>
                    </a:p>
                    <a:p>
                      <a:pPr algn="l"/>
                      <a:endParaRPr lang="en-US" sz="1800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 </a:t>
                      </a:r>
                      <a:r>
                        <a:rPr lang="en-US" sz="1800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∝ CTDI</a:t>
                      </a:r>
                      <a:r>
                        <a:rPr lang="en-US" sz="1800" baseline="-25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Tube potential</a:t>
                      </a: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Stronger direct relationship</a:t>
                      </a:r>
                    </a:p>
                    <a:p>
                      <a:pPr algn="l"/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Dose </a:t>
                      </a:r>
                      <a:r>
                        <a:rPr lang="en-US" sz="1800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∝ (kV)</a:t>
                      </a:r>
                      <a:r>
                        <a:rPr lang="en-US" sz="1800" kern="12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en-US" sz="1800" b="0" baseline="30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239" marR="90239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94969" y="5328205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# If all other scan parameters are held constant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AA2B254-CCCB-47E9-B9A3-716626C9A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15888"/>
            <a:ext cx="8061325" cy="86518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How scan parameters affect </a:t>
            </a:r>
            <a:b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 doses? </a:t>
            </a:r>
          </a:p>
        </p:txBody>
      </p:sp>
    </p:spTree>
    <p:extLst>
      <p:ext uri="{BB962C8B-B14F-4D97-AF65-F5344CB8AC3E}">
        <p14:creationId xmlns:p14="http://schemas.microsoft.com/office/powerpoint/2010/main" val="582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16631"/>
            <a:ext cx="8181281" cy="104383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How scan parameters affect </a:t>
            </a:r>
            <a:b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 doses?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0269047"/>
              </p:ext>
            </p:extLst>
          </p:nvPr>
        </p:nvGraphicFramePr>
        <p:xfrm>
          <a:off x="250825" y="1453427"/>
          <a:ext cx="8713789" cy="3581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6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6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292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</a:t>
                      </a:r>
                      <a:r>
                        <a:rPr lang="en-US" sz="20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parameters </a:t>
                      </a:r>
                      <a:endParaRPr lang="en-US" sz="20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Effect on Dose</a:t>
                      </a:r>
                      <a:r>
                        <a:rPr lang="en-US" sz="2000" baseline="300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</a:t>
                      </a: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Some scanners do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not allow change in dose with change in pitch </a:t>
                      </a:r>
                    </a:p>
                    <a:p>
                      <a:pPr algn="l"/>
                      <a:endParaRPr lang="en-US" sz="1800" baseline="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Other CT scanners, CTDI</a:t>
                      </a:r>
                      <a:r>
                        <a:rPr lang="en-US" sz="1800" baseline="-250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decreases with increasing pitch and vice versa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Gantry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rotation time 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Relationship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identical as mA and dose. </a:t>
                      </a:r>
                    </a:p>
                    <a:p>
                      <a:pPr algn="l"/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Direct linear relationship with CTDI</a:t>
                      </a:r>
                      <a:r>
                        <a:rPr lang="en-US" sz="1800" baseline="-250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 length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Does not affect CTDI</a:t>
                      </a:r>
                      <a:r>
                        <a:rPr lang="en-US" sz="1800" baseline="-250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</a:p>
                    <a:p>
                      <a:pPr algn="l"/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l"/>
                      <a:r>
                        <a:rPr lang="en-US" sz="180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Direct</a:t>
                      </a:r>
                      <a:r>
                        <a:rPr lang="en-US" sz="1800" baseline="0" dirty="0">
                          <a:solidFill>
                            <a:sysClr val="windowText" lastClr="000000"/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linear relationship between scan length and DLP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A28E7CC-BE83-45F1-AE0C-0E26465F7A08}"/>
              </a:ext>
            </a:extLst>
          </p:cNvPr>
          <p:cNvSpPr txBox="1"/>
          <p:nvPr/>
        </p:nvSpPr>
        <p:spPr>
          <a:xfrm>
            <a:off x="3794969" y="5328205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# If all other scan parameters are held constant</a:t>
            </a:r>
          </a:p>
        </p:txBody>
      </p:sp>
    </p:spTree>
    <p:extLst>
      <p:ext uri="{BB962C8B-B14F-4D97-AF65-F5344CB8AC3E}">
        <p14:creationId xmlns:p14="http://schemas.microsoft.com/office/powerpoint/2010/main" val="158755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116606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More Dose terms: </a:t>
            </a:r>
            <a:b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Diagnostic Reference Levels (DRLs)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515416"/>
            <a:ext cx="8593137" cy="4572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DRL is a reference dose for identifying level of radiation dose for a diagnostic x-ray exam</a:t>
            </a:r>
          </a:p>
          <a:p>
            <a:pPr lvl="1"/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Typically at 75th percentile of observed doses from survey of facilities (doses at 75% facilities are below DRL)</a:t>
            </a:r>
          </a:p>
          <a:p>
            <a:pPr lvl="1">
              <a:spcAft>
                <a:spcPts val="1200"/>
              </a:spcAft>
            </a:pP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Different countries and organizations have different DRLs for same CT protocols 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DRLs help in CT radiation dose optimization efforts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DRLs are for average size patients and are often higher for smaller patients and lower for large patients</a:t>
            </a:r>
          </a:p>
        </p:txBody>
      </p:sp>
    </p:spTree>
    <p:extLst>
      <p:ext uri="{BB962C8B-B14F-4D97-AF65-F5344CB8AC3E}">
        <p14:creationId xmlns:p14="http://schemas.microsoft.com/office/powerpoint/2010/main" val="249971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41872"/>
            <a:ext cx="8060511" cy="127144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More Dose terms:                        </a:t>
            </a:r>
            <a:b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Notification and Alert Values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520769"/>
            <a:ext cx="8593137" cy="4572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Notification value: Dose level of a series or scan that causes a pop up warning notice to be displayed prior to scanning. </a:t>
            </a:r>
          </a:p>
          <a:p>
            <a:pPr lvl="1">
              <a:spcAft>
                <a:spcPts val="1200"/>
              </a:spcAft>
            </a:pP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AAPM recommends values of 80 </a:t>
            </a: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(adult head), 50 </a:t>
            </a: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(adult torso)</a:t>
            </a:r>
          </a:p>
          <a:p>
            <a:pPr>
              <a:spcAft>
                <a:spcPts val="600"/>
              </a:spcAft>
            </a:pPr>
            <a:r>
              <a:rPr 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Alert value: Cumulative dose level of entire study (including both done and being done) that results in a pop up alert to be displayed on the scanner. </a:t>
            </a:r>
          </a:p>
          <a:p>
            <a:pPr lvl="1">
              <a:spcAft>
                <a:spcPts val="1200"/>
              </a:spcAft>
            </a:pP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 FDA recommends alert value of 1 </a:t>
            </a: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Gy</a:t>
            </a: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600"/>
              </a:spcAft>
            </a:pPr>
            <a:r>
              <a:rPr 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Both values help radiographers in case of exceeding specified dose levels.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6659" y="6300225"/>
            <a:ext cx="4842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National Electric Manufacturers Association (NEMA) XR 25 standard</a:t>
            </a:r>
          </a:p>
        </p:txBody>
      </p:sp>
    </p:spTree>
    <p:extLst>
      <p:ext uri="{BB962C8B-B14F-4D97-AF65-F5344CB8AC3E}">
        <p14:creationId xmlns:p14="http://schemas.microsoft.com/office/powerpoint/2010/main" val="2899826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Tracking: Why bother?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new or duplicate CT exams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Indicate need for scan parameter adjustment versus other scanners, protocols or facilities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Know the outcome of optimization efforts 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Make judgment of need in patients who have already have multiple prior CT exams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Check compliance with recommended DRLs</a:t>
            </a:r>
          </a:p>
        </p:txBody>
      </p:sp>
    </p:spTree>
    <p:extLst>
      <p:ext uri="{BB962C8B-B14F-4D97-AF65-F5344CB8AC3E}">
        <p14:creationId xmlns:p14="http://schemas.microsoft.com/office/powerpoint/2010/main" val="2220792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Tracking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Working without computer program to record dose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Manual writing or manual entry of dose metrics </a:t>
            </a:r>
          </a:p>
          <a:p>
            <a:pPr marL="742050" lvl="2" indent="-342000"/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Error prone </a:t>
            </a:r>
          </a:p>
          <a:p>
            <a:pPr marL="742050" lvl="2" indent="-342000"/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Time consuming </a:t>
            </a:r>
          </a:p>
          <a:p>
            <a:pPr marL="742050" lvl="2" indent="-342000"/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Tedious: what to save and what to let go?</a:t>
            </a:r>
          </a:p>
          <a:p>
            <a:pPr marL="742050" lvl="2" indent="-342000"/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Complex: for multi-part or multi-series exams</a:t>
            </a:r>
          </a:p>
          <a:p>
            <a:pPr marL="742050" lvl="2" indent="-342000"/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Privacy concerns: Lost paper, corrupted files, malware</a:t>
            </a:r>
          </a:p>
        </p:txBody>
      </p:sp>
    </p:spTree>
    <p:extLst>
      <p:ext uri="{BB962C8B-B14F-4D97-AF65-F5344CB8AC3E}">
        <p14:creationId xmlns:p14="http://schemas.microsoft.com/office/powerpoint/2010/main" val="3537761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Tracking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9" y="1143000"/>
            <a:ext cx="8542336" cy="4572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Automatic extraction of dose metrics is better than manual capture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Reliable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Accurate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Automatic database creation</a:t>
            </a:r>
          </a:p>
          <a:p>
            <a:pPr marL="742050" lvl="2" indent="-342000"/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Only facility level dose audits </a:t>
            </a:r>
          </a:p>
          <a:p>
            <a:pPr marL="742050" lvl="2" indent="-342000"/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Set up expertise may be needed</a:t>
            </a:r>
          </a:p>
          <a:p>
            <a:pPr marL="742050" lvl="2" indent="-342000"/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Ongoing maintenance </a:t>
            </a:r>
          </a:p>
        </p:txBody>
      </p:sp>
    </p:spTree>
    <p:extLst>
      <p:ext uri="{BB962C8B-B14F-4D97-AF65-F5344CB8AC3E}">
        <p14:creationId xmlns:p14="http://schemas.microsoft.com/office/powerpoint/2010/main" val="212985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understand basic CT dose metrics:</a:t>
            </a:r>
          </a:p>
          <a:p>
            <a:pPr lvl="1"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CTDI</a:t>
            </a:r>
            <a:r>
              <a:rPr lang="en-US" altLang="en-US" baseline="-25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vol</a:t>
            </a:r>
          </a:p>
          <a:p>
            <a:pPr lvl="1"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DLP</a:t>
            </a:r>
          </a:p>
          <a:p>
            <a:pPr lvl="1"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SSDE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understand advantages and logistics of different dose tracking options for CT</a:t>
            </a:r>
          </a:p>
        </p:txBody>
      </p:sp>
    </p:spTree>
    <p:extLst>
      <p:ext uri="{BB962C8B-B14F-4D97-AF65-F5344CB8AC3E}">
        <p14:creationId xmlns:p14="http://schemas.microsoft.com/office/powerpoint/2010/main" val="772121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Tracking: Freeware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333500"/>
            <a:ext cx="8375092" cy="4572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RADIANCE- Radiation Dose Intelligent Analytics for CT examinations                                             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http://www.radiancedose.com</a:t>
            </a: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 Utility </a:t>
            </a:r>
          </a:p>
          <a:p>
            <a:pPr>
              <a:spcAft>
                <a:spcPts val="1200"/>
              </a:spcAft>
            </a:pPr>
            <a:r>
              <a:rPr lang="en-US" sz="2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DoseRetriever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GROK (Generalized Radiation Oncology Toolkit in </a:t>
            </a:r>
            <a:r>
              <a:rPr lang="en-US" sz="2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PixelMed</a:t>
            </a: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Library)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OpenREM.org 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http://openrem.org</a:t>
            </a: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43244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Commercial Dose Monitoring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297458"/>
            <a:ext cx="8593137" cy="5288692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Valkyrie (Columbia University)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PENMET (Patient Exposure Management </a:t>
            </a: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NETwork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from Clinical </a:t>
            </a: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miscrosystems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Inc.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http://www.penmet.com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sz="1800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600"/>
              </a:spcAft>
            </a:pP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DoseMonitor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(PHS Technologies Group LLC </a:t>
            </a: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Bracco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www.dosemonitor.com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DoseMetrix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from Primordial Inc.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http://www.primordialdesign.com/home.html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</a:p>
          <a:p>
            <a:pPr>
              <a:spcAft>
                <a:spcPts val="600"/>
              </a:spcAft>
            </a:pP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Radimetrics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Bayer HealthCare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http://www.medrad.com/enus/info/products/Pages/Radimetrics - Enterprise - Platform.aspx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DoseWatch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(GE)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www.3.gehealthcare.com/en/products/dose_management/dosewatch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sz="1800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600"/>
              </a:spcAft>
            </a:pPr>
            <a:r>
              <a:rPr lang="en-US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RightDose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(Siemens)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http://www.healthcare.siemens.com/medical - imaging/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lowdose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 Track (Spectra) (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https://www.sectra.com/medical/dose_monitoring</a:t>
            </a:r>
            <a:r>
              <a:rPr 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8413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216" y="0"/>
            <a:ext cx="8384481" cy="134597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National and International </a:t>
            </a:r>
            <a:b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Tracking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6" y="1462607"/>
            <a:ext cx="8712968" cy="532194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the United States, the American College of Radiology Dose Index registry (ACR DIR) automatically retrieves and archives doses on millions of CT examinations for benchmarking and quality assurance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Elsewhere, in countries like UK, Germany, Finland, and others there are additional dose tracking registry</a:t>
            </a:r>
          </a:p>
        </p:txBody>
      </p:sp>
    </p:spTree>
    <p:extLst>
      <p:ext uri="{BB962C8B-B14F-4D97-AF65-F5344CB8AC3E}">
        <p14:creationId xmlns:p14="http://schemas.microsoft.com/office/powerpoint/2010/main" val="3110159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Tracking: Should we do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Yes: </a:t>
            </a:r>
          </a:p>
          <a:p>
            <a:pPr lvl="1"/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Ensure that we do no harm (</a:t>
            </a:r>
            <a:r>
              <a:rPr lang="en-US" sz="2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primum</a:t>
            </a: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non </a:t>
            </a:r>
            <a:r>
              <a:rPr lang="en-US" sz="2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nocere</a:t>
            </a: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Ensure that our CT doses are with in DRLs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Identify and eliminate rogue protocols or practices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Assess results of dose optimization initiatives 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Identify patients and protocols exceeding alert values 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Assess need for equipment upgrade or change </a:t>
            </a:r>
          </a:p>
        </p:txBody>
      </p:sp>
    </p:spTree>
    <p:extLst>
      <p:ext uri="{BB962C8B-B14F-4D97-AF65-F5344CB8AC3E}">
        <p14:creationId xmlns:p14="http://schemas.microsoft.com/office/powerpoint/2010/main" val="3777545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Summary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65864"/>
            <a:ext cx="8712968" cy="532194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 metrics of CT are different from other modalities. 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 of change in scan parameters on dose metrics are important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know.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Remember and use the DRLs initially, they are good starting points for dose optimization. </a:t>
            </a:r>
          </a:p>
        </p:txBody>
      </p:sp>
    </p:spTree>
    <p:extLst>
      <p:ext uri="{BB962C8B-B14F-4D97-AF65-F5344CB8AC3E}">
        <p14:creationId xmlns:p14="http://schemas.microsoft.com/office/powerpoint/2010/main" val="57324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1468398"/>
            <a:ext cx="9144000" cy="370780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Radiation Dose Measurements</a:t>
            </a:r>
          </a:p>
        </p:txBody>
      </p:sp>
      <p:sp>
        <p:nvSpPr>
          <p:cNvPr id="319491" name="Rectangle 3"/>
          <p:cNvSpPr>
            <a:spLocks noChangeArrowheads="1"/>
          </p:cNvSpPr>
          <p:nvPr/>
        </p:nvSpPr>
        <p:spPr bwMode="auto">
          <a:xfrm>
            <a:off x="1143032" y="4397630"/>
            <a:ext cx="2544286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Radiography- </a:t>
            </a:r>
          </a:p>
          <a:p>
            <a:pPr algn="ctr"/>
            <a:r>
              <a:rPr lang="en-US" altLang="ko-KR" sz="16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Entrance skin dose (ESD)</a:t>
            </a:r>
            <a:endParaRPr lang="en-US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19492" name="Rectangle 4"/>
          <p:cNvSpPr>
            <a:spLocks noChangeArrowheads="1"/>
          </p:cNvSpPr>
          <p:nvPr/>
        </p:nvSpPr>
        <p:spPr bwMode="auto">
          <a:xfrm>
            <a:off x="5699252" y="4701089"/>
            <a:ext cx="1831289" cy="307777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CT- CTDI</a:t>
            </a:r>
            <a:r>
              <a:rPr lang="en-US" altLang="ko-KR" sz="1400" baseline="-25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altLang="ko-KR" sz="14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DLP</a:t>
            </a:r>
            <a:endParaRPr lang="en-US" sz="14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319494" name="Group 6"/>
          <p:cNvGrpSpPr>
            <a:grpSpLocks/>
          </p:cNvGrpSpPr>
          <p:nvPr/>
        </p:nvGrpSpPr>
        <p:grpSpPr bwMode="auto">
          <a:xfrm>
            <a:off x="1079294" y="1695578"/>
            <a:ext cx="2671762" cy="2471737"/>
            <a:chOff x="549" y="1494"/>
            <a:chExt cx="1683" cy="1557"/>
          </a:xfrm>
        </p:grpSpPr>
        <p:sp>
          <p:nvSpPr>
            <p:cNvPr id="319495" name="Oval 7"/>
            <p:cNvSpPr>
              <a:spLocks noChangeArrowheads="1"/>
            </p:cNvSpPr>
            <p:nvPr/>
          </p:nvSpPr>
          <p:spPr bwMode="auto">
            <a:xfrm>
              <a:off x="549" y="1908"/>
              <a:ext cx="1683" cy="972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496" name="AutoShape 8"/>
            <p:cNvSpPr>
              <a:spLocks noChangeArrowheads="1"/>
            </p:cNvSpPr>
            <p:nvPr/>
          </p:nvSpPr>
          <p:spPr bwMode="auto">
            <a:xfrm>
              <a:off x="1062" y="1494"/>
              <a:ext cx="567" cy="405"/>
            </a:xfrm>
            <a:prstGeom prst="downArrow">
              <a:avLst>
                <a:gd name="adj1" fmla="val 59315"/>
                <a:gd name="adj2" fmla="val 42718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497" name="AutoShape 9"/>
            <p:cNvSpPr>
              <a:spLocks noChangeArrowheads="1"/>
            </p:cNvSpPr>
            <p:nvPr/>
          </p:nvSpPr>
          <p:spPr bwMode="auto">
            <a:xfrm>
              <a:off x="1167" y="1914"/>
              <a:ext cx="378" cy="351"/>
            </a:xfrm>
            <a:prstGeom prst="downArrow">
              <a:avLst>
                <a:gd name="adj1" fmla="val 49880"/>
                <a:gd name="adj2" fmla="val 32764"/>
              </a:avLst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498" name="AutoShape 10"/>
            <p:cNvSpPr>
              <a:spLocks noChangeArrowheads="1"/>
            </p:cNvSpPr>
            <p:nvPr/>
          </p:nvSpPr>
          <p:spPr bwMode="auto">
            <a:xfrm>
              <a:off x="1236" y="2316"/>
              <a:ext cx="243" cy="351"/>
            </a:xfrm>
            <a:prstGeom prst="downArrow">
              <a:avLst>
                <a:gd name="adj1" fmla="val 49880"/>
                <a:gd name="adj2" fmla="val 47326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499" name="AutoShape 11"/>
            <p:cNvSpPr>
              <a:spLocks noChangeArrowheads="1"/>
            </p:cNvSpPr>
            <p:nvPr/>
          </p:nvSpPr>
          <p:spPr bwMode="auto">
            <a:xfrm>
              <a:off x="1296" y="2700"/>
              <a:ext cx="144" cy="351"/>
            </a:xfrm>
            <a:prstGeom prst="downArrow">
              <a:avLst>
                <a:gd name="adj1" fmla="val 49880"/>
                <a:gd name="adj2" fmla="val 79862"/>
              </a:avLst>
            </a:prstGeom>
            <a:solidFill>
              <a:srgbClr val="FF7C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19501" name="Rectangle 13"/>
          <p:cNvSpPr>
            <a:spLocks noChangeArrowheads="1"/>
          </p:cNvSpPr>
          <p:nvPr/>
        </p:nvSpPr>
        <p:spPr bwMode="auto">
          <a:xfrm>
            <a:off x="976184" y="5395818"/>
            <a:ext cx="726577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comparisons between radiography and CT in terms of skin dose are not appropriate.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68051" y="1598054"/>
            <a:ext cx="3921125" cy="2886075"/>
            <a:chOff x="4555694" y="1635125"/>
            <a:chExt cx="3921125" cy="2886075"/>
          </a:xfrm>
        </p:grpSpPr>
        <p:sp>
          <p:nvSpPr>
            <p:cNvPr id="319493" name="Oval 5"/>
            <p:cNvSpPr>
              <a:spLocks noChangeArrowheads="1"/>
            </p:cNvSpPr>
            <p:nvPr/>
          </p:nvSpPr>
          <p:spPr bwMode="auto">
            <a:xfrm>
              <a:off x="5282769" y="2366963"/>
              <a:ext cx="2671763" cy="154305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0" name="AutoShape 12"/>
            <p:cNvSpPr>
              <a:spLocks noChangeArrowheads="1"/>
            </p:cNvSpPr>
            <p:nvPr/>
          </p:nvSpPr>
          <p:spPr bwMode="auto">
            <a:xfrm>
              <a:off x="6167007" y="1635125"/>
              <a:ext cx="760412" cy="1182688"/>
            </a:xfrm>
            <a:prstGeom prst="downArrow">
              <a:avLst>
                <a:gd name="adj1" fmla="val 51981"/>
                <a:gd name="adj2" fmla="val 62631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2" name="AutoShape 14"/>
            <p:cNvSpPr>
              <a:spLocks noChangeArrowheads="1"/>
            </p:cNvSpPr>
            <p:nvPr/>
          </p:nvSpPr>
          <p:spPr bwMode="auto">
            <a:xfrm>
              <a:off x="4555694" y="2770188"/>
              <a:ext cx="1344613" cy="776287"/>
            </a:xfrm>
            <a:prstGeom prst="rightArrow">
              <a:avLst>
                <a:gd name="adj1" fmla="val 50000"/>
                <a:gd name="adj2" fmla="val 4330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3" name="AutoShape 15"/>
            <p:cNvSpPr>
              <a:spLocks noChangeArrowheads="1"/>
            </p:cNvSpPr>
            <p:nvPr/>
          </p:nvSpPr>
          <p:spPr bwMode="auto">
            <a:xfrm>
              <a:off x="6147957" y="3495675"/>
              <a:ext cx="873125" cy="1025525"/>
            </a:xfrm>
            <a:prstGeom prst="upArrow">
              <a:avLst>
                <a:gd name="adj1" fmla="val 46546"/>
                <a:gd name="adj2" fmla="val 5418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4" name="AutoShape 16"/>
            <p:cNvSpPr>
              <a:spLocks noChangeArrowheads="1"/>
            </p:cNvSpPr>
            <p:nvPr/>
          </p:nvSpPr>
          <p:spPr bwMode="auto">
            <a:xfrm>
              <a:off x="7284607" y="2784475"/>
              <a:ext cx="1192212" cy="735013"/>
            </a:xfrm>
            <a:prstGeom prst="leftArrow">
              <a:avLst>
                <a:gd name="adj1" fmla="val 50000"/>
                <a:gd name="adj2" fmla="val 4055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5" name="Line 17"/>
            <p:cNvSpPr>
              <a:spLocks noChangeShapeType="1"/>
            </p:cNvSpPr>
            <p:nvPr/>
          </p:nvSpPr>
          <p:spPr bwMode="auto">
            <a:xfrm>
              <a:off x="6565469" y="2825750"/>
              <a:ext cx="0" cy="333375"/>
            </a:xfrm>
            <a:prstGeom prst="line">
              <a:avLst/>
            </a:prstGeom>
            <a:noFill/>
            <a:ln w="889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6" name="Line 18"/>
            <p:cNvSpPr>
              <a:spLocks noChangeShapeType="1"/>
            </p:cNvSpPr>
            <p:nvPr/>
          </p:nvSpPr>
          <p:spPr bwMode="auto">
            <a:xfrm flipV="1">
              <a:off x="6579757" y="3173413"/>
              <a:ext cx="0" cy="317500"/>
            </a:xfrm>
            <a:prstGeom prst="line">
              <a:avLst/>
            </a:prstGeom>
            <a:noFill/>
            <a:ln w="889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7" name="Line 19"/>
            <p:cNvSpPr>
              <a:spLocks noChangeShapeType="1"/>
            </p:cNvSpPr>
            <p:nvPr/>
          </p:nvSpPr>
          <p:spPr bwMode="auto">
            <a:xfrm>
              <a:off x="5968569" y="3144838"/>
              <a:ext cx="430213" cy="14287"/>
            </a:xfrm>
            <a:prstGeom prst="line">
              <a:avLst/>
            </a:prstGeom>
            <a:noFill/>
            <a:ln w="889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19508" name="Line 20"/>
            <p:cNvSpPr>
              <a:spLocks noChangeShapeType="1"/>
            </p:cNvSpPr>
            <p:nvPr/>
          </p:nvSpPr>
          <p:spPr bwMode="auto">
            <a:xfrm flipH="1">
              <a:off x="6773432" y="3159125"/>
              <a:ext cx="415925" cy="0"/>
            </a:xfrm>
            <a:prstGeom prst="line">
              <a:avLst/>
            </a:prstGeom>
            <a:noFill/>
            <a:ln w="889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506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Radiation Dose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Two standardized dose metrics displayed on modern day CT scanners </a:t>
            </a:r>
          </a:p>
          <a:p>
            <a:pPr lvl="1">
              <a:spcAft>
                <a:spcPts val="1200"/>
              </a:spcAft>
            </a:pP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dose index volume (CTDIvol)</a:t>
            </a:r>
          </a:p>
          <a:p>
            <a:pPr lvl="1">
              <a:spcAft>
                <a:spcPts val="1200"/>
              </a:spcAft>
            </a:pPr>
            <a:r>
              <a:rPr 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Dose length product (DLP)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Size-specific dose estimates (SSDE) have been proposed</a:t>
            </a:r>
          </a:p>
        </p:txBody>
      </p:sp>
    </p:spTree>
    <p:extLst>
      <p:ext uri="{BB962C8B-B14F-4D97-AF65-F5344CB8AC3E}">
        <p14:creationId xmlns:p14="http://schemas.microsoft.com/office/powerpoint/2010/main" val="2549063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ko-KR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</a:t>
            </a:r>
            <a:r>
              <a:rPr lang="en-US" baseline="-25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altLang="ko-KR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20515" name="Rectangle 3"/>
          <p:cNvSpPr>
            <a:spLocks noGrp="1" noChangeArrowheads="1"/>
          </p:cNvSpPr>
          <p:nvPr>
            <p:ph idx="1"/>
          </p:nvPr>
        </p:nvSpPr>
        <p:spPr>
          <a:xfrm>
            <a:off x="147638" y="1248373"/>
            <a:ext cx="8593137" cy="45720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</a:t>
            </a:r>
            <a:r>
              <a:rPr lang="en-US" sz="2400" baseline="-25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is a standardized method to measure radiation output from the scanner</a:t>
            </a:r>
          </a:p>
          <a:p>
            <a:pPr lvl="1"/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These dose measurements are obtained from 16 or 32 cm diameter acrylic phantoms at CT factories </a:t>
            </a:r>
          </a:p>
          <a:p>
            <a:pPr lvl="2"/>
            <a:r>
              <a:rPr lang="en-US" altLang="ko-KR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16 cm Head CT</a:t>
            </a:r>
          </a:p>
          <a:p>
            <a:pPr lvl="2">
              <a:spcAft>
                <a:spcPts val="600"/>
              </a:spcAft>
            </a:pPr>
            <a:r>
              <a:rPr lang="en-US" altLang="ko-KR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32 cm Body CT</a:t>
            </a:r>
          </a:p>
          <a:p>
            <a:pPr lvl="1">
              <a:spcAft>
                <a:spcPts val="60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Phantom size used for its calculation is displayed on CT </a:t>
            </a:r>
          </a:p>
          <a:p>
            <a:pPr lvl="1">
              <a:spcAft>
                <a:spcPts val="60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Measured in </a:t>
            </a:r>
            <a:r>
              <a:rPr lang="en-US" altLang="ko-KR" sz="2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milli</a:t>
            </a: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Gray (</a:t>
            </a:r>
            <a:r>
              <a:rPr lang="en-US" altLang="ko-KR" sz="2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 lvl="1">
              <a:spcAft>
                <a:spcPts val="60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CTDI</a:t>
            </a:r>
            <a:r>
              <a:rPr lang="en-US" sz="2000" baseline="-25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altLang="ko-KR" sz="2000" b="1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does not </a:t>
            </a: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represent actual patient doses      </a:t>
            </a:r>
          </a:p>
          <a:p>
            <a:pPr lvl="1">
              <a:spcAft>
                <a:spcPts val="60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Represents average dose within each slice</a:t>
            </a:r>
          </a:p>
          <a:p>
            <a:pPr marL="457200" lvl="1" indent="0">
              <a:buNone/>
            </a:pPr>
            <a:endParaRPr lang="en-US" altLang="ko-KR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503" y="4940026"/>
            <a:ext cx="2581016" cy="176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86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ko-KR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Dose Length Product (DLP)</a:t>
            </a: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21539" name="Rectangle 3"/>
          <p:cNvSpPr>
            <a:spLocks noGrp="1" noChangeArrowheads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DLP is product of CTDI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altLang="ko-KR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and length of scanned area (cm) </a:t>
            </a:r>
          </a:p>
          <a:p>
            <a:pPr lvl="1"/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DLP is also calculated by the scanner based on CTDI</a:t>
            </a: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endParaRPr lang="en-US" altLang="ko-KR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Represents integrated dose over the entire scanned area</a:t>
            </a:r>
          </a:p>
          <a:p>
            <a:pPr lvl="1"/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Unit is </a:t>
            </a:r>
            <a:r>
              <a:rPr lang="en-US" altLang="ko-KR" sz="2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mGy.cm</a:t>
            </a:r>
            <a:endParaRPr lang="en-US" altLang="ko-KR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Again, DLP does not represent patient-specific dose</a:t>
            </a:r>
          </a:p>
        </p:txBody>
      </p:sp>
    </p:spTree>
    <p:extLst>
      <p:ext uri="{BB962C8B-B14F-4D97-AF65-F5344CB8AC3E}">
        <p14:creationId xmlns:p14="http://schemas.microsoft.com/office/powerpoint/2010/main" val="119169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Current Dose Displays on CT 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4" algn="ctr">
              <a:lnSpc>
                <a:spcPct val="80000"/>
              </a:lnSpc>
              <a:buFontTx/>
              <a:buNone/>
            </a:pPr>
            <a:endParaRPr lang="en-US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3" algn="ctr">
              <a:lnSpc>
                <a:spcPct val="80000"/>
              </a:lnSpc>
              <a:buFontTx/>
              <a:buNone/>
            </a:pPr>
            <a:endParaRPr lang="en-US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3" algn="ctr">
              <a:lnSpc>
                <a:spcPct val="80000"/>
              </a:lnSpc>
            </a:pPr>
            <a:endParaRPr lang="en-US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4" algn="ctr">
              <a:lnSpc>
                <a:spcPct val="80000"/>
              </a:lnSpc>
            </a:pPr>
            <a:endParaRPr lang="en-US" sz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2" algn="ctr">
              <a:lnSpc>
                <a:spcPct val="80000"/>
              </a:lnSpc>
            </a:pPr>
            <a:endParaRPr lang="en-US" sz="1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22564" name="Text Box 4"/>
          <p:cNvSpPr txBox="1">
            <a:spLocks noChangeArrowheads="1"/>
          </p:cNvSpPr>
          <p:nvPr/>
        </p:nvSpPr>
        <p:spPr bwMode="auto">
          <a:xfrm>
            <a:off x="300249" y="1803819"/>
            <a:ext cx="3877547" cy="318382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Provides information on amount of dose from the exam</a:t>
            </a:r>
          </a:p>
          <a:p>
            <a:pPr marL="285750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Useful to track across patients and protocols: Registry and Audit</a:t>
            </a:r>
          </a:p>
          <a:p>
            <a:pPr marL="285750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Compare and improve protocols across institutions. </a:t>
            </a:r>
          </a:p>
          <a:p>
            <a:pPr marL="285750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Regulatory compliance</a:t>
            </a:r>
          </a:p>
        </p:txBody>
      </p:sp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4384587" y="1811837"/>
            <a:ext cx="4495800" cy="2477601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Phantom dose only (16 or 32 cm only)</a:t>
            </a:r>
          </a:p>
          <a:p>
            <a:pPr marL="285750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patient bod size compensation </a:t>
            </a:r>
          </a:p>
          <a:p>
            <a:pPr marL="742950" lvl="1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Underestimates for small patients </a:t>
            </a:r>
          </a:p>
          <a:p>
            <a:pPr marL="742950" lvl="1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Overestimates for large patients</a:t>
            </a:r>
          </a:p>
          <a:p>
            <a:pPr marL="285750" indent="-285750" eaLnBrk="0" hangingPunct="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Does not account body composition</a:t>
            </a:r>
          </a:p>
        </p:txBody>
      </p:sp>
      <p:sp>
        <p:nvSpPr>
          <p:cNvPr id="322566" name="Text Box 6"/>
          <p:cNvSpPr txBox="1">
            <a:spLocks noChangeArrowheads="1"/>
          </p:cNvSpPr>
          <p:nvPr/>
        </p:nvSpPr>
        <p:spPr bwMode="auto">
          <a:xfrm>
            <a:off x="300249" y="1342595"/>
            <a:ext cx="3877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92D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Good!</a:t>
            </a:r>
          </a:p>
        </p:txBody>
      </p:sp>
      <p:sp>
        <p:nvSpPr>
          <p:cNvPr id="322567" name="Text Box 7"/>
          <p:cNvSpPr txBox="1">
            <a:spLocks noChangeArrowheads="1"/>
          </p:cNvSpPr>
          <p:nvPr/>
        </p:nvSpPr>
        <p:spPr bwMode="auto">
          <a:xfrm>
            <a:off x="4384587" y="1351114"/>
            <a:ext cx="4495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Bad!</a:t>
            </a:r>
          </a:p>
        </p:txBody>
      </p:sp>
      <p:sp>
        <p:nvSpPr>
          <p:cNvPr id="322569" name="AutoShape 9"/>
          <p:cNvSpPr>
            <a:spLocks noChangeArrowheads="1"/>
          </p:cNvSpPr>
          <p:nvPr/>
        </p:nvSpPr>
        <p:spPr bwMode="auto">
          <a:xfrm>
            <a:off x="6347722" y="4474657"/>
            <a:ext cx="569529" cy="10259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22570" name="Rectangle 10"/>
          <p:cNvSpPr>
            <a:spLocks noChangeArrowheads="1"/>
          </p:cNvSpPr>
          <p:nvPr/>
        </p:nvSpPr>
        <p:spPr bwMode="auto">
          <a:xfrm>
            <a:off x="4346487" y="5692815"/>
            <a:ext cx="4572000" cy="83099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WANTED: Preferably Viable!</a:t>
            </a:r>
          </a:p>
          <a:p>
            <a:pPr algn="ctr" eaLnBrk="0" hangingPunct="0"/>
            <a:r>
              <a:rPr lang="en-US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Better dose descriptor to account for size, and body region of the patient</a:t>
            </a:r>
          </a:p>
        </p:txBody>
      </p:sp>
    </p:spTree>
    <p:extLst>
      <p:ext uri="{BB962C8B-B14F-4D97-AF65-F5344CB8AC3E}">
        <p14:creationId xmlns:p14="http://schemas.microsoft.com/office/powerpoint/2010/main" val="947477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Size-Specific Dose Estimates (SSDE)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American Association of Physicists in Medicine (AAPM) report # 204 introduced SSDE for CT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Helps convert CTDIvol into patient size specific doses using conversion factor derived from 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Antero-posterior (AP) width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Lateral width 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Sum (AP + lateral) width</a:t>
            </a:r>
          </a:p>
          <a:p>
            <a:pPr lvl="1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Effective diameter (square root of (AP x lateral width)</a:t>
            </a:r>
          </a:p>
        </p:txBody>
      </p:sp>
    </p:spTree>
    <p:extLst>
      <p:ext uri="{BB962C8B-B14F-4D97-AF65-F5344CB8AC3E}">
        <p14:creationId xmlns:p14="http://schemas.microsoft.com/office/powerpoint/2010/main" val="2359734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Size-Specific Dose Estimates (SSDE)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Extends application of CTDIvol to patient size beyond </a:t>
            </a:r>
            <a:b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16 and 32 cm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Still does not account for patient composition, like CTDI</a:t>
            </a:r>
            <a:r>
              <a:rPr lang="en-US" sz="2400" baseline="-25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Still does not represent actual organ doses, like CTDI</a:t>
            </a:r>
            <a:r>
              <a:rPr lang="en-US" sz="2400" baseline="-25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vol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Should not be used to estimate specific patient doses</a:t>
            </a:r>
          </a:p>
        </p:txBody>
      </p:sp>
    </p:spTree>
    <p:extLst>
      <p:ext uri="{BB962C8B-B14F-4D97-AF65-F5344CB8AC3E}">
        <p14:creationId xmlns:p14="http://schemas.microsoft.com/office/powerpoint/2010/main" val="294564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1316</Words>
  <Application>Microsoft Office PowerPoint</Application>
  <PresentationFormat>On-screen Show (4:3)</PresentationFormat>
  <Paragraphs>199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Arial </vt:lpstr>
      <vt:lpstr>Arial Unicode MS</vt:lpstr>
      <vt:lpstr>Calibri</vt:lpstr>
      <vt:lpstr>Calibri Light</vt:lpstr>
      <vt:lpstr>Office Theme</vt:lpstr>
      <vt:lpstr>Radiation Dose Management in  Computed Tomography</vt:lpstr>
      <vt:lpstr>Objectives</vt:lpstr>
      <vt:lpstr>Radiation Dose Measurements</vt:lpstr>
      <vt:lpstr>Radiation Dose Measurements</vt:lpstr>
      <vt:lpstr>CTDIvol </vt:lpstr>
      <vt:lpstr>Dose Length Product (DLP)</vt:lpstr>
      <vt:lpstr>Current Dose Displays on CT </vt:lpstr>
      <vt:lpstr>Size-Specific Dose Estimates (SSDE)</vt:lpstr>
      <vt:lpstr>Size-Specific Dose Estimates (SSDE)</vt:lpstr>
      <vt:lpstr>Current Post- scan Dose Display</vt:lpstr>
      <vt:lpstr>Sample Dose Page: Example A</vt:lpstr>
      <vt:lpstr>Sample Dose Page : Example B</vt:lpstr>
      <vt:lpstr>How scan parameters affect  CT doses? </vt:lpstr>
      <vt:lpstr>How scan parameters affect  CT doses? </vt:lpstr>
      <vt:lpstr>More Dose terms:  Diagnostic Reference Levels (DRLs)</vt:lpstr>
      <vt:lpstr>More Dose terms:                         Notification and Alert Values </vt:lpstr>
      <vt:lpstr>Dose Tracking: Why bother?</vt:lpstr>
      <vt:lpstr>Dose Tracking methods</vt:lpstr>
      <vt:lpstr>Dose Tracking methods</vt:lpstr>
      <vt:lpstr>Dose Tracking: Freeware</vt:lpstr>
      <vt:lpstr>Commercial Dose Monitoring</vt:lpstr>
      <vt:lpstr>National and International  Dose Tracking</vt:lpstr>
      <vt:lpstr>Dose Tracking: Should we do it?</vt:lpstr>
      <vt:lpstr>Summary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2020-03-26T15:50:21Z</dcterms:created>
  <dcterms:modified xsi:type="dcterms:W3CDTF">2020-03-27T12:01:26Z</dcterms:modified>
</cp:coreProperties>
</file>