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5" r:id="rId1"/>
  </p:sldMasterIdLst>
  <p:notesMasterIdLst>
    <p:notesMasterId r:id="rId29"/>
  </p:notesMasterIdLst>
  <p:sldIdLst>
    <p:sldId id="332" r:id="rId2"/>
    <p:sldId id="318" r:id="rId3"/>
    <p:sldId id="319" r:id="rId4"/>
    <p:sldId id="320" r:id="rId5"/>
    <p:sldId id="321" r:id="rId6"/>
    <p:sldId id="290" r:id="rId7"/>
    <p:sldId id="317" r:id="rId8"/>
    <p:sldId id="292" r:id="rId9"/>
    <p:sldId id="291" r:id="rId10"/>
    <p:sldId id="323" r:id="rId11"/>
    <p:sldId id="322" r:id="rId12"/>
    <p:sldId id="311" r:id="rId13"/>
    <p:sldId id="313" r:id="rId14"/>
    <p:sldId id="329" r:id="rId15"/>
    <p:sldId id="307" r:id="rId16"/>
    <p:sldId id="308" r:id="rId17"/>
    <p:sldId id="297" r:id="rId18"/>
    <p:sldId id="325" r:id="rId19"/>
    <p:sldId id="269" r:id="rId20"/>
    <p:sldId id="327" r:id="rId21"/>
    <p:sldId id="272" r:id="rId22"/>
    <p:sldId id="273" r:id="rId23"/>
    <p:sldId id="258" r:id="rId24"/>
    <p:sldId id="328" r:id="rId25"/>
    <p:sldId id="330" r:id="rId26"/>
    <p:sldId id="331" r:id="rId27"/>
    <p:sldId id="274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9BDC1"/>
    <a:srgbClr val="CC0000"/>
    <a:srgbClr val="FFCC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51" autoAdjust="0"/>
  </p:normalViewPr>
  <p:slideViewPr>
    <p:cSldViewPr>
      <p:cViewPr varScale="1">
        <p:scale>
          <a:sx n="76" d="100"/>
          <a:sy n="76" d="100"/>
        </p:scale>
        <p:origin x="102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DDB7063-D533-4C90-9414-3B87809E5073}" type="datetimeFigureOut">
              <a:rPr lang="en-US"/>
              <a:pPr>
                <a:defRPr/>
              </a:pPr>
              <a:t>3/27/2020</a:t>
            </a:fld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DDD6FBA-B304-416F-AAA9-68B3A3457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90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20C71D9-9755-4532-ABCD-A66C1C18FEF8}" type="slidenum">
              <a:rPr lang="en-GB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GB" altLang="en-US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ADFC3F6-1E89-4384-ACDE-6C8034F97B11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1D2F66E-A3BE-4934-B274-F2028DAB7E8E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E4AA986-B419-4DEA-84DF-F868250691DF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C55C9FE-EB68-4C5B-93E9-F796AF5E1B6F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5A115BA-A35E-47D7-9521-61C8E8C9B270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1432" tIns="45717" rIns="91432" bIns="45717"/>
          <a:lstStyle/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en-US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E271F3A-0052-47D2-8DE7-97DC9EA1F113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0000"/>
              </a:lnSpc>
            </a:pPr>
            <a:endParaRPr lang="en-US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5262C68-D2B9-4DA4-B7C1-B5096AFE699C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CF0A5C0-E5D5-4F18-B194-2F7907224814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DE8F8C1-5D26-430F-A26E-09E3AB8272C0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608A83E-BB44-4D5F-B337-48BA0A790524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2BEDC7D-2557-4E6D-9F07-EEB0B260CBB9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3D799F6-6C03-4092-BDE5-01C5112FF104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DE6679E-4F81-4C57-9906-68C3F11FC83C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D28B055-5777-4DF4-86B7-21E09D46C1A6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181959-12E7-4022-9BF5-A9F14EBD53E3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24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281B387-3B5D-445F-97D4-6A2152B1B7BB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5403A50-EB95-408B-9918-94215CA4ABCE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2863293-7F75-4025-82D2-DDD12D267913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en-US" alt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8222C9C-AF27-44BF-960A-5951B2AC7EF9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3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DD09BB2-4DCB-427E-BBFC-3AD6D7F30D88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4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E8FDE3A-5263-4FD6-8B1A-E303010A41C7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5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75FF16F-F8F4-4742-B68B-D17B81D96E0C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AC7BC11-2F9A-4F4A-9AC2-C26FB7AC76DF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7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8CCCE55-B6FA-48F9-BE7D-55624BBD8F2A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8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E301E5-1546-4BA9-B6CE-95D21CF79B71}" type="slidenum">
              <a:rPr lang="en-US" altLang="en-US" smtClean="0">
                <a:latin typeface="Arial" charset="0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9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78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5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1100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434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12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19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65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14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77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44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32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flipH="1" flipV="1">
            <a:off x="0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4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160782"/>
            <a:ext cx="8712968" cy="532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1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19C68B-1D44-42DE-B834-346A16229DB3}"/>
              </a:ext>
            </a:extLst>
          </p:cNvPr>
          <p:cNvSpPr/>
          <p:nvPr userDrawn="1"/>
        </p:nvSpPr>
        <p:spPr>
          <a:xfrm>
            <a:off x="258411" y="6540207"/>
            <a:ext cx="79959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L09 </a:t>
            </a:r>
            <a:r>
              <a:rPr lang="en-US" altLang="en-US" sz="1200" dirty="0">
                <a:latin typeface="Calibri" pitchFamily="34" charset="0"/>
                <a:ea typeface="ＭＳ Ｐゴシック" pitchFamily="34" charset="-128"/>
              </a:rPr>
              <a:t>Key aspects of head CT</a:t>
            </a:r>
            <a:endParaRPr lang="en-GB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96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0070C0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eg"/><Relationship Id="rId2" Type="http://schemas.openxmlformats.org/officeDocument/2006/relationships/video" Target="file:///C:\Documents%20and%20Settings\mannu\Desktop\8%2025%202009\pedibraincranio0.625_60ma_80kV.avi" TargetMode="External"/><Relationship Id="rId1" Type="http://schemas.openxmlformats.org/officeDocument/2006/relationships/video" Target="file:///C:\Documents%20and%20Settings\mannu\Desktop\8%2025%202009\pedibraincranio_SSD.avi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jpeg"/><Relationship Id="rId2" Type="http://schemas.openxmlformats.org/officeDocument/2006/relationships/video" Target="file:///C:\Documents%20and%20Settings\mannu\Desktop\8%2025%202009\pedibra5ni90to140ma120kvposttrauma2.5mm.avi" TargetMode="External"/><Relationship Id="rId1" Type="http://schemas.openxmlformats.org/officeDocument/2006/relationships/video" Target="file:///C:\Documents%20and%20Settings\mannu\Desktop\8%2025%202009\pedibra5ni90to140ma120kvposttrauma5mm.avi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altLang="en-US" dirty="0">
                <a:solidFill>
                  <a:srgbClr val="0070C0"/>
                </a:solidFill>
              </a:rPr>
              <a:t>Radiation Dose Management in </a:t>
            </a:r>
            <a:br>
              <a:rPr lang="en-GB" altLang="en-US" dirty="0">
                <a:solidFill>
                  <a:srgbClr val="0070C0"/>
                </a:solidFill>
              </a:rPr>
            </a:br>
            <a:r>
              <a:rPr lang="en-GB" altLang="en-US" dirty="0">
                <a:solidFill>
                  <a:srgbClr val="0070C0"/>
                </a:solidFill>
              </a:rPr>
              <a:t>Computed Tomography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altLang="en-US" sz="3200" b="0" dirty="0">
                <a:ea typeface="Arial Unicode MS" pitchFamily="34" charset="-128"/>
              </a:rPr>
              <a:t>L09</a:t>
            </a:r>
          </a:p>
          <a:p>
            <a:pPr algn="ctr"/>
            <a:r>
              <a:rPr lang="en-GB" altLang="en-US" sz="3200" b="0" dirty="0">
                <a:ea typeface="Arial Unicode MS" pitchFamily="34" charset="-128"/>
              </a:rPr>
              <a:t>Key Aspects of Head 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685496-22F3-4055-8ACA-FA0241003240}"/>
              </a:ext>
            </a:extLst>
          </p:cNvPr>
          <p:cNvSpPr txBox="1"/>
          <p:nvPr/>
        </p:nvSpPr>
        <p:spPr>
          <a:xfrm>
            <a:off x="2300140" y="6042581"/>
            <a:ext cx="489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Material of the e-learning program</a:t>
            </a:r>
          </a:p>
          <a:p>
            <a:pPr algn="ctr"/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IAEA,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CT: Contrast Injection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51519" y="1066800"/>
            <a:ext cx="8593137" cy="5181600"/>
          </a:xfrm>
        </p:spPr>
        <p:txBody>
          <a:bodyPr>
            <a:normAutofit/>
          </a:bodyPr>
          <a:lstStyle/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Avoid suboptimal or non-diagnostic head CT from poor contrast injection technique 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Make sure there is good intravenous (IV) access 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Always flush to minimize risk of contrast extravasation 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Inject at reasonable rate based on IV access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Always time the bolus for CT angiography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Avoid guessed delays or fixed delays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Circulation times differ between patients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Heart functions differ between patients 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endParaRPr lang="en-US" alt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CT: Good points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74638" y="1447800"/>
            <a:ext cx="8593137" cy="4572000"/>
          </a:xfrm>
        </p:spPr>
        <p:txBody>
          <a:bodyPr/>
          <a:lstStyle/>
          <a:p>
            <a:pPr marL="411163"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Localizer radiographs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Make sure that head is well positioned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Make sure that the head centering is good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When possible head should be in head rest</a:t>
            </a:r>
          </a:p>
          <a:p>
            <a:pPr marL="811213"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 lower dose for localizer radiographs </a:t>
            </a:r>
          </a:p>
          <a:p>
            <a:pPr marL="411163"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transverse CT images, specify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 range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Number of scan series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 parameters for each series 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endParaRPr lang="en-US" altLang="en-US" sz="2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Axial versus Helical mode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11163"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Experience of MGH, Boston: Head CT performed with helical mode</a:t>
            </a:r>
            <a:endParaRPr lang="en-US" alt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Advantage: Quick, MPR, no difference in quality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Average CTDI vol = 45 - 60 </a:t>
            </a:r>
            <a:r>
              <a:rPr lang="en-US" altLang="en-US" sz="20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Disadvantage: No gantry tilt and higher eye dose</a:t>
            </a:r>
          </a:p>
          <a:p>
            <a:pPr marL="811213" lvl="1">
              <a:lnSpc>
                <a:spcPct val="120000"/>
              </a:lnSpc>
            </a:pPr>
            <a:endParaRPr lang="en-US" alt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11163"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Many prefer – Axial scanning mode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Advantage: lower dose (??), gantry tilt possible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Disadvantage: Slower acquisition, motion artifacts</a:t>
            </a: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5121275" y="6019800"/>
            <a:ext cx="3794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MGH= Massachusetts General Hospital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MPR= multiplanar reformats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Axial versus helical CT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876800" y="5638800"/>
            <a:ext cx="4067175" cy="1031875"/>
          </a:xfrm>
        </p:spPr>
        <p:txBody>
          <a:bodyPr/>
          <a:lstStyle/>
          <a:p>
            <a:pPr algn="r">
              <a:buFontTx/>
              <a:buNone/>
            </a:pPr>
            <a:r>
              <a:rPr lang="en-US" altLang="en-US" sz="1600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M. </a:t>
            </a:r>
            <a:r>
              <a:rPr lang="en-US" altLang="en-US" sz="1600" i="1" dirty="0" err="1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Straten</a:t>
            </a:r>
            <a:r>
              <a:rPr lang="en-US" altLang="en-US" sz="1600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et al. AJNR 2007</a:t>
            </a:r>
          </a:p>
          <a:p>
            <a:pPr algn="r">
              <a:buFontTx/>
              <a:buNone/>
            </a:pPr>
            <a:r>
              <a:rPr lang="en-US" altLang="en-US" sz="1600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Tan et al. AJNR 2009</a:t>
            </a:r>
          </a:p>
          <a:p>
            <a:pPr algn="r">
              <a:buFontTx/>
              <a:buNone/>
            </a:pPr>
            <a:r>
              <a:rPr lang="en-US" altLang="en-US" sz="1600" i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McDermott, et al. Med. Phys. 2009</a:t>
            </a:r>
          </a:p>
        </p:txBody>
      </p:sp>
      <p:sp>
        <p:nvSpPr>
          <p:cNvPr id="15364" name="Rectangle 3"/>
          <p:cNvSpPr txBox="1">
            <a:spLocks noChangeArrowheads="1"/>
          </p:cNvSpPr>
          <p:nvPr/>
        </p:nvSpPr>
        <p:spPr bwMode="auto">
          <a:xfrm>
            <a:off x="0" y="1295400"/>
            <a:ext cx="9144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11163" indent="-3429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811213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Studies suggest that thinly collimated helical brain CT is at least as good as thickly collimated axial CT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Some studies report eye dose from helical CT is greater than eye dose from titled axial scanning of the head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Other publications report no increase in eye dose with helical scanning in children as compared to axial mode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alt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alt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alt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65" name="Rectangle 3"/>
          <p:cNvSpPr txBox="1">
            <a:spLocks noChangeArrowheads="1"/>
          </p:cNvSpPr>
          <p:nvPr/>
        </p:nvSpPr>
        <p:spPr bwMode="auto">
          <a:xfrm>
            <a:off x="0" y="6446838"/>
            <a:ext cx="320040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buClrTx/>
              <a:buSzTx/>
            </a:pPr>
            <a:endParaRPr lang="en-US" altLang="en-US" sz="18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3429000"/>
            <a:ext cx="44196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buClrTx/>
              <a:buSzTx/>
            </a:pPr>
            <a:endParaRPr lang="en-US" altLang="en-US" sz="180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Helical Mode for Head 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371600"/>
            <a:ext cx="8593137" cy="48006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1200"/>
              </a:spcAft>
              <a:buFontTx/>
              <a:buNone/>
              <a:defRPr/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There are special considerations to head CT performed in helical scanning mode </a:t>
            </a:r>
          </a:p>
          <a:p>
            <a:pPr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Overlapping pitch (~0.5): to decrease artifacts from rapidly changing anatomy</a:t>
            </a:r>
          </a:p>
          <a:p>
            <a:pPr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Thin beam collimation: To decrease radiation dose from over-ranging at the beginning and end of the helical acquisition</a:t>
            </a:r>
          </a:p>
          <a:p>
            <a:pPr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 gantry tilt allowed  </a:t>
            </a:r>
          </a:p>
          <a:p>
            <a:pPr>
              <a:lnSpc>
                <a:spcPct val="120000"/>
              </a:lnSpc>
              <a:spcAft>
                <a:spcPts val="1200"/>
              </a:spcAft>
              <a:defRPr/>
            </a:pPr>
            <a:r>
              <a:rPr 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Faster scanning compared to axial mode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CT: Tube Current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74638" y="1295400"/>
            <a:ext cx="8593137" cy="4572000"/>
          </a:xfrm>
        </p:spPr>
        <p:txBody>
          <a:bodyPr lIns="92075" tIns="46038" rIns="92075" bIns="46038"/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CT can be performed with fixed mA or AEC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Prior studies have reported potential for reducing the fixed mA substantially for head CT</a:t>
            </a:r>
          </a:p>
          <a:p>
            <a:pPr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Substantial dose reductions have been reported with AEC</a:t>
            </a:r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% decrease depends on baseline protocol</a:t>
            </a:r>
            <a:endParaRPr lang="en-US" altLang="en-US" sz="2000" i="1" dirty="0">
              <a:solidFill>
                <a:srgbClr val="FDD49D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AEC is also useful for neck CT</a:t>
            </a:r>
          </a:p>
          <a:p>
            <a:pPr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Variations in size of shoulders</a:t>
            </a:r>
          </a:p>
          <a:p>
            <a:pPr lvl="1">
              <a:lnSpc>
                <a:spcPct val="120000"/>
              </a:lnSpc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Dramatic change in thickness from neck to shoulders requires benefit from change in mA with AEC </a:t>
            </a:r>
            <a:r>
              <a:rPr lang="en-US" altLang="en-US" sz="1800" i="1" dirty="0">
                <a:solidFill>
                  <a:srgbClr val="FDD49D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5867400" y="5867400"/>
            <a:ext cx="3048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lvl="1" algn="r">
              <a:buFontTx/>
              <a:buNone/>
            </a:pPr>
            <a:r>
              <a:rPr lang="en-US" altLang="en-US" sz="1400" i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Mullins et al. AJNR 2004 </a:t>
            </a:r>
          </a:p>
          <a:p>
            <a:pPr lvl="1" algn="r">
              <a:buFontTx/>
              <a:buNone/>
            </a:pPr>
            <a:r>
              <a:rPr lang="en-US" altLang="en-US" sz="1400" i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Russell et al, AJNR 2008 </a:t>
            </a:r>
          </a:p>
          <a:p>
            <a:pPr lvl="1" algn="r">
              <a:buFontTx/>
              <a:buNone/>
            </a:pPr>
            <a:r>
              <a:rPr lang="en-US" altLang="en-US" sz="1400" i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Smith et al. Radiology 2008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Optimizing Dose: Tube potential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74638" y="1371600"/>
            <a:ext cx="8716962" cy="4572000"/>
          </a:xfrm>
        </p:spPr>
        <p:txBody>
          <a:bodyPr>
            <a:normAutofit lnSpcReduction="10000"/>
          </a:bodyPr>
          <a:lstStyle/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Traditionally routine adult head CT is performed at 120 kV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can also be selected as a fixed value or automatic kV selection technique. </a:t>
            </a:r>
          </a:p>
          <a:p>
            <a:pPr marL="411163"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angiography protocols benefit from lower kV (80-100kV)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1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Smaller vessels are better seen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1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Lower contrast volume or injection rate possible </a:t>
            </a:r>
          </a:p>
          <a:p>
            <a:pPr marL="811213"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1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Lower radiation dose compared to higher kV</a:t>
            </a:r>
          </a:p>
          <a:p>
            <a:pPr marL="411163"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perfusion: Should be performed at 80 kV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1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Maximizes sensitivity to detect iodine in the brain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1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Helps reduce the dose dramatically compared to higher dose at 120 kV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Good CT Exam: Other parameters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74638" y="1295400"/>
            <a:ext cx="8793162" cy="4572000"/>
          </a:xfrm>
        </p:spPr>
        <p:txBody>
          <a:bodyPr lIns="92075" tIns="46038" rIns="92075" bIns="46038"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 series</a:t>
            </a:r>
          </a:p>
          <a:p>
            <a:pPr lvl="1">
              <a:lnSpc>
                <a:spcPct val="120000"/>
              </a:lnSpc>
            </a:pPr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Must be minimum required </a:t>
            </a:r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When multiple- dose should not be multiple folds higher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Avoid rescanning same region</a:t>
            </a:r>
          </a:p>
          <a:p>
            <a:pPr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E.g., head and temporal bone, face and sinuses 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 length: Targeted and focused  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Beam collimation: Lower is better to decrease dose for head 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Remove extraneous hardware</a:t>
            </a:r>
          </a:p>
        </p:txBody>
      </p:sp>
      <p:sp>
        <p:nvSpPr>
          <p:cNvPr id="19460" name="Rectangle 1"/>
          <p:cNvSpPr>
            <a:spLocks noChangeArrowheads="1"/>
          </p:cNvSpPr>
          <p:nvPr/>
        </p:nvSpPr>
        <p:spPr bwMode="auto">
          <a:xfrm>
            <a:off x="6248400" y="5993159"/>
            <a:ext cx="2528887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lvl="1"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Brown, et al.  AJR 1999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Good CT Exam: Eye shielding?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11163">
              <a:lnSpc>
                <a:spcPct val="120000"/>
              </a:lnSpc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Lead shield help reduce eye dose by 44% for head CT</a:t>
            </a:r>
          </a:p>
          <a:p>
            <a:pPr marL="811213"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Can cause severe artifacts over the orbits </a:t>
            </a:r>
          </a:p>
          <a:p>
            <a:pPr marL="411163">
              <a:lnSpc>
                <a:spcPct val="120000"/>
              </a:lnSpc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Bismuth in plane shields also reduce radiation dose to eyes with less  severe artifacts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40-53% dose reduction to lens with Bismuth shields</a:t>
            </a:r>
          </a:p>
          <a:p>
            <a:pPr marL="811213"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Controversial due to effect on image quality </a:t>
            </a:r>
            <a:r>
              <a:rPr lang="en-US" altLang="en-US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						</a:t>
            </a: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3901380" y="5958850"/>
            <a:ext cx="4991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i="1">
                <a:latin typeface="Arial" charset="0"/>
              </a:rPr>
              <a:t>Ngaile, J. E. et al. Radiat Prot Dosimetry 2008 130:490-498;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i="1">
                <a:latin typeface="Arial" charset="0"/>
              </a:rPr>
              <a:t>Hopper et al. AJNR 2001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Points against shielding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11163">
              <a:lnSpc>
                <a:spcPct val="120000"/>
              </a:lnSpc>
              <a:spcAft>
                <a:spcPts val="0"/>
              </a:spcAft>
              <a:defRPr/>
            </a:pP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Heany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</a:t>
            </a: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Australas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Phys </a:t>
            </a: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Eng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Sci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Med. 2006 </a:t>
            </a:r>
          </a:p>
          <a:p>
            <a:pPr marL="811213" lvl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alt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Angulation is superior to Bismuth eye shields</a:t>
            </a:r>
          </a:p>
          <a:p>
            <a:pPr lvl="2">
              <a:spcAft>
                <a:spcPts val="1200"/>
              </a:spcAft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88% reduction versus 48% reduction </a:t>
            </a:r>
          </a:p>
          <a:p>
            <a:pPr marL="411163">
              <a:lnSpc>
                <a:spcPct val="120000"/>
              </a:lnSpc>
              <a:spcAft>
                <a:spcPts val="0"/>
              </a:spcAft>
              <a:defRPr/>
            </a:pP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Leswick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Radiology 2008</a:t>
            </a:r>
          </a:p>
          <a:p>
            <a:pPr marL="811213" lvl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alt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is better than Bismuth thyroid shields</a:t>
            </a:r>
          </a:p>
          <a:p>
            <a:pPr lvl="2">
              <a:spcAft>
                <a:spcPts val="1200"/>
              </a:spcAft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78% dose reduction versus 42%</a:t>
            </a:r>
          </a:p>
          <a:p>
            <a:pPr marL="411163" lvl="2" indent="-342900">
              <a:lnSpc>
                <a:spcPct val="120000"/>
              </a:lnSpc>
              <a:spcAft>
                <a:spcPts val="0"/>
              </a:spcAft>
              <a:defRPr/>
            </a:pPr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Other publications support use of Bismuth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Objectives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Understand key protocols based on clinical indications for head CT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Understand scan parameters used for head CT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Address unique issues with head CT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Pediatric head CT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93163" cy="4572000"/>
          </a:xfrm>
        </p:spPr>
        <p:txBody>
          <a:bodyPr/>
          <a:lstStyle/>
          <a:p>
            <a:pPr marL="411163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en-US" sz="2400" kern="12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Perform only when appropriate, use brain MRI to avoid need for head CT when possible. 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en-US" sz="2400" kern="12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Lower dose head CT should be used in children compared to adult head CT. 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en-US" sz="2400" kern="12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Create specific protocol for ventricular shunt patency: low kV and fixed low mA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en-US" sz="2400" kern="12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Create separate protocol for Craniostenosis: Low KV (80 kV) and low mAs (ex. 50 mAs)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052513"/>
            <a:ext cx="9143999" cy="5410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title"/>
          </p:nvPr>
        </p:nvSpPr>
        <p:spPr>
          <a:xfrm>
            <a:off x="282575" y="152400"/>
            <a:ext cx="8534400" cy="762000"/>
          </a:xfrm>
        </p:spPr>
        <p:txBody>
          <a:bodyPr>
            <a:normAutofit fontScale="90000"/>
          </a:bodyPr>
          <a:lstStyle/>
          <a:p>
            <a:r>
              <a:rPr lang="en-US" altLang="en-US" sz="29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Craniostenosis</a:t>
            </a:r>
            <a:r>
              <a:rPr lang="en-US" altLang="en-US" sz="2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80 kV, 30 </a:t>
            </a:r>
            <a:r>
              <a:rPr lang="en-US" altLang="en-US" sz="29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mAs</a:t>
            </a:r>
            <a:r>
              <a:rPr lang="en-US" altLang="en-US" sz="2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br>
              <a:rPr lang="en-US" altLang="en-US" sz="2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altLang="en-US" sz="29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helical pitch 1.4:1, 0.04 mSv</a:t>
            </a:r>
          </a:p>
        </p:txBody>
      </p:sp>
      <p:pic>
        <p:nvPicPr>
          <p:cNvPr id="18440" name="pedibraincranio_SSD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5"/>
          <a:stretch>
            <a:fillRect/>
          </a:stretch>
        </p:blipFill>
        <p:spPr bwMode="auto">
          <a:xfrm>
            <a:off x="4635500" y="3236913"/>
            <a:ext cx="37465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edibraincranio0.625_60ma_80kV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60413" y="3236913"/>
            <a:ext cx="3459162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7" descr="pedibraincranio_D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13" y="1560513"/>
            <a:ext cx="4503737" cy="1525587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84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44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E6AEEF-F842-4C4D-A6F8-2E1B6DE4911C}"/>
              </a:ext>
            </a:extLst>
          </p:cNvPr>
          <p:cNvSpPr/>
          <p:nvPr/>
        </p:nvSpPr>
        <p:spPr>
          <a:xfrm>
            <a:off x="0" y="1052513"/>
            <a:ext cx="9143999" cy="5410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4579" name="Rectangle 9"/>
          <p:cNvSpPr>
            <a:spLocks noGrp="1" noChangeArrowheads="1"/>
          </p:cNvSpPr>
          <p:nvPr>
            <p:ph type="title"/>
          </p:nvPr>
        </p:nvSpPr>
        <p:spPr>
          <a:xfrm>
            <a:off x="282575" y="98425"/>
            <a:ext cx="8534400" cy="892175"/>
          </a:xfrm>
        </p:spPr>
        <p:txBody>
          <a:bodyPr>
            <a:normAutofit fontScale="90000"/>
          </a:bodyPr>
          <a:lstStyle/>
          <a:p>
            <a:r>
              <a:rPr lang="en-US" altLang="en-US" sz="3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Post trauma: 120 kV, 90-140mA, p = 0.984,   5 NI, 5 mm – 2.5 mm </a:t>
            </a:r>
          </a:p>
        </p:txBody>
      </p:sp>
      <p:pic>
        <p:nvPicPr>
          <p:cNvPr id="19469" name="pedibra5ni90to140ma120kvposttrauma5mm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3473450"/>
            <a:ext cx="3419475" cy="2565400"/>
          </a:xfrm>
        </p:spPr>
      </p:pic>
      <p:pic>
        <p:nvPicPr>
          <p:cNvPr id="19470" name="pedibra5ni90to140ma120kvposttrauma2.5mm.avi">
            <a:hlinkClick r:id="" action="ppaction://media"/>
          </p:cNvPr>
          <p:cNvPicPr>
            <a:picLocks noGrp="1" noRot="1" noChangeAspect="1" noChangeArrowheads="1"/>
          </p:cNvPicPr>
          <p:nvPr>
            <p:ph sz="half" idx="4294967295"/>
            <a:videoFile r:link="rId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4525" y="3057525"/>
            <a:ext cx="3419475" cy="3419475"/>
          </a:xfrm>
        </p:spPr>
      </p:pic>
      <p:pic>
        <p:nvPicPr>
          <p:cNvPr id="24582" name="Picture 15" descr="pedibraintraum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81138"/>
            <a:ext cx="4572000" cy="141446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4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46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4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470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Sinus and Orbits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274638" y="1371600"/>
            <a:ext cx="8593137" cy="4572000"/>
          </a:xfrm>
        </p:spPr>
        <p:txBody>
          <a:bodyPr/>
          <a:lstStyle/>
          <a:p>
            <a:pPr marL="411163">
              <a:lnSpc>
                <a:spcPct val="120000"/>
              </a:lnSpc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Facial bones and sinuses can be scanned at extremely low radiation dose 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High tissue contrast between bones and air offers scope for reduced radiation dose CT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100-120 kV and 40-50 </a:t>
            </a:r>
            <a:r>
              <a:rPr lang="en-US" altLang="en-US" sz="22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mAs</a:t>
            </a:r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generally sufficient for sinuses </a:t>
            </a:r>
          </a:p>
          <a:p>
            <a:pPr marL="811213"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Helical scanning allows isotropic image reconstruction in other planes without need to acquire additional series in coronal plane</a:t>
            </a:r>
          </a:p>
          <a:p>
            <a:pPr marL="811213" lvl="1">
              <a:lnSpc>
                <a:spcPct val="120000"/>
              </a:lnSpc>
              <a:spcAft>
                <a:spcPts val="1200"/>
              </a:spcAft>
            </a:pPr>
            <a:endParaRPr lang="en-US" altLang="en-US" sz="2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811213" lvl="1">
              <a:lnSpc>
                <a:spcPct val="120000"/>
              </a:lnSpc>
              <a:spcAft>
                <a:spcPts val="1200"/>
              </a:spcAft>
            </a:pPr>
            <a:endParaRPr lang="en-US" altLang="en-US" sz="2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Stroke work up CT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163">
              <a:lnSpc>
                <a:spcPct val="120000"/>
              </a:lnSpc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Doses with comprehensive stroke protocol CT can be as high as 16-20 mSv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Non-contrast CT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angiography (CTA)</a:t>
            </a:r>
          </a:p>
          <a:p>
            <a:pPr marL="811213" lvl="1">
              <a:lnSpc>
                <a:spcPct val="120000"/>
              </a:lnSpc>
            </a:pPr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perfusion </a:t>
            </a:r>
          </a:p>
          <a:p>
            <a:pPr marL="811213" lvl="1">
              <a:lnSpc>
                <a:spcPct val="120000"/>
              </a:lnSpc>
              <a:spcAft>
                <a:spcPts val="1200"/>
              </a:spcAft>
            </a:pPr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Post contrast images of brain</a:t>
            </a:r>
          </a:p>
          <a:p>
            <a:pPr marL="411163">
              <a:lnSpc>
                <a:spcPct val="120000"/>
              </a:lnSpc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CTA: use lower kV (≤ 100 kV) </a:t>
            </a:r>
          </a:p>
          <a:p>
            <a:pPr marL="411163">
              <a:lnSpc>
                <a:spcPct val="120000"/>
              </a:lnSpc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CT perfusion: use 80 kV 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E2C7115-0469-4284-84B0-2A66EC726712}"/>
              </a:ext>
            </a:extLst>
          </p:cNvPr>
          <p:cNvSpPr/>
          <p:nvPr/>
        </p:nvSpPr>
        <p:spPr>
          <a:xfrm>
            <a:off x="0" y="1052513"/>
            <a:ext cx="9143999" cy="5410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14300" y="153988"/>
            <a:ext cx="883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3600" b="1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Iterative Reconstruction in Head CT</a:t>
            </a: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5694363" y="5410200"/>
            <a:ext cx="2459037" cy="825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 u="sng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Estimated dose: </a:t>
            </a:r>
          </a:p>
          <a:p>
            <a:pPr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CTDIvol: 25 mGy</a:t>
            </a:r>
          </a:p>
          <a:p>
            <a:pPr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DLP: 459 mGy.cm</a:t>
            </a:r>
          </a:p>
        </p:txBody>
      </p:sp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962025" y="5410200"/>
            <a:ext cx="2438400" cy="825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 u="sng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Estimated dose: </a:t>
            </a:r>
          </a:p>
          <a:p>
            <a:pPr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CTDIvol: 66 mGy</a:t>
            </a:r>
          </a:p>
          <a:p>
            <a:pPr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DLP: 1224 mGy.cm</a:t>
            </a:r>
          </a:p>
        </p:txBody>
      </p:sp>
      <p:pic>
        <p:nvPicPr>
          <p:cNvPr id="27654" name="Picture 9" descr="lt sah old C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57325"/>
            <a:ext cx="2474913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10" descr="lt sah C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1471613"/>
            <a:ext cx="2459038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Rectangle 11"/>
          <p:cNvSpPr>
            <a:spLocks noChangeArrowheads="1"/>
          </p:cNvSpPr>
          <p:nvPr/>
        </p:nvSpPr>
        <p:spPr bwMode="auto">
          <a:xfrm>
            <a:off x="2841626" y="1531423"/>
            <a:ext cx="1930400" cy="7078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Prior scan: FBP</a:t>
            </a:r>
          </a:p>
        </p:txBody>
      </p:sp>
      <p:sp>
        <p:nvSpPr>
          <p:cNvPr id="27657" name="Rectangle 12"/>
          <p:cNvSpPr>
            <a:spLocks noChangeArrowheads="1"/>
          </p:cNvSpPr>
          <p:nvPr/>
        </p:nvSpPr>
        <p:spPr bwMode="auto">
          <a:xfrm>
            <a:off x="4303713" y="4418152"/>
            <a:ext cx="1828800" cy="70788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Follow up: ASIR</a:t>
            </a:r>
          </a:p>
        </p:txBody>
      </p:sp>
      <p:sp>
        <p:nvSpPr>
          <p:cNvPr id="27658" name="Rectangle 11"/>
          <p:cNvSpPr>
            <a:spLocks noChangeArrowheads="1"/>
          </p:cNvSpPr>
          <p:nvPr/>
        </p:nvSpPr>
        <p:spPr bwMode="auto">
          <a:xfrm>
            <a:off x="3619500" y="5522913"/>
            <a:ext cx="1828800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60 % dose reduction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EEF76B3-ED92-4434-A706-FC03C5B1F402}"/>
              </a:ext>
            </a:extLst>
          </p:cNvPr>
          <p:cNvSpPr/>
          <p:nvPr/>
        </p:nvSpPr>
        <p:spPr>
          <a:xfrm>
            <a:off x="0" y="1052513"/>
            <a:ext cx="9143999" cy="5410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8675" name="Picture 10" descr="SA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1704975"/>
            <a:ext cx="7169150" cy="484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992188" y="1350963"/>
            <a:ext cx="1981200" cy="33813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FBP 150 mA</a:t>
            </a: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3543300" y="1339850"/>
            <a:ext cx="1981200" cy="33813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FBP 150 mA</a:t>
            </a:r>
          </a:p>
        </p:txBody>
      </p:sp>
      <p:sp>
        <p:nvSpPr>
          <p:cNvPr id="28678" name="Rectangle 3"/>
          <p:cNvSpPr>
            <a:spLocks noChangeArrowheads="1"/>
          </p:cNvSpPr>
          <p:nvPr/>
        </p:nvSpPr>
        <p:spPr bwMode="auto">
          <a:xfrm>
            <a:off x="6324600" y="1350963"/>
            <a:ext cx="1828800" cy="33813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FBP 75 mA</a:t>
            </a:r>
          </a:p>
        </p:txBody>
      </p:sp>
      <p:sp>
        <p:nvSpPr>
          <p:cNvPr id="28679" name="Rectangle 3"/>
          <p:cNvSpPr>
            <a:spLocks noChangeArrowheads="1"/>
          </p:cNvSpPr>
          <p:nvPr/>
        </p:nvSpPr>
        <p:spPr bwMode="auto">
          <a:xfrm>
            <a:off x="6559550" y="6211888"/>
            <a:ext cx="1143000" cy="33813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75 mA-S3</a:t>
            </a:r>
          </a:p>
        </p:txBody>
      </p:sp>
      <p:sp>
        <p:nvSpPr>
          <p:cNvPr id="28680" name="Rectangle 3"/>
          <p:cNvSpPr>
            <a:spLocks noChangeArrowheads="1"/>
          </p:cNvSpPr>
          <p:nvPr/>
        </p:nvSpPr>
        <p:spPr bwMode="auto">
          <a:xfrm>
            <a:off x="3048000" y="6215063"/>
            <a:ext cx="1143000" cy="33813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75 mA-S2</a:t>
            </a:r>
          </a:p>
        </p:txBody>
      </p:sp>
      <p:sp>
        <p:nvSpPr>
          <p:cNvPr id="28681" name="Rectangle 3"/>
          <p:cNvSpPr>
            <a:spLocks noChangeArrowheads="1"/>
          </p:cNvSpPr>
          <p:nvPr/>
        </p:nvSpPr>
        <p:spPr bwMode="auto">
          <a:xfrm>
            <a:off x="992188" y="6215063"/>
            <a:ext cx="1143000" cy="33813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75 mA-S1</a:t>
            </a:r>
          </a:p>
        </p:txBody>
      </p:sp>
      <p:sp>
        <p:nvSpPr>
          <p:cNvPr id="28682" name="Rectangle 9"/>
          <p:cNvSpPr>
            <a:spLocks noChangeArrowheads="1"/>
          </p:cNvSpPr>
          <p:nvPr/>
        </p:nvSpPr>
        <p:spPr bwMode="auto">
          <a:xfrm>
            <a:off x="152400" y="3751263"/>
            <a:ext cx="8839200" cy="457200"/>
          </a:xfrm>
          <a:prstGeom prst="rect">
            <a:avLst/>
          </a:prstGeom>
          <a:solidFill>
            <a:srgbClr val="333399">
              <a:alpha val="65881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 results in lower noise in reduced dose images</a:t>
            </a:r>
          </a:p>
        </p:txBody>
      </p:sp>
      <p:sp>
        <p:nvSpPr>
          <p:cNvPr id="28683" name="Rectangle 2"/>
          <p:cNvSpPr>
            <a:spLocks noGrp="1" noChangeArrowheads="1"/>
          </p:cNvSpPr>
          <p:nvPr>
            <p:ph type="title"/>
          </p:nvPr>
        </p:nvSpPr>
        <p:spPr>
          <a:xfrm>
            <a:off x="160744" y="101105"/>
            <a:ext cx="8678456" cy="864096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Iterative reconstruction in Head CT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Summary </a:t>
            </a:r>
          </a:p>
        </p:txBody>
      </p:sp>
      <p:sp>
        <p:nvSpPr>
          <p:cNvPr id="29699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CT protocols must be organized based on clinical indications 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Care must be taken to reduce motion artifacts 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angiography and CT perfusion must be performed with low kV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Pediatric head CT should be performed at low radiation dose compared to adult head CT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Why is head unique for CT?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CT is one of the most frequently performed CT </a:t>
            </a: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Remember that MRI has replaced head CT for several clinical indications </a:t>
            </a: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Skull base (densest bone in body) has propensity to cause beam hardening artifacts </a:t>
            </a: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anatomy changes rapidly from base to vault</a:t>
            </a: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Differences between grey and white matter in the brain represent extremely low contrast for CT.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How is head unique for CT?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75431" y="1143000"/>
            <a:ext cx="8593137" cy="50292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size does not change much with patient size unlike chest and abdomen</a:t>
            </a:r>
          </a:p>
          <a:p>
            <a:pPr>
              <a:spcAft>
                <a:spcPts val="3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Certain clinical indications allow substantial dose reduction due to high inherent contrast</a:t>
            </a:r>
          </a:p>
          <a:p>
            <a:pPr lvl="1"/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Paranasal sinuses </a:t>
            </a:r>
          </a:p>
          <a:p>
            <a:pPr lvl="1"/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Facial and skull bones </a:t>
            </a:r>
          </a:p>
          <a:p>
            <a:pPr lvl="1"/>
            <a:r>
              <a:rPr lang="en-US" altLang="en-US" sz="20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Craniostenosis</a:t>
            </a:r>
            <a:endParaRPr lang="en-US" alt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spcAft>
                <a:spcPts val="12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Patency of ventricular shunts</a:t>
            </a:r>
          </a:p>
          <a:p>
            <a:pPr>
              <a:spcAft>
                <a:spcPts val="3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Certain clinical indications have higher dose</a:t>
            </a:r>
          </a:p>
          <a:p>
            <a:pPr lvl="1"/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Stroke work up with CT </a:t>
            </a:r>
          </a:p>
          <a:p>
            <a:pPr lvl="1"/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angiography/venography of head and neck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Developing CT protocols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Always pre-save scan protocols on the scanner</a:t>
            </a:r>
          </a:p>
          <a:p>
            <a:pPr>
              <a:spcAft>
                <a:spcPts val="3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CT is often an urgent, time-sensitive exam</a:t>
            </a:r>
          </a:p>
          <a:p>
            <a:pPr lvl="1"/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Stroke work up with CT </a:t>
            </a:r>
          </a:p>
          <a:p>
            <a:pPr lvl="1">
              <a:spcAft>
                <a:spcPts val="1200"/>
              </a:spcAft>
            </a:pPr>
            <a:r>
              <a:rPr lang="en-US" altLang="en-US" sz="2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trauma </a:t>
            </a: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 means brain parenchyma for stroke work up so fiddling with scan parameters and errors can delay CT scanning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Basic of CT Dose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409700" y="1614487"/>
            <a:ext cx="6324600" cy="609600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68263" indent="0" algn="ctr">
              <a:lnSpc>
                <a:spcPct val="140000"/>
              </a:lnSpc>
              <a:buFontTx/>
              <a:buNone/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Justified: Ensuring that CT is the right test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4157663" y="4191000"/>
            <a:ext cx="485775" cy="762000"/>
          </a:xfrm>
          <a:prstGeom prst="downArrow">
            <a:avLst>
              <a:gd name="adj1" fmla="val 50000"/>
              <a:gd name="adj2" fmla="val 39216"/>
            </a:avLst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altLang="en-US" sz="24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4157663" y="2362200"/>
            <a:ext cx="485775" cy="762000"/>
          </a:xfrm>
          <a:prstGeom prst="downArrow">
            <a:avLst>
              <a:gd name="adj1" fmla="val 50000"/>
              <a:gd name="adj2" fmla="val 39216"/>
            </a:avLst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altLang="en-US" sz="24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198" name="Rectangle 1"/>
          <p:cNvSpPr>
            <a:spLocks noChangeArrowheads="1"/>
          </p:cNvSpPr>
          <p:nvPr/>
        </p:nvSpPr>
        <p:spPr bwMode="auto">
          <a:xfrm>
            <a:off x="1066800" y="5091113"/>
            <a:ext cx="6934200" cy="62388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 marL="68263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40000"/>
              </a:lnSpc>
              <a:buFontTx/>
              <a:buNone/>
            </a:pPr>
            <a:r>
              <a:rPr lang="en-US" altLang="en-US" sz="240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ALARA: Adapting Dose to patient size or age</a:t>
            </a:r>
          </a:p>
        </p:txBody>
      </p:sp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800100" y="3352800"/>
            <a:ext cx="7543800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 marL="68263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40000"/>
              </a:lnSpc>
              <a:buFontTx/>
              <a:buNone/>
            </a:pPr>
            <a:r>
              <a:rPr lang="en-US" altLang="en-US" sz="240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Interpretable: Tailoring CT for specific indications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Protocols: Meet Basic Standards</a:t>
            </a:r>
          </a:p>
        </p:txBody>
      </p:sp>
      <p:pic>
        <p:nvPicPr>
          <p:cNvPr id="9219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700" y="1919288"/>
            <a:ext cx="7839075" cy="3186112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0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447800"/>
            <a:ext cx="7842250" cy="455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5184775"/>
            <a:ext cx="5276850" cy="88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Make indication driven protocols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63" y="1447800"/>
            <a:ext cx="8593137" cy="45720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1200"/>
              </a:spcAft>
              <a:buFontTx/>
              <a:buNone/>
              <a:defRPr/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Indication based protocols are a must for dose optimization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39725">
              <a:lnSpc>
                <a:spcPct val="120000"/>
              </a:lnSpc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Routine head</a:t>
            </a:r>
          </a:p>
          <a:p>
            <a:pPr marL="339725">
              <a:lnSpc>
                <a:spcPct val="120000"/>
              </a:lnSpc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 angiography head with or without neck</a:t>
            </a:r>
          </a:p>
          <a:p>
            <a:pPr marL="339725">
              <a:lnSpc>
                <a:spcPct val="120000"/>
              </a:lnSpc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Perfusion CT</a:t>
            </a:r>
          </a:p>
          <a:p>
            <a:pPr marL="339725">
              <a:lnSpc>
                <a:spcPct val="120000"/>
              </a:lnSpc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Temporal bone CT</a:t>
            </a:r>
          </a:p>
          <a:p>
            <a:pPr marL="339725">
              <a:lnSpc>
                <a:spcPct val="120000"/>
              </a:lnSpc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 orbits</a:t>
            </a:r>
          </a:p>
          <a:p>
            <a:pPr marL="339725">
              <a:lnSpc>
                <a:spcPct val="120000"/>
              </a:lnSpc>
              <a:defRPr/>
            </a:pP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Paranasal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sinuses CT</a:t>
            </a:r>
          </a:p>
          <a:p>
            <a:pPr marL="339725">
              <a:lnSpc>
                <a:spcPct val="120000"/>
              </a:lnSpc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Shunt patency</a:t>
            </a:r>
          </a:p>
          <a:p>
            <a:pPr marL="411163">
              <a:lnSpc>
                <a:spcPct val="120000"/>
              </a:lnSpc>
              <a:defRPr/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11163">
              <a:lnSpc>
                <a:spcPct val="120000"/>
              </a:lnSpc>
              <a:defRPr/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19" y="116632"/>
            <a:ext cx="8511481" cy="1102568"/>
          </a:xfrm>
        </p:spPr>
        <p:txBody>
          <a:bodyPr>
            <a:noAutofit/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Head CT: </a:t>
            </a:r>
            <a:b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Minimize movement during scanning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74638" y="1371600"/>
            <a:ext cx="8593137" cy="5105400"/>
          </a:xfrm>
        </p:spPr>
        <p:txBody>
          <a:bodyPr>
            <a:normAutofit fontScale="92500" lnSpcReduction="10000"/>
          </a:bodyPr>
          <a:lstStyle/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Give instructions to minimize voluntary movements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Place in head rest to decrease motion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Coax children properly or use sedation 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Uncooperative patients: Use faster scanning (helical scanning is a viable option in head)</a:t>
            </a:r>
          </a:p>
          <a:p>
            <a:pPr marL="411163">
              <a:lnSpc>
                <a:spcPct val="120000"/>
              </a:lnSpc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Never perform more than one repeat acquisition CT if initial scan had motion</a:t>
            </a:r>
          </a:p>
          <a:p>
            <a:pPr marL="411163">
              <a:lnSpc>
                <a:spcPct val="120000"/>
              </a:lnSpc>
              <a:spcAft>
                <a:spcPts val="3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ONLY REPEAT ONCE if and when additional surety, sedation, or added legal restrain to decrease motion</a:t>
            </a:r>
          </a:p>
          <a:p>
            <a:pPr marL="811213" lvl="1">
              <a:lnSpc>
                <a:spcPct val="120000"/>
              </a:lnSpc>
              <a:spcAft>
                <a:spcPts val="600"/>
              </a:spcAft>
            </a:pPr>
            <a:r>
              <a:rPr lang="en-US" alt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Faster scanning with faster gantry rotation, helical mode, higher pitch, and/or thicker beam collimation can help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1392</Words>
  <Application>Microsoft Office PowerPoint</Application>
  <PresentationFormat>On-screen Show (4:3)</PresentationFormat>
  <Paragraphs>213</Paragraphs>
  <Slides>27</Slides>
  <Notes>27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</vt:lpstr>
      <vt:lpstr>Arial Unicode MS</vt:lpstr>
      <vt:lpstr>Calibri</vt:lpstr>
      <vt:lpstr>Calibri Light</vt:lpstr>
      <vt:lpstr>Office Theme</vt:lpstr>
      <vt:lpstr>Radiation Dose Management in  Computed Tomography</vt:lpstr>
      <vt:lpstr>Objectives</vt:lpstr>
      <vt:lpstr>Why is head unique for CT?</vt:lpstr>
      <vt:lpstr>How is head unique for CT?</vt:lpstr>
      <vt:lpstr>Developing CT protocols</vt:lpstr>
      <vt:lpstr>Basic of CT Dose</vt:lpstr>
      <vt:lpstr>Protocols: Meet Basic Standards</vt:lpstr>
      <vt:lpstr>Make indication driven protocols </vt:lpstr>
      <vt:lpstr>Head CT:  Minimize movement during scanning</vt:lpstr>
      <vt:lpstr>Head CT: Contrast Injection</vt:lpstr>
      <vt:lpstr>Head CT: Good points</vt:lpstr>
      <vt:lpstr>Axial versus Helical mode</vt:lpstr>
      <vt:lpstr>Axial versus helical CT</vt:lpstr>
      <vt:lpstr>Helical Mode for Head CT</vt:lpstr>
      <vt:lpstr>Head CT: Tube Current</vt:lpstr>
      <vt:lpstr>Optimizing Dose: Tube potential</vt:lpstr>
      <vt:lpstr>Good CT Exam: Other parameters</vt:lpstr>
      <vt:lpstr>Good CT Exam: Eye shielding?</vt:lpstr>
      <vt:lpstr>Points against shielding</vt:lpstr>
      <vt:lpstr>Pediatric head CT</vt:lpstr>
      <vt:lpstr>Craniostenosis: 80 kV, 30 mAs,  helical pitch 1.4:1, 0.04 mSv</vt:lpstr>
      <vt:lpstr>Post trauma: 120 kV, 90-140mA, p = 0.984,   5 NI, 5 mm – 2.5 mm </vt:lpstr>
      <vt:lpstr>Sinus and Orbits</vt:lpstr>
      <vt:lpstr>Stroke work up CT</vt:lpstr>
      <vt:lpstr>PowerPoint Presentation</vt:lpstr>
      <vt:lpstr>Iterative reconstruction in Head CT</vt:lpstr>
      <vt:lpstr>Summary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2020-03-27T11:11:43Z</dcterms:created>
  <dcterms:modified xsi:type="dcterms:W3CDTF">2020-03-27T11:31:25Z</dcterms:modified>
</cp:coreProperties>
</file>