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4" r:id="rId2"/>
    <p:sldId id="295"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293" r:id="rId20"/>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75340" autoAdjust="0"/>
  </p:normalViewPr>
  <p:slideViewPr>
    <p:cSldViewPr>
      <p:cViewPr varScale="1">
        <p:scale>
          <a:sx n="98" d="100"/>
          <a:sy n="98" d="100"/>
        </p:scale>
        <p:origin x="1956" y="90"/>
      </p:cViewPr>
      <p:guideLst>
        <p:guide orient="horz" pos="2160"/>
        <p:guide pos="2880"/>
      </p:guideLst>
    </p:cSldViewPr>
  </p:slideViewPr>
  <p:notesTextViewPr>
    <p:cViewPr>
      <p:scale>
        <a:sx n="1" d="1"/>
        <a:sy n="1" d="1"/>
      </p:scale>
      <p:origin x="0" y="0"/>
    </p:cViewPr>
  </p:notesTextViewPr>
  <p:sorterViewPr>
    <p:cViewPr>
      <p:scale>
        <a:sx n="100" d="100"/>
        <a:sy n="100" d="100"/>
      </p:scale>
      <p:origin x="0" y="114"/>
    </p:cViewPr>
  </p:sorterViewPr>
  <p:notesViewPr>
    <p:cSldViewPr>
      <p:cViewPr varScale="1">
        <p:scale>
          <a:sx n="91" d="100"/>
          <a:sy n="91" d="100"/>
        </p:scale>
        <p:origin x="3768" y="10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DB1113-0CB5-48C0-BDB1-D885578B668B}" type="doc">
      <dgm:prSet loTypeId="urn:microsoft.com/office/officeart/2005/8/layout/chevron1" loCatId="process" qsTypeId="urn:microsoft.com/office/officeart/2005/8/quickstyle/simple1" qsCatId="simple" csTypeId="urn:microsoft.com/office/officeart/2005/8/colors/accent1_2" csCatId="accent1" phldr="1"/>
      <dgm:spPr/>
    </dgm:pt>
    <dgm:pt modelId="{A13E89CE-6058-4FDB-8C29-CE0ED3B01D73}">
      <dgm:prSet phldrT="[Text]"/>
      <dgm:spPr>
        <a:solidFill>
          <a:schemeClr val="accent3">
            <a:lumMod val="20000"/>
            <a:lumOff val="80000"/>
          </a:schemeClr>
        </a:solidFill>
      </dgm:spPr>
      <dgm:t>
        <a:bodyPr/>
        <a:lstStyle/>
        <a:p>
          <a:r>
            <a:rPr lang="en-IE" dirty="0">
              <a:solidFill>
                <a:schemeClr val="tx1"/>
              </a:solidFill>
            </a:rPr>
            <a:t>Detector Purchase</a:t>
          </a:r>
        </a:p>
      </dgm:t>
    </dgm:pt>
    <dgm:pt modelId="{4D444AEA-D8DF-40DC-AFBB-1757341967CF}" type="parTrans" cxnId="{B548896D-B8B6-400F-83AF-2ACC6080F92D}">
      <dgm:prSet/>
      <dgm:spPr/>
      <dgm:t>
        <a:bodyPr/>
        <a:lstStyle/>
        <a:p>
          <a:endParaRPr lang="en-IE"/>
        </a:p>
      </dgm:t>
    </dgm:pt>
    <dgm:pt modelId="{0CE6C4FF-0D28-4592-B981-972356A38F69}" type="sibTrans" cxnId="{B548896D-B8B6-400F-83AF-2ACC6080F92D}">
      <dgm:prSet/>
      <dgm:spPr/>
      <dgm:t>
        <a:bodyPr/>
        <a:lstStyle/>
        <a:p>
          <a:endParaRPr lang="en-IE"/>
        </a:p>
      </dgm:t>
    </dgm:pt>
    <dgm:pt modelId="{08F3B39F-D7AD-463E-9D33-010B8EBCD127}">
      <dgm:prSet phldrT="[Text]"/>
      <dgm:spPr>
        <a:solidFill>
          <a:schemeClr val="accent3">
            <a:lumMod val="40000"/>
            <a:lumOff val="60000"/>
          </a:schemeClr>
        </a:solidFill>
      </dgm:spPr>
      <dgm:t>
        <a:bodyPr/>
        <a:lstStyle/>
        <a:p>
          <a:r>
            <a:rPr lang="en-IE" dirty="0">
              <a:solidFill>
                <a:schemeClr val="tx1"/>
              </a:solidFill>
            </a:rPr>
            <a:t>Detector Handling</a:t>
          </a:r>
        </a:p>
      </dgm:t>
    </dgm:pt>
    <dgm:pt modelId="{E6D1DE15-A450-40A0-BF5D-D4A055DD4C91}" type="parTrans" cxnId="{98E71292-8BA3-4B5B-BD87-B0E7D5D65936}">
      <dgm:prSet/>
      <dgm:spPr/>
      <dgm:t>
        <a:bodyPr/>
        <a:lstStyle/>
        <a:p>
          <a:endParaRPr lang="en-IE"/>
        </a:p>
      </dgm:t>
    </dgm:pt>
    <dgm:pt modelId="{693B636D-DF51-4ABD-94E6-59EF7DEE9072}" type="sibTrans" cxnId="{98E71292-8BA3-4B5B-BD87-B0E7D5D65936}">
      <dgm:prSet/>
      <dgm:spPr/>
      <dgm:t>
        <a:bodyPr/>
        <a:lstStyle/>
        <a:p>
          <a:endParaRPr lang="en-IE"/>
        </a:p>
      </dgm:t>
    </dgm:pt>
    <dgm:pt modelId="{9A3D5009-7D02-4410-A845-88797EC43BE8}">
      <dgm:prSet phldrT="[Text]"/>
      <dgm:spPr>
        <a:solidFill>
          <a:schemeClr val="accent3">
            <a:lumMod val="50000"/>
          </a:schemeClr>
        </a:solidFill>
      </dgm:spPr>
      <dgm:t>
        <a:bodyPr/>
        <a:lstStyle/>
        <a:p>
          <a:r>
            <a:rPr lang="en-IE" dirty="0"/>
            <a:t>Data </a:t>
          </a:r>
        </a:p>
        <a:p>
          <a:r>
            <a:rPr lang="en-IE" dirty="0"/>
            <a:t>Reporting</a:t>
          </a:r>
        </a:p>
      </dgm:t>
    </dgm:pt>
    <dgm:pt modelId="{EF04BA57-278D-41FF-B50F-203D9AD1E7D9}" type="parTrans" cxnId="{3E8FE7B4-72D7-46BD-BCE3-8E74CC2C895F}">
      <dgm:prSet/>
      <dgm:spPr/>
      <dgm:t>
        <a:bodyPr/>
        <a:lstStyle/>
        <a:p>
          <a:endParaRPr lang="en-IE"/>
        </a:p>
      </dgm:t>
    </dgm:pt>
    <dgm:pt modelId="{7232B8BC-728D-4947-AB85-71CFB1252136}" type="sibTrans" cxnId="{3E8FE7B4-72D7-46BD-BCE3-8E74CC2C895F}">
      <dgm:prSet/>
      <dgm:spPr/>
      <dgm:t>
        <a:bodyPr/>
        <a:lstStyle/>
        <a:p>
          <a:endParaRPr lang="en-IE"/>
        </a:p>
      </dgm:t>
    </dgm:pt>
    <dgm:pt modelId="{2DC9FC01-3D77-4818-9349-A7BC7CC0481C}">
      <dgm:prSet phldrT="[Text]"/>
      <dgm:spPr>
        <a:solidFill>
          <a:schemeClr val="accent3">
            <a:lumMod val="75000"/>
          </a:schemeClr>
        </a:solidFill>
      </dgm:spPr>
      <dgm:t>
        <a:bodyPr/>
        <a:lstStyle/>
        <a:p>
          <a:r>
            <a:rPr lang="en-IE" dirty="0"/>
            <a:t>Laboratory Measurement</a:t>
          </a:r>
        </a:p>
      </dgm:t>
    </dgm:pt>
    <dgm:pt modelId="{F7618846-29CC-4248-8155-936AB4BA65A6}" type="parTrans" cxnId="{B854B90E-1E4D-4319-B735-EBD069827B3D}">
      <dgm:prSet/>
      <dgm:spPr/>
      <dgm:t>
        <a:bodyPr/>
        <a:lstStyle/>
        <a:p>
          <a:endParaRPr lang="en-IE"/>
        </a:p>
      </dgm:t>
    </dgm:pt>
    <dgm:pt modelId="{D315C1DC-9968-4D52-A7BF-C14D65DD4608}" type="sibTrans" cxnId="{B854B90E-1E4D-4319-B735-EBD069827B3D}">
      <dgm:prSet/>
      <dgm:spPr/>
      <dgm:t>
        <a:bodyPr/>
        <a:lstStyle/>
        <a:p>
          <a:endParaRPr lang="en-IE"/>
        </a:p>
      </dgm:t>
    </dgm:pt>
    <dgm:pt modelId="{C3FDAB18-A515-45DD-B9A7-BE333E8D505C}">
      <dgm:prSet phldrT="[Text]"/>
      <dgm:spPr>
        <a:solidFill>
          <a:schemeClr val="accent3">
            <a:lumMod val="60000"/>
            <a:lumOff val="40000"/>
          </a:schemeClr>
        </a:solidFill>
      </dgm:spPr>
      <dgm:t>
        <a:bodyPr/>
        <a:lstStyle/>
        <a:p>
          <a:r>
            <a:rPr lang="en-IE" dirty="0">
              <a:solidFill>
                <a:schemeClr val="tx1"/>
              </a:solidFill>
            </a:rPr>
            <a:t>Detector</a:t>
          </a:r>
          <a:r>
            <a:rPr lang="en-IE" dirty="0"/>
            <a:t> </a:t>
          </a:r>
          <a:r>
            <a:rPr lang="en-IE" dirty="0">
              <a:solidFill>
                <a:schemeClr val="tx1"/>
              </a:solidFill>
            </a:rPr>
            <a:t>Placement</a:t>
          </a:r>
        </a:p>
      </dgm:t>
    </dgm:pt>
    <dgm:pt modelId="{CCCB100C-EE19-47A3-98DD-2AE23F5F8EA8}" type="parTrans" cxnId="{28996FF7-6DA1-4DFF-81A9-4F005791FCD7}">
      <dgm:prSet/>
      <dgm:spPr/>
      <dgm:t>
        <a:bodyPr/>
        <a:lstStyle/>
        <a:p>
          <a:endParaRPr lang="en-IE"/>
        </a:p>
      </dgm:t>
    </dgm:pt>
    <dgm:pt modelId="{0EAA5D03-AAEE-4965-874E-A02FE37C3336}" type="sibTrans" cxnId="{28996FF7-6DA1-4DFF-81A9-4F005791FCD7}">
      <dgm:prSet/>
      <dgm:spPr/>
      <dgm:t>
        <a:bodyPr/>
        <a:lstStyle/>
        <a:p>
          <a:endParaRPr lang="en-IE"/>
        </a:p>
      </dgm:t>
    </dgm:pt>
    <dgm:pt modelId="{A23DE3D7-A3F8-4973-81F4-DDF707BDF17D}" type="pres">
      <dgm:prSet presAssocID="{E6DB1113-0CB5-48C0-BDB1-D885578B668B}" presName="Name0" presStyleCnt="0">
        <dgm:presLayoutVars>
          <dgm:dir/>
          <dgm:animLvl val="lvl"/>
          <dgm:resizeHandles val="exact"/>
        </dgm:presLayoutVars>
      </dgm:prSet>
      <dgm:spPr/>
    </dgm:pt>
    <dgm:pt modelId="{3C0743D8-8EE7-4333-89D9-CEE3435D2B46}" type="pres">
      <dgm:prSet presAssocID="{A13E89CE-6058-4FDB-8C29-CE0ED3B01D73}" presName="parTxOnly" presStyleLbl="node1" presStyleIdx="0" presStyleCnt="5">
        <dgm:presLayoutVars>
          <dgm:chMax val="0"/>
          <dgm:chPref val="0"/>
          <dgm:bulletEnabled val="1"/>
        </dgm:presLayoutVars>
      </dgm:prSet>
      <dgm:spPr/>
    </dgm:pt>
    <dgm:pt modelId="{5A652B3D-8705-40BB-8628-9AEB537946B8}" type="pres">
      <dgm:prSet presAssocID="{0CE6C4FF-0D28-4592-B981-972356A38F69}" presName="parTxOnlySpace" presStyleCnt="0"/>
      <dgm:spPr/>
    </dgm:pt>
    <dgm:pt modelId="{F0191316-1E55-40FC-A09B-B458ADEEF1B8}" type="pres">
      <dgm:prSet presAssocID="{08F3B39F-D7AD-463E-9D33-010B8EBCD127}" presName="parTxOnly" presStyleLbl="node1" presStyleIdx="1" presStyleCnt="5">
        <dgm:presLayoutVars>
          <dgm:chMax val="0"/>
          <dgm:chPref val="0"/>
          <dgm:bulletEnabled val="1"/>
        </dgm:presLayoutVars>
      </dgm:prSet>
      <dgm:spPr/>
    </dgm:pt>
    <dgm:pt modelId="{2D37EFCA-F835-4602-9A89-2B87C2AFA1FB}" type="pres">
      <dgm:prSet presAssocID="{693B636D-DF51-4ABD-94E6-59EF7DEE9072}" presName="parTxOnlySpace" presStyleCnt="0"/>
      <dgm:spPr/>
    </dgm:pt>
    <dgm:pt modelId="{FCC755CF-9B29-4D33-B970-E975DCD10EEE}" type="pres">
      <dgm:prSet presAssocID="{C3FDAB18-A515-45DD-B9A7-BE333E8D505C}" presName="parTxOnly" presStyleLbl="node1" presStyleIdx="2" presStyleCnt="5">
        <dgm:presLayoutVars>
          <dgm:chMax val="0"/>
          <dgm:chPref val="0"/>
          <dgm:bulletEnabled val="1"/>
        </dgm:presLayoutVars>
      </dgm:prSet>
      <dgm:spPr/>
    </dgm:pt>
    <dgm:pt modelId="{EBC18D73-DB7E-4402-ACF6-F5D8CC6871EE}" type="pres">
      <dgm:prSet presAssocID="{0EAA5D03-AAEE-4965-874E-A02FE37C3336}" presName="parTxOnlySpace" presStyleCnt="0"/>
      <dgm:spPr/>
    </dgm:pt>
    <dgm:pt modelId="{8DDA083C-C0B2-46C7-A826-0FE0B138113A}" type="pres">
      <dgm:prSet presAssocID="{2DC9FC01-3D77-4818-9349-A7BC7CC0481C}" presName="parTxOnly" presStyleLbl="node1" presStyleIdx="3" presStyleCnt="5">
        <dgm:presLayoutVars>
          <dgm:chMax val="0"/>
          <dgm:chPref val="0"/>
          <dgm:bulletEnabled val="1"/>
        </dgm:presLayoutVars>
      </dgm:prSet>
      <dgm:spPr/>
    </dgm:pt>
    <dgm:pt modelId="{3EE8081D-416B-4122-8170-513F898118C1}" type="pres">
      <dgm:prSet presAssocID="{D315C1DC-9968-4D52-A7BF-C14D65DD4608}" presName="parTxOnlySpace" presStyleCnt="0"/>
      <dgm:spPr/>
    </dgm:pt>
    <dgm:pt modelId="{75B701A4-2F40-4BAA-B7EF-04136BD368A8}" type="pres">
      <dgm:prSet presAssocID="{9A3D5009-7D02-4410-A845-88797EC43BE8}" presName="parTxOnly" presStyleLbl="node1" presStyleIdx="4" presStyleCnt="5">
        <dgm:presLayoutVars>
          <dgm:chMax val="0"/>
          <dgm:chPref val="0"/>
          <dgm:bulletEnabled val="1"/>
        </dgm:presLayoutVars>
      </dgm:prSet>
      <dgm:spPr/>
    </dgm:pt>
  </dgm:ptLst>
  <dgm:cxnLst>
    <dgm:cxn modelId="{B854B90E-1E4D-4319-B735-EBD069827B3D}" srcId="{E6DB1113-0CB5-48C0-BDB1-D885578B668B}" destId="{2DC9FC01-3D77-4818-9349-A7BC7CC0481C}" srcOrd="3" destOrd="0" parTransId="{F7618846-29CC-4248-8155-936AB4BA65A6}" sibTransId="{D315C1DC-9968-4D52-A7BF-C14D65DD4608}"/>
    <dgm:cxn modelId="{E82C3011-2018-4C78-84E0-E5627218BFCA}" type="presOf" srcId="{C3FDAB18-A515-45DD-B9A7-BE333E8D505C}" destId="{FCC755CF-9B29-4D33-B970-E975DCD10EEE}" srcOrd="0" destOrd="0" presId="urn:microsoft.com/office/officeart/2005/8/layout/chevron1"/>
    <dgm:cxn modelId="{A22B2746-6B21-429C-B67A-65AE39CDBECB}" type="presOf" srcId="{2DC9FC01-3D77-4818-9349-A7BC7CC0481C}" destId="{8DDA083C-C0B2-46C7-A826-0FE0B138113A}" srcOrd="0" destOrd="0" presId="urn:microsoft.com/office/officeart/2005/8/layout/chevron1"/>
    <dgm:cxn modelId="{B548896D-B8B6-400F-83AF-2ACC6080F92D}" srcId="{E6DB1113-0CB5-48C0-BDB1-D885578B668B}" destId="{A13E89CE-6058-4FDB-8C29-CE0ED3B01D73}" srcOrd="0" destOrd="0" parTransId="{4D444AEA-D8DF-40DC-AFBB-1757341967CF}" sibTransId="{0CE6C4FF-0D28-4592-B981-972356A38F69}"/>
    <dgm:cxn modelId="{98E71292-8BA3-4B5B-BD87-B0E7D5D65936}" srcId="{E6DB1113-0CB5-48C0-BDB1-D885578B668B}" destId="{08F3B39F-D7AD-463E-9D33-010B8EBCD127}" srcOrd="1" destOrd="0" parTransId="{E6D1DE15-A450-40A0-BF5D-D4A055DD4C91}" sibTransId="{693B636D-DF51-4ABD-94E6-59EF7DEE9072}"/>
    <dgm:cxn modelId="{87F58FAF-C3EF-462F-B97C-DA1CE3B08A3D}" type="presOf" srcId="{9A3D5009-7D02-4410-A845-88797EC43BE8}" destId="{75B701A4-2F40-4BAA-B7EF-04136BD368A8}" srcOrd="0" destOrd="0" presId="urn:microsoft.com/office/officeart/2005/8/layout/chevron1"/>
    <dgm:cxn modelId="{3E8FE7B4-72D7-46BD-BCE3-8E74CC2C895F}" srcId="{E6DB1113-0CB5-48C0-BDB1-D885578B668B}" destId="{9A3D5009-7D02-4410-A845-88797EC43BE8}" srcOrd="4" destOrd="0" parTransId="{EF04BA57-278D-41FF-B50F-203D9AD1E7D9}" sibTransId="{7232B8BC-728D-4947-AB85-71CFB1252136}"/>
    <dgm:cxn modelId="{55344DB5-24C6-4A3B-8F93-0BF51D89BF07}" type="presOf" srcId="{E6DB1113-0CB5-48C0-BDB1-D885578B668B}" destId="{A23DE3D7-A3F8-4973-81F4-DDF707BDF17D}" srcOrd="0" destOrd="0" presId="urn:microsoft.com/office/officeart/2005/8/layout/chevron1"/>
    <dgm:cxn modelId="{9D826AEC-55F4-4EA1-B160-1D9CBE3B1924}" type="presOf" srcId="{A13E89CE-6058-4FDB-8C29-CE0ED3B01D73}" destId="{3C0743D8-8EE7-4333-89D9-CEE3435D2B46}" srcOrd="0" destOrd="0" presId="urn:microsoft.com/office/officeart/2005/8/layout/chevron1"/>
    <dgm:cxn modelId="{5F18DEF3-FBFD-4C71-826E-9AB4F974EF5E}" type="presOf" srcId="{08F3B39F-D7AD-463E-9D33-010B8EBCD127}" destId="{F0191316-1E55-40FC-A09B-B458ADEEF1B8}" srcOrd="0" destOrd="0" presId="urn:microsoft.com/office/officeart/2005/8/layout/chevron1"/>
    <dgm:cxn modelId="{28996FF7-6DA1-4DFF-81A9-4F005791FCD7}" srcId="{E6DB1113-0CB5-48C0-BDB1-D885578B668B}" destId="{C3FDAB18-A515-45DD-B9A7-BE333E8D505C}" srcOrd="2" destOrd="0" parTransId="{CCCB100C-EE19-47A3-98DD-2AE23F5F8EA8}" sibTransId="{0EAA5D03-AAEE-4965-874E-A02FE37C3336}"/>
    <dgm:cxn modelId="{3F74DCD7-679B-4CC4-92F3-0DE7D7D009CA}" type="presParOf" srcId="{A23DE3D7-A3F8-4973-81F4-DDF707BDF17D}" destId="{3C0743D8-8EE7-4333-89D9-CEE3435D2B46}" srcOrd="0" destOrd="0" presId="urn:microsoft.com/office/officeart/2005/8/layout/chevron1"/>
    <dgm:cxn modelId="{C5727074-EC83-4E2B-84C2-F053157D7B50}" type="presParOf" srcId="{A23DE3D7-A3F8-4973-81F4-DDF707BDF17D}" destId="{5A652B3D-8705-40BB-8628-9AEB537946B8}" srcOrd="1" destOrd="0" presId="urn:microsoft.com/office/officeart/2005/8/layout/chevron1"/>
    <dgm:cxn modelId="{057752C2-FFF4-43B6-A7AD-A4FDFC6C17F6}" type="presParOf" srcId="{A23DE3D7-A3F8-4973-81F4-DDF707BDF17D}" destId="{F0191316-1E55-40FC-A09B-B458ADEEF1B8}" srcOrd="2" destOrd="0" presId="urn:microsoft.com/office/officeart/2005/8/layout/chevron1"/>
    <dgm:cxn modelId="{698A5B17-194E-44E2-83F3-1069ED765042}" type="presParOf" srcId="{A23DE3D7-A3F8-4973-81F4-DDF707BDF17D}" destId="{2D37EFCA-F835-4602-9A89-2B87C2AFA1FB}" srcOrd="3" destOrd="0" presId="urn:microsoft.com/office/officeart/2005/8/layout/chevron1"/>
    <dgm:cxn modelId="{8A508740-153C-42CE-94BA-5426D1ABA72B}" type="presParOf" srcId="{A23DE3D7-A3F8-4973-81F4-DDF707BDF17D}" destId="{FCC755CF-9B29-4D33-B970-E975DCD10EEE}" srcOrd="4" destOrd="0" presId="urn:microsoft.com/office/officeart/2005/8/layout/chevron1"/>
    <dgm:cxn modelId="{7470316E-0246-4271-A945-FF440CBFAF88}" type="presParOf" srcId="{A23DE3D7-A3F8-4973-81F4-DDF707BDF17D}" destId="{EBC18D73-DB7E-4402-ACF6-F5D8CC6871EE}" srcOrd="5" destOrd="0" presId="urn:microsoft.com/office/officeart/2005/8/layout/chevron1"/>
    <dgm:cxn modelId="{996F552F-5CB2-4F57-8E82-CA5071821BD7}" type="presParOf" srcId="{A23DE3D7-A3F8-4973-81F4-DDF707BDF17D}" destId="{8DDA083C-C0B2-46C7-A826-0FE0B138113A}" srcOrd="6" destOrd="0" presId="urn:microsoft.com/office/officeart/2005/8/layout/chevron1"/>
    <dgm:cxn modelId="{FA585804-6C44-49B6-A135-7DDDB91E0155}" type="presParOf" srcId="{A23DE3D7-A3F8-4973-81F4-DDF707BDF17D}" destId="{3EE8081D-416B-4122-8170-513F898118C1}" srcOrd="7" destOrd="0" presId="urn:microsoft.com/office/officeart/2005/8/layout/chevron1"/>
    <dgm:cxn modelId="{8CE966E4-1C4E-4230-980E-FBC520A80293}" type="presParOf" srcId="{A23DE3D7-A3F8-4973-81F4-DDF707BDF17D}" destId="{75B701A4-2F40-4BAA-B7EF-04136BD368A8}"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743D8-8EE7-4333-89D9-CEE3435D2B46}">
      <dsp:nvSpPr>
        <dsp:cNvPr id="0" name=""/>
        <dsp:cNvSpPr/>
      </dsp:nvSpPr>
      <dsp:spPr>
        <a:xfrm>
          <a:off x="2064" y="459757"/>
          <a:ext cx="1837841" cy="735136"/>
        </a:xfrm>
        <a:prstGeom prst="chevron">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solidFill>
                <a:schemeClr val="tx1"/>
              </a:solidFill>
            </a:rPr>
            <a:t>Detector Purchase</a:t>
          </a:r>
        </a:p>
      </dsp:txBody>
      <dsp:txXfrm>
        <a:off x="369632" y="459757"/>
        <a:ext cx="1102705" cy="735136"/>
      </dsp:txXfrm>
    </dsp:sp>
    <dsp:sp modelId="{F0191316-1E55-40FC-A09B-B458ADEEF1B8}">
      <dsp:nvSpPr>
        <dsp:cNvPr id="0" name=""/>
        <dsp:cNvSpPr/>
      </dsp:nvSpPr>
      <dsp:spPr>
        <a:xfrm>
          <a:off x="1656122" y="459757"/>
          <a:ext cx="1837841" cy="735136"/>
        </a:xfrm>
        <a:prstGeom prst="chevron">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solidFill>
                <a:schemeClr val="tx1"/>
              </a:solidFill>
            </a:rPr>
            <a:t>Detector Handling</a:t>
          </a:r>
        </a:p>
      </dsp:txBody>
      <dsp:txXfrm>
        <a:off x="2023690" y="459757"/>
        <a:ext cx="1102705" cy="735136"/>
      </dsp:txXfrm>
    </dsp:sp>
    <dsp:sp modelId="{FCC755CF-9B29-4D33-B970-E975DCD10EEE}">
      <dsp:nvSpPr>
        <dsp:cNvPr id="0" name=""/>
        <dsp:cNvSpPr/>
      </dsp:nvSpPr>
      <dsp:spPr>
        <a:xfrm>
          <a:off x="3310179" y="459757"/>
          <a:ext cx="1837841" cy="735136"/>
        </a:xfrm>
        <a:prstGeom prst="chevron">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solidFill>
                <a:schemeClr val="tx1"/>
              </a:solidFill>
            </a:rPr>
            <a:t>Detector</a:t>
          </a:r>
          <a:r>
            <a:rPr lang="en-IE" sz="1300" kern="1200" dirty="0"/>
            <a:t> </a:t>
          </a:r>
          <a:r>
            <a:rPr lang="en-IE" sz="1300" kern="1200" dirty="0">
              <a:solidFill>
                <a:schemeClr val="tx1"/>
              </a:solidFill>
            </a:rPr>
            <a:t>Placement</a:t>
          </a:r>
        </a:p>
      </dsp:txBody>
      <dsp:txXfrm>
        <a:off x="3677747" y="459757"/>
        <a:ext cx="1102705" cy="735136"/>
      </dsp:txXfrm>
    </dsp:sp>
    <dsp:sp modelId="{8DDA083C-C0B2-46C7-A826-0FE0B138113A}">
      <dsp:nvSpPr>
        <dsp:cNvPr id="0" name=""/>
        <dsp:cNvSpPr/>
      </dsp:nvSpPr>
      <dsp:spPr>
        <a:xfrm>
          <a:off x="4964236" y="459757"/>
          <a:ext cx="1837841" cy="735136"/>
        </a:xfrm>
        <a:prstGeom prst="chevron">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Laboratory Measurement</a:t>
          </a:r>
        </a:p>
      </dsp:txBody>
      <dsp:txXfrm>
        <a:off x="5331804" y="459757"/>
        <a:ext cx="1102705" cy="735136"/>
      </dsp:txXfrm>
    </dsp:sp>
    <dsp:sp modelId="{75B701A4-2F40-4BAA-B7EF-04136BD368A8}">
      <dsp:nvSpPr>
        <dsp:cNvPr id="0" name=""/>
        <dsp:cNvSpPr/>
      </dsp:nvSpPr>
      <dsp:spPr>
        <a:xfrm>
          <a:off x="6618293" y="459757"/>
          <a:ext cx="1837841" cy="735136"/>
        </a:xfrm>
        <a:prstGeom prst="chevron">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IE" sz="1300" kern="1200" dirty="0"/>
            <a:t>Data </a:t>
          </a:r>
        </a:p>
        <a:p>
          <a:pPr marL="0" lvl="0" indent="0" algn="ctr" defTabSz="577850">
            <a:lnSpc>
              <a:spcPct val="90000"/>
            </a:lnSpc>
            <a:spcBef>
              <a:spcPct val="0"/>
            </a:spcBef>
            <a:spcAft>
              <a:spcPct val="35000"/>
            </a:spcAft>
            <a:buNone/>
          </a:pPr>
          <a:r>
            <a:rPr lang="en-IE" sz="1300" kern="1200" dirty="0"/>
            <a:t>Reporting</a:t>
          </a:r>
        </a:p>
      </dsp:txBody>
      <dsp:txXfrm>
        <a:off x="6985861" y="459757"/>
        <a:ext cx="1102705" cy="7351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7524"/>
          </a:xfrm>
          <a:prstGeom prst="rect">
            <a:avLst/>
          </a:prstGeom>
        </p:spPr>
        <p:txBody>
          <a:bodyPr vert="horz" lIns="91534" tIns="45767" rIns="91534" bIns="45767" rtlCol="0"/>
          <a:lstStyle>
            <a:lvl1pPr algn="l">
              <a:defRPr sz="1200"/>
            </a:lvl1pPr>
          </a:lstStyle>
          <a:p>
            <a:endParaRPr lang="en-GB"/>
          </a:p>
        </p:txBody>
      </p:sp>
      <p:sp>
        <p:nvSpPr>
          <p:cNvPr id="3" name="Date Placeholder 2"/>
          <p:cNvSpPr>
            <a:spLocks noGrp="1"/>
          </p:cNvSpPr>
          <p:nvPr>
            <p:ph type="dt" idx="1"/>
          </p:nvPr>
        </p:nvSpPr>
        <p:spPr>
          <a:xfrm>
            <a:off x="3855983" y="0"/>
            <a:ext cx="2951217" cy="497524"/>
          </a:xfrm>
          <a:prstGeom prst="rect">
            <a:avLst/>
          </a:prstGeom>
        </p:spPr>
        <p:txBody>
          <a:bodyPr vert="horz" lIns="91534" tIns="45767" rIns="91534" bIns="45767" rtlCol="0"/>
          <a:lstStyle>
            <a:lvl1pPr algn="r">
              <a:defRPr sz="1200"/>
            </a:lvl1pPr>
          </a:lstStyle>
          <a:p>
            <a:fld id="{5E945880-6D3B-45FB-851F-AFC0D1D23A0C}" type="datetimeFigureOut">
              <a:rPr lang="en-GB" smtClean="0"/>
              <a:t>2018-10-29</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534" tIns="45767" rIns="91534" bIns="45767" rtlCol="0" anchor="ctr"/>
          <a:lstStyle/>
          <a:p>
            <a:endParaRPr lang="en-GB"/>
          </a:p>
        </p:txBody>
      </p:sp>
      <p:sp>
        <p:nvSpPr>
          <p:cNvPr id="5" name="Notes Placeholder 4"/>
          <p:cNvSpPr>
            <a:spLocks noGrp="1"/>
          </p:cNvSpPr>
          <p:nvPr>
            <p:ph type="body" sz="quarter" idx="3"/>
          </p:nvPr>
        </p:nvSpPr>
        <p:spPr>
          <a:xfrm>
            <a:off x="680565" y="4722499"/>
            <a:ext cx="5447666" cy="4472939"/>
          </a:xfrm>
          <a:prstGeom prst="rect">
            <a:avLst/>
          </a:prstGeom>
        </p:spPr>
        <p:txBody>
          <a:bodyPr vert="horz" lIns="91534" tIns="45767" rIns="91534" bIns="457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1812"/>
            <a:ext cx="2951217" cy="497524"/>
          </a:xfrm>
          <a:prstGeom prst="rect">
            <a:avLst/>
          </a:prstGeom>
        </p:spPr>
        <p:txBody>
          <a:bodyPr vert="horz" lIns="91534" tIns="45767" rIns="91534" bIns="45767" rtlCol="0" anchor="b"/>
          <a:lstStyle>
            <a:lvl1pPr algn="l">
              <a:defRPr sz="1200"/>
            </a:lvl1pPr>
          </a:lstStyle>
          <a:p>
            <a:endParaRPr lang="en-GB"/>
          </a:p>
        </p:txBody>
      </p:sp>
      <p:sp>
        <p:nvSpPr>
          <p:cNvPr id="7" name="Slide Number Placeholder 6"/>
          <p:cNvSpPr>
            <a:spLocks noGrp="1"/>
          </p:cNvSpPr>
          <p:nvPr>
            <p:ph type="sldNum" sz="quarter" idx="5"/>
          </p:nvPr>
        </p:nvSpPr>
        <p:spPr>
          <a:xfrm>
            <a:off x="3855983" y="9441812"/>
            <a:ext cx="2951217" cy="497524"/>
          </a:xfrm>
          <a:prstGeom prst="rect">
            <a:avLst/>
          </a:prstGeom>
        </p:spPr>
        <p:txBody>
          <a:bodyPr vert="horz" lIns="91534" tIns="45767" rIns="91534" bIns="45767"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0A1E1-C8D9-4447-9192-37BA973CD27A}" type="slidenum">
              <a:rPr lang="en-GB" smtClean="0"/>
              <a:t>1</a:t>
            </a:fld>
            <a:endParaRPr lang="en-GB"/>
          </a:p>
        </p:txBody>
      </p:sp>
    </p:spTree>
    <p:extLst>
      <p:ext uri="{BB962C8B-B14F-4D97-AF65-F5344CB8AC3E}">
        <p14:creationId xmlns:p14="http://schemas.microsoft.com/office/powerpoint/2010/main" val="1639492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2879" y="4722499"/>
            <a:ext cx="5801153" cy="4472939"/>
          </a:xfrm>
        </p:spPr>
        <p:txBody>
          <a:bodyPr/>
          <a:lstStyle/>
          <a:p>
            <a:r>
              <a:rPr lang="en-GB" sz="1300" dirty="0"/>
              <a:t>Where to measure depends on the </a:t>
            </a:r>
            <a:r>
              <a:rPr lang="en-GB" sz="1300" i="1" dirty="0"/>
              <a:t>purpose of measurement</a:t>
            </a:r>
            <a:r>
              <a:rPr lang="en-GB" sz="1300" dirty="0"/>
              <a:t>. This module focuses on the requirements for a representative indoor radon survey in domestic dwellings.  A separate protocol will be required for buildings with high occupancy factors such as hospitals or kindergartens, and workplaces </a:t>
            </a:r>
            <a:r>
              <a:rPr lang="en-IE" sz="1300" dirty="0"/>
              <a:t>due to differences in building structure, occupancy and heating, ventilation and air conditioning</a:t>
            </a:r>
            <a:r>
              <a:rPr lang="en-GB" sz="1300" dirty="0"/>
              <a:t>. </a:t>
            </a:r>
          </a:p>
          <a:p>
            <a:pPr marL="179438" indent="-179438">
              <a:buFont typeface="Arial" pitchFamily="34" charset="0"/>
              <a:buChar char="•"/>
            </a:pPr>
            <a:endParaRPr lang="en-GB" sz="1300" dirty="0"/>
          </a:p>
          <a:p>
            <a:pPr marL="478500" indent="-478500">
              <a:spcAft>
                <a:spcPts val="628"/>
              </a:spcAft>
              <a:buFont typeface="Arial" pitchFamily="34" charset="0"/>
              <a:buChar char="•"/>
            </a:pPr>
            <a:r>
              <a:rPr lang="en-GB" sz="1300" dirty="0"/>
              <a:t>Measurement should be representative of the exposure of the occupants of the home</a:t>
            </a:r>
          </a:p>
          <a:p>
            <a:pPr marL="478500" indent="-478500">
              <a:spcAft>
                <a:spcPts val="628"/>
              </a:spcAft>
              <a:buFont typeface="Arial" pitchFamily="34" charset="0"/>
              <a:buChar char="•"/>
            </a:pPr>
            <a:r>
              <a:rPr lang="en-GB" sz="1300" dirty="0"/>
              <a:t>Measurements should be made in occupied rooms only (as in bedrooms and main living room).</a:t>
            </a:r>
          </a:p>
          <a:p>
            <a:pPr marL="478500" indent="-478500">
              <a:spcAft>
                <a:spcPts val="628"/>
              </a:spcAft>
              <a:buFont typeface="Arial" pitchFamily="34" charset="0"/>
              <a:buChar char="•"/>
            </a:pPr>
            <a:r>
              <a:rPr lang="en-GB" sz="1300" dirty="0"/>
              <a:t>At least two detectors per home is recommended to provide a measurement that reflects night time and day time occupation and to reduce the impact of detector losses.</a:t>
            </a:r>
          </a:p>
          <a:p>
            <a:pPr marL="478500" indent="-478500">
              <a:spcAft>
                <a:spcPts val="628"/>
              </a:spcAft>
              <a:buFont typeface="Arial" pitchFamily="34" charset="0"/>
              <a:buChar char="•"/>
            </a:pPr>
            <a:r>
              <a:rPr lang="en-GB" sz="1300" dirty="0"/>
              <a:t>For multi-story buildings (apartment buildings) a decision is required on whether upper stories will be measured.  Where the aim of the survey is to estimate the population exposure, then it is appropriate to measure upper floor apartments even though it is likely that the concentrations there will be relatively low.  Similarly, basement rooms should be measured if they are occupied as a living room or bedroom, but should not be otherwise measured as they will likely provide higher values than those to which the population is commonly exposed.  </a:t>
            </a:r>
          </a:p>
          <a:p>
            <a:pPr lvl="0"/>
            <a:endParaRPr lang="en-GB" baseline="0" dirty="0"/>
          </a:p>
          <a:p>
            <a:pPr lvl="0"/>
            <a:endParaRPr lang="en-GB" baseline="0" dirty="0"/>
          </a:p>
          <a:p>
            <a:pPr lvl="0"/>
            <a:endParaRPr lang="en-GB" baseline="0" dirty="0"/>
          </a:p>
          <a:p>
            <a:pPr marL="179438" indent="-179438">
              <a:buFont typeface="Arial" panose="020B0604020202020204" pitchFamily="34" charset="0"/>
              <a:buChar char="•"/>
            </a:pP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10</a:t>
            </a:fld>
            <a:endParaRPr lang="en-IE" dirty="0"/>
          </a:p>
        </p:txBody>
      </p:sp>
    </p:spTree>
    <p:extLst>
      <p:ext uri="{BB962C8B-B14F-4D97-AF65-F5344CB8AC3E}">
        <p14:creationId xmlns:p14="http://schemas.microsoft.com/office/powerpoint/2010/main" val="3730653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1256"/>
              </a:spcAft>
            </a:pPr>
            <a:r>
              <a:rPr lang="en-GB" sz="1300" dirty="0"/>
              <a:t>Radon gas distributes quite homogenously in a room so the exact position in the room is not defined for all detectors.  However, the positioning of detectors should be included in the standard protocol for the representative indoor radon survey.  In this way, any possible variability due to placement will be minimised across the survey and comparability across different measurements services operating in the country now and into the future will be improved.</a:t>
            </a:r>
          </a:p>
          <a:p>
            <a:pPr>
              <a:lnSpc>
                <a:spcPct val="90000"/>
              </a:lnSpc>
              <a:spcAft>
                <a:spcPts val="1256"/>
              </a:spcAft>
            </a:pPr>
            <a:r>
              <a:rPr lang="en-GB" sz="1300" dirty="0"/>
              <a:t>Detector position should aim to have the detector exposed to the same body of air that the occupants will typically experience (roughly between 1 and 2 m above ground), away from ventilation inlets/outlets, not enclosed in cupboard or drawer</a:t>
            </a:r>
          </a:p>
          <a:p>
            <a:pPr>
              <a:lnSpc>
                <a:spcPct val="90000"/>
              </a:lnSpc>
              <a:spcAft>
                <a:spcPts val="1256"/>
              </a:spcAft>
            </a:pPr>
            <a:r>
              <a:rPr lang="en-GB" sz="1300" dirty="0"/>
              <a:t>The detector may need to stay in position for 3 to 12 months, so a location should be chosen that will ensure it is not regularly disturbed or accessible to children or pets</a:t>
            </a:r>
          </a:p>
          <a:p>
            <a:pPr>
              <a:lnSpc>
                <a:spcPct val="90000"/>
              </a:lnSpc>
              <a:spcAft>
                <a:spcPts val="1256"/>
              </a:spcAft>
            </a:pPr>
            <a:r>
              <a:rPr lang="en-GB" sz="1300" dirty="0"/>
              <a:t>Depending on the detector, the supplier may have additional requirements such as keeping the detector away from direct heat, sunlight, moisture, etc.</a:t>
            </a:r>
          </a:p>
          <a:p>
            <a:pPr>
              <a:lnSpc>
                <a:spcPct val="90000"/>
              </a:lnSpc>
              <a:spcAft>
                <a:spcPts val="1256"/>
              </a:spcAft>
            </a:pPr>
            <a:r>
              <a:rPr lang="en-GB" sz="1300" dirty="0"/>
              <a:t>When deploying the detectors, the householder should be given written instructions on the placement of the detector.  Where two detectors are being placed, each should be marked to identify the measurement rooms.</a:t>
            </a:r>
            <a:endParaRPr lang="en-IE" dirty="0"/>
          </a:p>
          <a:p>
            <a:endParaRPr lang="en-IE" dirty="0"/>
          </a:p>
          <a:p>
            <a:pPr marL="179438" indent="-179438">
              <a:buFont typeface="Arial" panose="020B0604020202020204" pitchFamily="34" charset="0"/>
              <a:buChar char="•"/>
            </a:pP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11</a:t>
            </a:fld>
            <a:endParaRPr lang="en-IE" dirty="0"/>
          </a:p>
        </p:txBody>
      </p:sp>
    </p:spTree>
    <p:extLst>
      <p:ext uri="{BB962C8B-B14F-4D97-AF65-F5344CB8AC3E}">
        <p14:creationId xmlns:p14="http://schemas.microsoft.com/office/powerpoint/2010/main" val="814574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438" indent="-179438">
              <a:buFont typeface="Arial" panose="020B0604020202020204" pitchFamily="34" charset="0"/>
              <a:buChar char="•"/>
            </a:pPr>
            <a:r>
              <a:rPr lang="en-IE" baseline="0" dirty="0"/>
              <a:t>The standard protocol for the representative survey should take account of the handling, packaging and storage of detectors. </a:t>
            </a:r>
          </a:p>
          <a:p>
            <a:pPr marL="179438" indent="-179438">
              <a:buFont typeface="Arial" panose="020B0604020202020204" pitchFamily="34" charset="0"/>
              <a:buChar char="•"/>
            </a:pPr>
            <a:r>
              <a:rPr lang="en-IE" baseline="0" dirty="0"/>
              <a:t>This protocol should apply to all radon measurement services and be established by the national authority as the standard approved method.</a:t>
            </a:r>
          </a:p>
          <a:p>
            <a:endParaRPr lang="en-IE" baseline="0" dirty="0"/>
          </a:p>
          <a:p>
            <a:pPr marL="179438" indent="-179438">
              <a:buFont typeface="Arial" panose="020B0604020202020204" pitchFamily="34" charset="0"/>
              <a:buChar char="•"/>
            </a:pPr>
            <a:r>
              <a:rPr lang="en-IE" baseline="0" dirty="0"/>
              <a:t>The manufacturer of the detectors should advise on correct handling and packaging procedures to minimise loss of measurement quality.</a:t>
            </a:r>
          </a:p>
          <a:p>
            <a:pPr marL="179438" indent="-179438">
              <a:buFont typeface="Arial" panose="020B0604020202020204" pitchFamily="34" charset="0"/>
              <a:buChar char="•"/>
            </a:pPr>
            <a:r>
              <a:rPr lang="en-IE" baseline="0" dirty="0"/>
              <a:t>It is likely, that there will be a large number of detectors deployed.  Logistics may require that batches are stored prior to deployment.  Storage conditions should be defined.  Protocols for quality control on each batch should be established.</a:t>
            </a:r>
          </a:p>
          <a:p>
            <a:endParaRPr lang="en-IE" baseline="0" dirty="0"/>
          </a:p>
          <a:p>
            <a:pPr marL="179438" indent="-179438">
              <a:buFont typeface="Arial" panose="020B0604020202020204" pitchFamily="34" charset="0"/>
              <a:buChar char="•"/>
            </a:pPr>
            <a:r>
              <a:rPr lang="en-IE" baseline="0" dirty="0"/>
              <a:t>If the survey is being undertaken by post, special packaging may be required to (a) protect the detector and (b) minimise radon exposure prior to and following placement.  Special packaging may be issued to each household at the end of the survey period.  </a:t>
            </a:r>
          </a:p>
          <a:p>
            <a:pPr marL="179438" indent="-179438">
              <a:buFont typeface="Arial" panose="020B0604020202020204" pitchFamily="34" charset="0"/>
              <a:buChar char="•"/>
            </a:pPr>
            <a:r>
              <a:rPr lang="en-IE" baseline="0" dirty="0"/>
              <a:t>For passive detectors, if the postal service is slow, it may be necessary to undertake a small study to quantify any radon exposure of the detectors while in the postal buildings.</a:t>
            </a:r>
          </a:p>
          <a:p>
            <a:pPr marL="179438" indent="-179438">
              <a:buFont typeface="Arial" panose="020B0604020202020204" pitchFamily="34" charset="0"/>
              <a:buChar char="•"/>
            </a:pPr>
            <a:endParaRPr lang="en-IE" baseline="0" dirty="0"/>
          </a:p>
          <a:p>
            <a:pPr marL="179438" indent="-179438">
              <a:buFont typeface="Arial" panose="020B0604020202020204" pitchFamily="34" charset="0"/>
              <a:buChar char="•"/>
            </a:pPr>
            <a:r>
              <a:rPr lang="en-IE" baseline="0" dirty="0"/>
              <a:t>Where householders are responsible for receipt (post), placement and return of detectors, detailed but simple instructions must be provided.  </a:t>
            </a:r>
          </a:p>
          <a:p>
            <a:pPr marL="179438" indent="-179438">
              <a:buFont typeface="Arial" panose="020B0604020202020204" pitchFamily="34" charset="0"/>
              <a:buChar char="•"/>
            </a:pPr>
            <a:r>
              <a:rPr lang="en-IE" baseline="0" dirty="0"/>
              <a:t>These instructions will emphasise the points above regarding the rooms in which the detector is to be placed, the placement location in the rooms, labelling of detectors for each room, packaging and return arrangements.  The instructions will ideally be supported by photographs or diagrams.  An information package, questionnaire with pre-paid return envelope, and contact phone number/email should be provided.</a:t>
            </a:r>
          </a:p>
          <a:p>
            <a:pPr marL="179438" indent="-179438">
              <a:buFont typeface="Arial" panose="020B0604020202020204" pitchFamily="34" charset="0"/>
              <a:buChar char="•"/>
            </a:pP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12</a:t>
            </a:fld>
            <a:endParaRPr lang="en-IE" dirty="0"/>
          </a:p>
        </p:txBody>
      </p:sp>
    </p:spTree>
    <p:extLst>
      <p:ext uri="{BB962C8B-B14F-4D97-AF65-F5344CB8AC3E}">
        <p14:creationId xmlns:p14="http://schemas.microsoft.com/office/powerpoint/2010/main" val="4035936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300" dirty="0"/>
              <a:t>Principle 3 of the Fundamental Safety Principles, upon which the Basic Safety Standards (BSS) is based, calls for “Effective leadership and management for safety” to be established and sustained in organizations concerned with, and facilities and activities that give rise to, radiation risks.</a:t>
            </a:r>
          </a:p>
          <a:p>
            <a:endParaRPr lang="en-IE" sz="1300" dirty="0"/>
          </a:p>
          <a:p>
            <a:r>
              <a:rPr lang="en-IE" sz="1300" dirty="0"/>
              <a:t>BSS Part 3 Para 1.12 provides further insight into what is expected where it states that management for safety includes “quality control” and “quality assurance”.</a:t>
            </a:r>
          </a:p>
          <a:p>
            <a:endParaRPr lang="en-IE" baseline="0" dirty="0"/>
          </a:p>
          <a:p>
            <a:r>
              <a:rPr lang="en-IE" sz="1300" dirty="0"/>
              <a:t>In addition to the choice of an appropriate radon measurement technique, a comprehensive quality assurance (QA) programme has to be set up in order to obtain radon concentration measurements of good quality, which can be trusted as being truly representative of public exposure, and which can be confidently compared with measurements made in the future.</a:t>
            </a:r>
          </a:p>
        </p:txBody>
      </p:sp>
      <p:sp>
        <p:nvSpPr>
          <p:cNvPr id="4" name="Slide Number Placeholder 3"/>
          <p:cNvSpPr>
            <a:spLocks noGrp="1"/>
          </p:cNvSpPr>
          <p:nvPr>
            <p:ph type="sldNum" sz="quarter" idx="10"/>
          </p:nvPr>
        </p:nvSpPr>
        <p:spPr/>
        <p:txBody>
          <a:bodyPr/>
          <a:lstStyle/>
          <a:p>
            <a:fld id="{0AF4767C-3AB0-427C-8E1A-E3D94A2AC049}" type="slidenum">
              <a:rPr lang="en-IE" smtClean="0"/>
              <a:t>13</a:t>
            </a:fld>
            <a:endParaRPr lang="en-IE" dirty="0"/>
          </a:p>
        </p:txBody>
      </p:sp>
    </p:spTree>
    <p:extLst>
      <p:ext uri="{BB962C8B-B14F-4D97-AF65-F5344CB8AC3E}">
        <p14:creationId xmlns:p14="http://schemas.microsoft.com/office/powerpoint/2010/main" val="2559169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300" dirty="0"/>
              <a:t>Quality Assurance (QA) is the function of a management system that provides confidence that specified requirements will be fulfilled. It is a set of documented and systematic actions that should be part of the standard procedure for carrying out radon measurements.</a:t>
            </a:r>
          </a:p>
          <a:p>
            <a:endParaRPr lang="en-IE" sz="1300" dirty="0"/>
          </a:p>
          <a:p>
            <a:r>
              <a:rPr lang="en-IE" sz="1300" dirty="0"/>
              <a:t>Quality Control (QC) is a specific set of checks that are carried out as part of the laboratory procedure and contribute to the quality assurance programme.</a:t>
            </a:r>
          </a:p>
          <a:p>
            <a:endParaRPr lang="en-IE" sz="1300" dirty="0"/>
          </a:p>
          <a:p>
            <a:r>
              <a:rPr lang="en-IE" sz="1300" dirty="0"/>
              <a:t>A comprehensive QA programme should include: </a:t>
            </a:r>
          </a:p>
          <a:p>
            <a:pPr marL="299062" indent="-299062">
              <a:buAutoNum type="romanLcParenBoth"/>
            </a:pPr>
            <a:r>
              <a:rPr lang="en-IE" sz="1300" dirty="0"/>
              <a:t>the identification and control of possible sources of errors affecting measurement trueness and precision, including detector background and ageing/fading effects; </a:t>
            </a:r>
          </a:p>
          <a:p>
            <a:pPr marL="299062" indent="-299062">
              <a:buAutoNum type="romanLcParenBoth"/>
            </a:pPr>
            <a:r>
              <a:rPr lang="en-IE" sz="1300" dirty="0"/>
              <a:t>calibrations, including tests of response linearity; </a:t>
            </a:r>
          </a:p>
          <a:p>
            <a:pPr marL="299062" indent="-299062">
              <a:buAutoNum type="romanLcParenBoth"/>
            </a:pPr>
            <a:r>
              <a:rPr lang="en-IE" sz="1300" dirty="0"/>
              <a:t>quality control procedures, including duplicate measurements and participation in inter-laboratory comparison exercises.</a:t>
            </a:r>
          </a:p>
        </p:txBody>
      </p:sp>
      <p:sp>
        <p:nvSpPr>
          <p:cNvPr id="4" name="Slide Number Placeholder 3"/>
          <p:cNvSpPr>
            <a:spLocks noGrp="1"/>
          </p:cNvSpPr>
          <p:nvPr>
            <p:ph type="sldNum" sz="quarter" idx="10"/>
          </p:nvPr>
        </p:nvSpPr>
        <p:spPr/>
        <p:txBody>
          <a:bodyPr/>
          <a:lstStyle/>
          <a:p>
            <a:fld id="{0AF4767C-3AB0-427C-8E1A-E3D94A2AC049}" type="slidenum">
              <a:rPr lang="en-IE" smtClean="0"/>
              <a:t>14</a:t>
            </a:fld>
            <a:endParaRPr lang="en-IE" dirty="0"/>
          </a:p>
        </p:txBody>
      </p:sp>
    </p:spTree>
    <p:extLst>
      <p:ext uri="{BB962C8B-B14F-4D97-AF65-F5344CB8AC3E}">
        <p14:creationId xmlns:p14="http://schemas.microsoft.com/office/powerpoint/2010/main" val="2494927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QA/QC is the responsibility of the measurement service provider. </a:t>
            </a:r>
          </a:p>
          <a:p>
            <a:endParaRPr lang="en-GB" sz="1300" dirty="0"/>
          </a:p>
          <a:p>
            <a:pPr defTabSz="957000">
              <a:defRPr/>
            </a:pPr>
            <a:r>
              <a:rPr lang="en-GB" sz="1300" dirty="0"/>
              <a:t>To minimise issues regarding standardisation of data, it is recommended to use one type of detector, one laboratory or measurement service provider for the entire survey, but this may not be practical to achieve.  Where each service provider is required to adhere to a standard quality assurance programme, the problems of comparability will be reduced.</a:t>
            </a:r>
          </a:p>
          <a:p>
            <a:pPr defTabSz="957000">
              <a:defRPr/>
            </a:pPr>
            <a:endParaRPr lang="en-GB" sz="1300" dirty="0"/>
          </a:p>
          <a:p>
            <a:pPr defTabSz="957000">
              <a:defRPr/>
            </a:pPr>
            <a:r>
              <a:rPr lang="en-GB" sz="1300" dirty="0"/>
              <a:t>The application of a QA programme should be part of the standard protocol required of an approved service provider</a:t>
            </a:r>
          </a:p>
          <a:p>
            <a:endParaRPr lang="en-GB" sz="1300" dirty="0"/>
          </a:p>
          <a:p>
            <a:r>
              <a:rPr lang="en-GB" sz="1300" dirty="0"/>
              <a:t>The QA programme should address sources of error at all stages in the process, not just in the laboratory elements.  The representative indoor radon survey is a significant public relations project and quality standards should address customer relationship management.</a:t>
            </a:r>
          </a:p>
          <a:p>
            <a:pPr marL="179438" indent="-179438">
              <a:buFont typeface="Arial" panose="020B0604020202020204" pitchFamily="34" charset="0"/>
              <a:buChar char="•"/>
            </a:pP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15</a:t>
            </a:fld>
            <a:endParaRPr lang="en-IE" dirty="0"/>
          </a:p>
        </p:txBody>
      </p:sp>
    </p:spTree>
    <p:extLst>
      <p:ext uri="{BB962C8B-B14F-4D97-AF65-F5344CB8AC3E}">
        <p14:creationId xmlns:p14="http://schemas.microsoft.com/office/powerpoint/2010/main" val="248703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0AF4767C-3AB0-427C-8E1A-E3D94A2AC049}" type="slidenum">
              <a:rPr lang="en-IE" smtClean="0"/>
              <a:t>16</a:t>
            </a:fld>
            <a:endParaRPr lang="en-IE"/>
          </a:p>
        </p:txBody>
      </p:sp>
    </p:spTree>
    <p:extLst>
      <p:ext uri="{BB962C8B-B14F-4D97-AF65-F5344CB8AC3E}">
        <p14:creationId xmlns:p14="http://schemas.microsoft.com/office/powerpoint/2010/main" val="4146615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0AF4767C-3AB0-427C-8E1A-E3D94A2AC049}" type="slidenum">
              <a:rPr lang="en-IE" smtClean="0"/>
              <a:t>17</a:t>
            </a:fld>
            <a:endParaRPr lang="en-IE"/>
          </a:p>
        </p:txBody>
      </p:sp>
    </p:spTree>
    <p:extLst>
      <p:ext uri="{BB962C8B-B14F-4D97-AF65-F5344CB8AC3E}">
        <p14:creationId xmlns:p14="http://schemas.microsoft.com/office/powerpoint/2010/main" val="3583739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18</a:t>
            </a:fld>
            <a:endParaRPr lang="en-IE"/>
          </a:p>
        </p:txBody>
      </p:sp>
    </p:spTree>
    <p:extLst>
      <p:ext uri="{BB962C8B-B14F-4D97-AF65-F5344CB8AC3E}">
        <p14:creationId xmlns:p14="http://schemas.microsoft.com/office/powerpoint/2010/main" val="1951973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0A1E1-C8D9-4447-9192-37BA973CD27A}" type="slidenum">
              <a:rPr lang="en-GB" smtClean="0"/>
              <a:t>19</a:t>
            </a:fld>
            <a:endParaRPr lang="en-GB"/>
          </a:p>
        </p:txBody>
      </p:sp>
    </p:spTree>
    <p:extLst>
      <p:ext uri="{BB962C8B-B14F-4D97-AF65-F5344CB8AC3E}">
        <p14:creationId xmlns:p14="http://schemas.microsoft.com/office/powerpoint/2010/main" val="9771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438" indent="-179438">
              <a:buFont typeface="Arial" panose="020B0604020202020204" pitchFamily="34" charset="0"/>
              <a:buChar char="•"/>
            </a:pP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2</a:t>
            </a:fld>
            <a:endParaRPr lang="en-IE" dirty="0"/>
          </a:p>
        </p:txBody>
      </p:sp>
    </p:spTree>
    <p:extLst>
      <p:ext uri="{BB962C8B-B14F-4D97-AF65-F5344CB8AC3E}">
        <p14:creationId xmlns:p14="http://schemas.microsoft.com/office/powerpoint/2010/main" val="118084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IAEA</a:t>
            </a:r>
            <a:r>
              <a:rPr lang="en-IE" baseline="0" dirty="0"/>
              <a:t> Safety Guide SSG-32 lists aspects of radon measurements which should be established as standards by the national authority.  </a:t>
            </a:r>
          </a:p>
          <a:p>
            <a:endParaRPr lang="en-IE" baseline="0" dirty="0"/>
          </a:p>
          <a:p>
            <a:r>
              <a:rPr lang="en-IE" baseline="0" dirty="0"/>
              <a:t>Each of these are relevant to the implementation of a measurement programme to support a representative radon survey.</a:t>
            </a:r>
          </a:p>
          <a:p>
            <a:endParaRPr lang="en-IE" baseline="0" dirty="0"/>
          </a:p>
          <a:p>
            <a:r>
              <a:rPr lang="en-IE" baseline="0" dirty="0"/>
              <a:t>This module will provide more detail on (a) to (e) and other aspects of radon measurement, in particular, the requirement for quality assurance.</a:t>
            </a: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3</a:t>
            </a:fld>
            <a:endParaRPr lang="en-IE"/>
          </a:p>
        </p:txBody>
      </p:sp>
    </p:spTree>
    <p:extLst>
      <p:ext uri="{BB962C8B-B14F-4D97-AF65-F5344CB8AC3E}">
        <p14:creationId xmlns:p14="http://schemas.microsoft.com/office/powerpoint/2010/main" val="2648888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438" indent="-179438">
              <a:buFont typeface="Arial" pitchFamily="34" charset="0"/>
              <a:buChar char="•"/>
            </a:pPr>
            <a:r>
              <a:rPr lang="en-GB" dirty="0"/>
              <a:t>When commencing a representative radon survey</a:t>
            </a:r>
            <a:r>
              <a:rPr lang="en-GB" baseline="0" dirty="0"/>
              <a:t> the responsible national authority should </a:t>
            </a:r>
            <a:r>
              <a:rPr lang="en-GB" dirty="0"/>
              <a:t>decide on the suite of protocols</a:t>
            </a:r>
            <a:r>
              <a:rPr lang="en-GB" baseline="0" dirty="0"/>
              <a:t> and processes that will make up the standard operating procedure of the survey.  </a:t>
            </a:r>
          </a:p>
          <a:p>
            <a:pPr marL="179438" indent="-179438">
              <a:buFont typeface="Arial" pitchFamily="34" charset="0"/>
              <a:buChar char="•"/>
            </a:pPr>
            <a:r>
              <a:rPr lang="en-GB" baseline="0" dirty="0"/>
              <a:t>Establishing this at the beginning means that variability due to different methods and processes can be minimised, measurements taken now can be confidently compared with future measurements, measurements made by different service providers using the same standard operating procedures can be compared with confidence.</a:t>
            </a:r>
          </a:p>
          <a:p>
            <a:pPr marL="179438" indent="-179438">
              <a:buFont typeface="Arial" pitchFamily="34" charset="0"/>
              <a:buChar char="•"/>
            </a:pPr>
            <a:r>
              <a:rPr lang="en-GB" baseline="0" dirty="0"/>
              <a:t>The standard procedures should go beyond just measurement protocols and take account that factors outside the lab, such as handling, packaging, and placement can affect the measurements.  </a:t>
            </a:r>
          </a:p>
          <a:p>
            <a:pPr marL="179438" indent="-179438">
              <a:buFont typeface="Arial" pitchFamily="34" charset="0"/>
              <a:buChar char="•"/>
            </a:pPr>
            <a:r>
              <a:rPr lang="en-GB" baseline="0" dirty="0"/>
              <a:t>Quality assurance and quality checks are an essential part of the standard procedures. </a:t>
            </a:r>
          </a:p>
          <a:p>
            <a:pPr marL="179438" indent="-179438">
              <a:buFont typeface="Arial" pitchFamily="34" charset="0"/>
              <a:buChar char="•"/>
            </a:pPr>
            <a:r>
              <a:rPr lang="en-GB" baseline="0" dirty="0"/>
              <a:t>The procedures should also define the policy of the national authority regarding data reporting to the householder.  The engagement of the householder is a critical element of the success of a measurement programme. </a:t>
            </a:r>
          </a:p>
          <a:p>
            <a:pPr marL="179438" indent="-179438">
              <a:buFont typeface="Arial" pitchFamily="34" charset="0"/>
              <a:buChar char="•"/>
            </a:pPr>
            <a:r>
              <a:rPr lang="en-GB" dirty="0"/>
              <a:t>The elements of the protocol are further detailed in the following slides.</a:t>
            </a:r>
            <a:endParaRPr lang="en-GB" baseline="0" dirty="0"/>
          </a:p>
          <a:p>
            <a:endParaRPr lang="en-GB" baseline="0" dirty="0"/>
          </a:p>
          <a:p>
            <a:r>
              <a:rPr lang="en-GB" b="1" dirty="0"/>
              <a:t>What to measure: </a:t>
            </a:r>
            <a:r>
              <a:rPr lang="en-IE" dirty="0">
                <a:effectLst/>
              </a:rPr>
              <a:t>Although radon decay products, primarily polonium (</a:t>
            </a:r>
            <a:r>
              <a:rPr lang="en-IE" baseline="30000" dirty="0">
                <a:effectLst/>
              </a:rPr>
              <a:t>218</a:t>
            </a:r>
            <a:r>
              <a:rPr lang="en-IE" dirty="0">
                <a:effectLst/>
              </a:rPr>
              <a:t>Po and </a:t>
            </a:r>
            <a:r>
              <a:rPr lang="en-IE" baseline="30000" dirty="0">
                <a:effectLst/>
              </a:rPr>
              <a:t>214</a:t>
            </a:r>
            <a:r>
              <a:rPr lang="en-IE" dirty="0">
                <a:effectLst/>
              </a:rPr>
              <a:t>Po), are responsible for most of the radiation dose delivered by radon (</a:t>
            </a:r>
            <a:r>
              <a:rPr lang="en-IE" baseline="30000" dirty="0">
                <a:effectLst/>
              </a:rPr>
              <a:t>222</a:t>
            </a:r>
            <a:r>
              <a:rPr lang="en-IE" dirty="0">
                <a:effectLst/>
              </a:rPr>
              <a:t>Rn), radon gas concentration</a:t>
            </a:r>
            <a:r>
              <a:rPr lang="en-IE" baseline="0" dirty="0">
                <a:effectLst/>
              </a:rPr>
              <a:t> </a:t>
            </a:r>
            <a:r>
              <a:rPr lang="en-IE" dirty="0">
                <a:effectLst/>
              </a:rPr>
              <a:t>is generally considered a good surrogate for the radon decay product concentration.</a:t>
            </a:r>
          </a:p>
          <a:p>
            <a:endParaRPr lang="en-GB" dirty="0"/>
          </a:p>
          <a:p>
            <a:pPr>
              <a:lnSpc>
                <a:spcPct val="120000"/>
              </a:lnSpc>
              <a:spcAft>
                <a:spcPts val="314"/>
              </a:spcAft>
            </a:pPr>
            <a:endParaRPr lang="en-GB" dirty="0"/>
          </a:p>
        </p:txBody>
      </p:sp>
      <p:sp>
        <p:nvSpPr>
          <p:cNvPr id="4" name="Slide Number Placeholder 3"/>
          <p:cNvSpPr>
            <a:spLocks noGrp="1"/>
          </p:cNvSpPr>
          <p:nvPr>
            <p:ph type="sldNum" sz="quarter" idx="10"/>
          </p:nvPr>
        </p:nvSpPr>
        <p:spPr/>
        <p:txBody>
          <a:bodyPr/>
          <a:lstStyle/>
          <a:p>
            <a:fld id="{0AF4767C-3AB0-427C-8E1A-E3D94A2AC049}" type="slidenum">
              <a:rPr lang="en-IE" smtClean="0"/>
              <a:t>4</a:t>
            </a:fld>
            <a:endParaRPr lang="en-IE" dirty="0"/>
          </a:p>
        </p:txBody>
      </p:sp>
    </p:spTree>
    <p:extLst>
      <p:ext uri="{BB962C8B-B14F-4D97-AF65-F5344CB8AC3E}">
        <p14:creationId xmlns:p14="http://schemas.microsoft.com/office/powerpoint/2010/main" val="127310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3493">
              <a:lnSpc>
                <a:spcPct val="90000"/>
              </a:lnSpc>
              <a:defRPr/>
            </a:pPr>
            <a:r>
              <a:rPr lang="en-US" altLang="ja-JP" b="1" dirty="0">
                <a:solidFill>
                  <a:schemeClr val="tx2">
                    <a:lumMod val="60000"/>
                    <a:lumOff val="40000"/>
                  </a:schemeClr>
                </a:solidFill>
              </a:rPr>
              <a:t>There is a range of detector types commercially available, each suitable in different situations, and classed in a number of ways.</a:t>
            </a:r>
          </a:p>
          <a:p>
            <a:pPr eaLnBrk="1" hangingPunct="1">
              <a:lnSpc>
                <a:spcPct val="90000"/>
              </a:lnSpc>
            </a:pPr>
            <a:endParaRPr lang="en-US" altLang="ja-JP" dirty="0"/>
          </a:p>
          <a:p>
            <a:pPr eaLnBrk="1" hangingPunct="1">
              <a:lnSpc>
                <a:spcPct val="90000"/>
              </a:lnSpc>
            </a:pPr>
            <a:r>
              <a:rPr lang="en-US" altLang="ja-JP" dirty="0"/>
              <a:t>There are passive detectors which rely on the natural diffusion of radon gas into the detector, and active detectors in which they require a pump drawing in a known amount of air over the sampling period.  </a:t>
            </a:r>
          </a:p>
          <a:p>
            <a:pPr marL="538313" indent="-538313">
              <a:lnSpc>
                <a:spcPct val="90000"/>
              </a:lnSpc>
              <a:buFont typeface="Arial" pitchFamily="34" charset="0"/>
              <a:buChar char="•"/>
            </a:pPr>
            <a:r>
              <a:rPr lang="en-US" altLang="ja-JP" dirty="0"/>
              <a:t>Passive detectors provide a time integrated measurement – i.e., a single measurement that represents the radon concentration detected over the entire sampling period.</a:t>
            </a:r>
          </a:p>
          <a:p>
            <a:pPr marL="538313" indent="-538313">
              <a:lnSpc>
                <a:spcPct val="90000"/>
              </a:lnSpc>
              <a:buFont typeface="Arial" pitchFamily="34" charset="0"/>
              <a:buChar char="•"/>
            </a:pPr>
            <a:r>
              <a:rPr lang="en-US" altLang="ja-JP" dirty="0"/>
              <a:t>Active detectors can provide continuous measurements giving information on the time dependence of radon concentration, and spot measurements over specified time intervals.  These methods are usually for shorter term measurements.</a:t>
            </a:r>
          </a:p>
          <a:p>
            <a:pPr eaLnBrk="1" hangingPunct="1">
              <a:lnSpc>
                <a:spcPct val="90000"/>
              </a:lnSpc>
            </a:pPr>
            <a:endParaRPr lang="en-US" altLang="ja-JP" dirty="0"/>
          </a:p>
          <a:p>
            <a:pPr eaLnBrk="1" hangingPunct="1">
              <a:lnSpc>
                <a:spcPct val="90000"/>
              </a:lnSpc>
            </a:pPr>
            <a:r>
              <a:rPr lang="en-US" altLang="ja-JP" dirty="0"/>
              <a:t>Most detectors are designed to detect alpha particles in air, while some are based on detection of gamma emissions and some beta particles</a:t>
            </a:r>
          </a:p>
          <a:p>
            <a:pPr eaLnBrk="1" hangingPunct="1">
              <a:lnSpc>
                <a:spcPct val="90000"/>
              </a:lnSpc>
            </a:pPr>
            <a:endParaRPr lang="en-US" altLang="ja-JP" dirty="0"/>
          </a:p>
          <a:p>
            <a:pPr eaLnBrk="1" hangingPunct="1">
              <a:lnSpc>
                <a:spcPct val="90000"/>
              </a:lnSpc>
            </a:pPr>
            <a:r>
              <a:rPr lang="en-US" altLang="ja-JP" dirty="0"/>
              <a:t>Different detector types are more suitable for long- or short-term measurements.</a:t>
            </a:r>
          </a:p>
          <a:p>
            <a:pPr eaLnBrk="1" hangingPunct="1">
              <a:lnSpc>
                <a:spcPct val="90000"/>
              </a:lnSpc>
            </a:pPr>
            <a:endParaRPr lang="en-US" altLang="ja-JP" dirty="0"/>
          </a:p>
          <a:p>
            <a:pPr eaLnBrk="1" hangingPunct="1">
              <a:lnSpc>
                <a:spcPct val="90000"/>
              </a:lnSpc>
            </a:pPr>
            <a:r>
              <a:rPr lang="en-US" altLang="ja-JP" dirty="0"/>
              <a:t>Some detectors are sensitive to the influence of other alpha emitters (such as thoron) which may be emitted from building materials in the home.</a:t>
            </a:r>
          </a:p>
          <a:p>
            <a:pPr eaLnBrk="1" hangingPunct="1">
              <a:lnSpc>
                <a:spcPct val="90000"/>
              </a:lnSpc>
            </a:pPr>
            <a:endParaRPr lang="en-US" altLang="ja-JP" dirty="0"/>
          </a:p>
          <a:p>
            <a:pPr eaLnBrk="1" hangingPunct="1">
              <a:lnSpc>
                <a:spcPct val="90000"/>
              </a:lnSpc>
            </a:pPr>
            <a:r>
              <a:rPr lang="en-US" altLang="ja-JP" dirty="0"/>
              <a:t>Decision on which detector type is driven by technical requirements but in many cases is largely determined by practical issues of cost and convenience.  The survey scale and methodology (i.e. whether it is to be undertaken largely through the postal service) will both be key drivers for the decision, as cost will be a limiting factor in large scale studies and handling will be a key consideration in a postal-based system. </a:t>
            </a: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5</a:t>
            </a:fld>
            <a:endParaRPr lang="en-IE" dirty="0"/>
          </a:p>
        </p:txBody>
      </p:sp>
    </p:spTree>
    <p:extLst>
      <p:ext uri="{BB962C8B-B14F-4D97-AF65-F5344CB8AC3E}">
        <p14:creationId xmlns:p14="http://schemas.microsoft.com/office/powerpoint/2010/main" val="4052158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300" dirty="0"/>
              <a:t>In order to carry out a representative survey in a large number of dwellings, a technique is needed with the following main requirements:</a:t>
            </a:r>
          </a:p>
          <a:p>
            <a:pPr marL="299062" indent="-299062">
              <a:buAutoNum type="romanLcParenBoth"/>
            </a:pPr>
            <a:r>
              <a:rPr lang="en-IE" sz="1300" dirty="0"/>
              <a:t>sampling periods of 3 to 12 months, </a:t>
            </a:r>
          </a:p>
          <a:p>
            <a:pPr marL="299062" indent="-299062">
              <a:buAutoNum type="romanLcParenBoth"/>
            </a:pPr>
            <a:r>
              <a:rPr lang="en-IE" sz="1300" dirty="0"/>
              <a:t>low cost, and </a:t>
            </a:r>
          </a:p>
          <a:p>
            <a:pPr marL="299062" indent="-299062">
              <a:buAutoNum type="romanLcParenBoth"/>
            </a:pPr>
            <a:r>
              <a:rPr lang="en-IE" sz="1300" dirty="0"/>
              <a:t>low impact (i.e. small size of the measuring device).</a:t>
            </a:r>
          </a:p>
          <a:p>
            <a:endParaRPr lang="en-IE" sz="1300" dirty="0"/>
          </a:p>
          <a:p>
            <a:pPr defTabSz="883493">
              <a:defRPr/>
            </a:pPr>
            <a:r>
              <a:rPr lang="en-GB" b="0" u="none" dirty="0"/>
              <a:t>This</a:t>
            </a:r>
            <a:r>
              <a:rPr lang="en-GB" b="0" u="none" baseline="0" dirty="0"/>
              <a:t> table presents the most popular and widely-used radon detectors and highlights their suitability in terms of these requirements</a:t>
            </a:r>
            <a:r>
              <a:rPr lang="en-GB" b="0" u="none" baseline="0" dirty="0">
                <a:solidFill>
                  <a:srgbClr val="000000"/>
                </a:solidFill>
              </a:rPr>
              <a:t>. </a:t>
            </a:r>
            <a:r>
              <a:rPr lang="en-GB" b="0" u="none" dirty="0">
                <a:solidFill>
                  <a:srgbClr val="000000"/>
                </a:solidFill>
              </a:rPr>
              <a:t>Further details on the four major types of detectors (</a:t>
            </a:r>
            <a:r>
              <a:rPr lang="en-GB" dirty="0">
                <a:solidFill>
                  <a:srgbClr val="000000"/>
                </a:solidFill>
              </a:rPr>
              <a:t>alpha –track detector, activated charcoal detector, </a:t>
            </a:r>
            <a:r>
              <a:rPr lang="en-GB" b="0" u="none" dirty="0">
                <a:solidFill>
                  <a:srgbClr val="000000"/>
                </a:solidFill>
              </a:rPr>
              <a:t>electret ion chamber and continuous radon monitor) and their advantages and disadvantages, are provided in  the WHO Handbook on Indoor Radon (2009</a:t>
            </a:r>
            <a:r>
              <a:rPr lang="en-GB" b="0" u="none" dirty="0"/>
              <a:t>).</a:t>
            </a:r>
            <a:endParaRPr lang="en-GB" dirty="0"/>
          </a:p>
          <a:p>
            <a:pPr lvl="1"/>
            <a:endParaRPr lang="en-GB" dirty="0"/>
          </a:p>
          <a:p>
            <a:pPr marL="179438" indent="-179438">
              <a:buFont typeface="Arial" panose="020B0604020202020204" pitchFamily="34" charset="0"/>
              <a:buChar char="•"/>
            </a:pPr>
            <a:endParaRPr lang="en-IE" baseline="0" dirty="0"/>
          </a:p>
          <a:p>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6</a:t>
            </a:fld>
            <a:endParaRPr lang="en-IE" dirty="0"/>
          </a:p>
        </p:txBody>
      </p:sp>
    </p:spTree>
    <p:extLst>
      <p:ext uri="{BB962C8B-B14F-4D97-AF65-F5344CB8AC3E}">
        <p14:creationId xmlns:p14="http://schemas.microsoft.com/office/powerpoint/2010/main" val="2750726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3493">
              <a:defRPr/>
            </a:pPr>
            <a:r>
              <a:rPr lang="en-GB" b="1" dirty="0">
                <a:solidFill>
                  <a:schemeClr val="tx2">
                    <a:lumMod val="60000"/>
                    <a:lumOff val="40000"/>
                  </a:schemeClr>
                </a:solidFill>
                <a:sym typeface="Wingdings" panose="05000000000000000000" pitchFamily="2" charset="2"/>
              </a:rPr>
              <a:t>It is widely recorded that radon concentration varies over time – year to year, with different seasons, day to day and within the day.  This variation needs to be taken into account.</a:t>
            </a:r>
          </a:p>
          <a:p>
            <a:pPr marL="179438" indent="-179438">
              <a:buFont typeface="Arial" panose="020B0604020202020204" pitchFamily="34" charset="0"/>
              <a:buChar char="•"/>
            </a:pPr>
            <a:endParaRPr lang="en-IE" dirty="0"/>
          </a:p>
          <a:p>
            <a:r>
              <a:rPr lang="en-IE" dirty="0"/>
              <a:t>These</a:t>
            </a:r>
            <a:r>
              <a:rPr lang="en-IE" baseline="0" dirty="0"/>
              <a:t> graphs show three temporal trends in radon concentrations – (A) over a year, (B) in summer compared to winter and (C) over the course of a day.</a:t>
            </a:r>
          </a:p>
          <a:p>
            <a:endParaRPr lang="en-IE" baseline="0" dirty="0"/>
          </a:p>
          <a:p>
            <a:pPr marL="179438" indent="-179438">
              <a:buFont typeface="Arial" panose="020B0604020202020204" pitchFamily="34" charset="0"/>
              <a:buChar char="•"/>
            </a:pPr>
            <a:r>
              <a:rPr lang="en-IE" baseline="0" dirty="0"/>
              <a:t>(A) Typically higher radon concentrations are observed in homes in the heating season (winter) but you can see that the variations over the course of the year are not smooth – there are significant peaks and troughs/valleys in the data even within one season.</a:t>
            </a:r>
          </a:p>
          <a:p>
            <a:endParaRPr lang="en-IE" baseline="0" dirty="0"/>
          </a:p>
          <a:p>
            <a:pPr marL="179438" indent="-179438">
              <a:buFont typeface="Arial" panose="020B0604020202020204" pitchFamily="34" charset="0"/>
              <a:buChar char="•"/>
            </a:pPr>
            <a:r>
              <a:rPr lang="en-IE" dirty="0"/>
              <a:t>(B) Similarly, the comparison of winter and summer data show higher values in winter (heating season, less ventilation).  Again, there are significant variations within the season.  This figure shows summer values increasing weekly, probably due to a different pattern of occupier behaviour over the weekend.</a:t>
            </a:r>
          </a:p>
          <a:p>
            <a:endParaRPr lang="en-IE" dirty="0"/>
          </a:p>
          <a:p>
            <a:pPr marL="179438" indent="-179438">
              <a:buFont typeface="Arial" panose="020B0604020202020204" pitchFamily="34" charset="0"/>
              <a:buChar char="•"/>
            </a:pPr>
            <a:r>
              <a:rPr lang="en-IE" baseline="0" dirty="0"/>
              <a:t>(C)</a:t>
            </a:r>
            <a:r>
              <a:rPr lang="en-IE" dirty="0"/>
              <a:t> </a:t>
            </a:r>
            <a:r>
              <a:rPr lang="en-IE" baseline="0" dirty="0"/>
              <a:t>The daily fluctuations show how the radon concentrations rise when the house is not occupied and change with the opening and closing of windows.</a:t>
            </a:r>
          </a:p>
          <a:p>
            <a:pPr marL="179438" indent="-179438">
              <a:buFont typeface="Arial" panose="020B0604020202020204" pitchFamily="34" charset="0"/>
              <a:buChar char="•"/>
            </a:pP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7</a:t>
            </a:fld>
            <a:endParaRPr lang="en-IE" dirty="0"/>
          </a:p>
        </p:txBody>
      </p:sp>
    </p:spTree>
    <p:extLst>
      <p:ext uri="{BB962C8B-B14F-4D97-AF65-F5344CB8AC3E}">
        <p14:creationId xmlns:p14="http://schemas.microsoft.com/office/powerpoint/2010/main" val="3177078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2879" y="4620754"/>
            <a:ext cx="5663030" cy="4756035"/>
          </a:xfrm>
        </p:spPr>
        <p:txBody>
          <a:bodyPr/>
          <a:lstStyle/>
          <a:p>
            <a:pPr marL="179438" indent="-179438">
              <a:buFont typeface="Arial" panose="020B0604020202020204" pitchFamily="34" charset="0"/>
              <a:buChar char="•"/>
            </a:pPr>
            <a:r>
              <a:rPr lang="en-IE" dirty="0"/>
              <a:t>The previous</a:t>
            </a:r>
            <a:r>
              <a:rPr lang="en-IE" baseline="0" dirty="0"/>
              <a:t> slide shows that radon concentrations in homes can have great variations over time.</a:t>
            </a:r>
          </a:p>
          <a:p>
            <a:pPr marL="179438" indent="-179438">
              <a:buFont typeface="Arial" panose="020B0604020202020204" pitchFamily="34" charset="0"/>
              <a:buChar char="•"/>
            </a:pPr>
            <a:r>
              <a:rPr lang="en-IE" baseline="0" dirty="0"/>
              <a:t>This variability needs to be taken into account in the measurement protocol for the representative survey.  </a:t>
            </a:r>
          </a:p>
          <a:p>
            <a:pPr marL="179438" indent="-179438">
              <a:buFont typeface="Arial" panose="020B0604020202020204" pitchFamily="34" charset="0"/>
              <a:buChar char="•"/>
            </a:pPr>
            <a:r>
              <a:rPr lang="en-IE" baseline="0" dirty="0"/>
              <a:t>It has impact on: </a:t>
            </a:r>
          </a:p>
          <a:p>
            <a:pPr marL="657938" lvl="1" indent="-179438">
              <a:buFont typeface="Arial" panose="020B0604020202020204" pitchFamily="34" charset="0"/>
              <a:buChar char="•"/>
            </a:pPr>
            <a:r>
              <a:rPr lang="en-IE" baseline="0" dirty="0"/>
              <a:t>(a) the type of detectors to be used </a:t>
            </a:r>
          </a:p>
          <a:p>
            <a:pPr marL="657938" lvl="1" indent="-179438">
              <a:buFont typeface="Arial" panose="020B0604020202020204" pitchFamily="34" charset="0"/>
              <a:buChar char="•"/>
            </a:pPr>
            <a:r>
              <a:rPr lang="en-IE" baseline="0" dirty="0"/>
              <a:t>(b) the duration of the measurement </a:t>
            </a:r>
          </a:p>
          <a:p>
            <a:pPr marL="657938" lvl="1" indent="-179438">
              <a:buFont typeface="Arial" panose="020B0604020202020204" pitchFamily="34" charset="0"/>
              <a:buChar char="•"/>
            </a:pPr>
            <a:r>
              <a:rPr lang="en-IE" baseline="0" dirty="0"/>
              <a:t>(c) the timing of the measurement (i.e., whether in a particular season or any season), </a:t>
            </a:r>
          </a:p>
          <a:p>
            <a:pPr marL="657938" lvl="1" indent="-179438">
              <a:buFont typeface="Arial" panose="020B0604020202020204" pitchFamily="34" charset="0"/>
              <a:buChar char="•"/>
            </a:pPr>
            <a:r>
              <a:rPr lang="en-IE" baseline="0" dirty="0"/>
              <a:t>(d) the requirement or otherwise for local studies on radon concentration variability, and </a:t>
            </a:r>
          </a:p>
          <a:p>
            <a:pPr marL="657938" lvl="1" indent="-179438">
              <a:buFont typeface="Arial" panose="020B0604020202020204" pitchFamily="34" charset="0"/>
              <a:buChar char="•"/>
            </a:pPr>
            <a:r>
              <a:rPr lang="en-IE" baseline="0" dirty="0"/>
              <a:t>(e) the corrections to be applied in the data analysis stage.</a:t>
            </a:r>
          </a:p>
          <a:p>
            <a:endParaRPr lang="en-IE" dirty="0"/>
          </a:p>
          <a:p>
            <a:pPr marL="179438" indent="-179438">
              <a:buFont typeface="Arial" pitchFamily="34" charset="0"/>
              <a:buChar char="•"/>
            </a:pPr>
            <a:r>
              <a:rPr lang="en-IE" dirty="0"/>
              <a:t>In principle, 1-year measurements provide the best means of determining an annual average. However, shorter measurements (at least 3 months) can be used if appropriate corrections are made considering variations for such shorter periods. </a:t>
            </a:r>
          </a:p>
          <a:p>
            <a:pPr marL="179438" indent="-179438">
              <a:buFont typeface="Arial" pitchFamily="34" charset="0"/>
              <a:buChar char="•"/>
            </a:pPr>
            <a:r>
              <a:rPr lang="en-IE" dirty="0"/>
              <a:t>Seasonal correction factors should be determined nationally or if necessary regionally.  </a:t>
            </a:r>
          </a:p>
          <a:p>
            <a:pPr marL="179438" indent="-179438" defTabSz="957000">
              <a:buFont typeface="Arial" pitchFamily="34" charset="0"/>
              <a:buChar char="•"/>
              <a:defRPr/>
            </a:pPr>
            <a:r>
              <a:rPr lang="en-GB" dirty="0">
                <a:sym typeface="Wingdings" panose="05000000000000000000" pitchFamily="2" charset="2"/>
              </a:rPr>
              <a:t>It is </a:t>
            </a:r>
            <a:r>
              <a:rPr lang="en-GB" u="sng" dirty="0">
                <a:sym typeface="Wingdings" panose="05000000000000000000" pitchFamily="2" charset="2"/>
              </a:rPr>
              <a:t>not recommended</a:t>
            </a:r>
            <a:r>
              <a:rPr lang="en-GB" u="none" dirty="0">
                <a:sym typeface="Wingdings" panose="05000000000000000000" pitchFamily="2" charset="2"/>
              </a:rPr>
              <a:t> </a:t>
            </a:r>
            <a:r>
              <a:rPr lang="en-GB" dirty="0">
                <a:sym typeface="Wingdings" panose="05000000000000000000" pitchFamily="2" charset="2"/>
              </a:rPr>
              <a:t>to use seasonal correction factors derived in other countries due to different occupancy patterns, building construction types, heating arrangements, or</a:t>
            </a:r>
            <a:r>
              <a:rPr lang="en-GB" baseline="0" dirty="0">
                <a:sym typeface="Wingdings" panose="05000000000000000000" pitchFamily="2" charset="2"/>
              </a:rPr>
              <a:t> </a:t>
            </a:r>
            <a:r>
              <a:rPr lang="en-GB" dirty="0">
                <a:sym typeface="Wingdings" panose="05000000000000000000" pitchFamily="2" charset="2"/>
              </a:rPr>
              <a:t>contribution of different radon sources.</a:t>
            </a:r>
          </a:p>
          <a:p>
            <a:pPr defTabSz="957000">
              <a:defRPr/>
            </a:pPr>
            <a:endParaRPr lang="en-GB" dirty="0">
              <a:sym typeface="Wingdings" panose="05000000000000000000" pitchFamily="2" charset="2"/>
            </a:endParaRPr>
          </a:p>
          <a:p>
            <a:pPr marL="179438" indent="-179438" defTabSz="957000">
              <a:buFont typeface="Wingdings" pitchFamily="2" charset="2"/>
              <a:buChar char="Ø"/>
              <a:defRPr/>
            </a:pPr>
            <a:r>
              <a:rPr lang="en-GB" dirty="0">
                <a:sym typeface="Wingdings" panose="05000000000000000000" pitchFamily="2" charset="2"/>
              </a:rPr>
              <a:t>The standard protocol</a:t>
            </a:r>
            <a:r>
              <a:rPr lang="en-GB" baseline="0" dirty="0">
                <a:sym typeface="Wingdings" panose="05000000000000000000" pitchFamily="2" charset="2"/>
              </a:rPr>
              <a:t> for the representative survey should address the issue of variability and seasonal correction.</a:t>
            </a:r>
            <a:endParaRPr lang="en-GB" dirty="0">
              <a:sym typeface="Wingdings" panose="05000000000000000000" pitchFamily="2" charset="2"/>
            </a:endParaRPr>
          </a:p>
          <a:p>
            <a:r>
              <a:rPr lang="en-IE" sz="1300" dirty="0"/>
              <a:t>	</a:t>
            </a:r>
          </a:p>
          <a:p>
            <a:pPr marL="657938" lvl="1" indent="-179438">
              <a:buFont typeface="Arial" panose="020B0604020202020204" pitchFamily="34" charset="0"/>
              <a:buChar char="•"/>
            </a:pPr>
            <a:endParaRPr lang="en-IE" baseline="0" dirty="0"/>
          </a:p>
          <a:p>
            <a:pPr marL="657938" lvl="1" indent="-179438">
              <a:buFont typeface="Arial" panose="020B0604020202020204" pitchFamily="34" charset="0"/>
              <a:buChar char="•"/>
            </a:pPr>
            <a:endParaRPr lang="en-IE" baseline="0" dirty="0"/>
          </a:p>
          <a:p>
            <a:pPr marL="657938" lvl="1" indent="-179438">
              <a:buFont typeface="Arial" panose="020B0604020202020204" pitchFamily="34" charset="0"/>
              <a:buChar char="•"/>
            </a:pP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8</a:t>
            </a:fld>
            <a:endParaRPr lang="en-IE" dirty="0"/>
          </a:p>
        </p:txBody>
      </p:sp>
    </p:spTree>
    <p:extLst>
      <p:ext uri="{BB962C8B-B14F-4D97-AF65-F5344CB8AC3E}">
        <p14:creationId xmlns:p14="http://schemas.microsoft.com/office/powerpoint/2010/main" val="3351950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4756" y="4620754"/>
            <a:ext cx="5801153" cy="4821059"/>
          </a:xfrm>
        </p:spPr>
        <p:txBody>
          <a:bodyPr/>
          <a:lstStyle/>
          <a:p>
            <a:pPr marL="179438" indent="-179438" defTabSz="957000">
              <a:buFont typeface="Arial" pitchFamily="34" charset="0"/>
              <a:buChar char="•"/>
              <a:defRPr/>
            </a:pPr>
            <a:r>
              <a:rPr lang="en-IE" sz="1100" dirty="0"/>
              <a:t>“Short-term” measurements refer to measurements that average radon concentrations over days or weeks, while “long-term” measurements generally cover a season or more (several months to one year). </a:t>
            </a:r>
          </a:p>
          <a:p>
            <a:pPr marL="179438" indent="-179438" defTabSz="957000">
              <a:buFont typeface="Arial" pitchFamily="34" charset="0"/>
              <a:buChar char="•"/>
              <a:defRPr/>
            </a:pPr>
            <a:endParaRPr lang="en-IE" sz="600" dirty="0"/>
          </a:p>
          <a:p>
            <a:pPr marL="179438" indent="-179438">
              <a:buFont typeface="Arial" pitchFamily="34" charset="0"/>
              <a:buChar char="•"/>
            </a:pPr>
            <a:r>
              <a:rPr lang="en-IE" sz="1100" dirty="0"/>
              <a:t>In order to measure the long-term (annual) average radon concentration in a dwelling, a long-term measurement should be carried out.</a:t>
            </a:r>
          </a:p>
          <a:p>
            <a:endParaRPr lang="en-IE" sz="1100" dirty="0"/>
          </a:p>
          <a:p>
            <a:pPr marL="179438" indent="-179438">
              <a:buFont typeface="Arial" pitchFamily="34" charset="0"/>
              <a:buChar char="•"/>
            </a:pPr>
            <a:r>
              <a:rPr lang="en-IE" sz="1100" dirty="0"/>
              <a:t>As previously mentioned, long term radon measurements are preferred because temporal variations of a factor of two or more commonly occur in repeated short-term measurements. </a:t>
            </a:r>
          </a:p>
          <a:p>
            <a:r>
              <a:rPr lang="en-IE" sz="1100" dirty="0"/>
              <a:t>	</a:t>
            </a:r>
          </a:p>
          <a:p>
            <a:pPr marL="179438" indent="-179438" defTabSz="957000">
              <a:buFont typeface="Arial" pitchFamily="34" charset="0"/>
              <a:buChar char="•"/>
              <a:defRPr/>
            </a:pPr>
            <a:r>
              <a:rPr lang="en-IE" sz="1100" dirty="0"/>
              <a:t>Ideally, an annual average will be determined by measurement of 1 year in duration.  This can also be achieved by two consecutive six-month measurements, or four consecutive three-month measurements. </a:t>
            </a:r>
          </a:p>
          <a:p>
            <a:pPr marL="179438" indent="-179438" defTabSz="957000">
              <a:buFont typeface="Arial" pitchFamily="34" charset="0"/>
              <a:buChar char="•"/>
              <a:defRPr/>
            </a:pPr>
            <a:endParaRPr lang="en-IE" sz="1100" dirty="0"/>
          </a:p>
          <a:p>
            <a:pPr marL="179438" indent="-179438" defTabSz="957000">
              <a:buFont typeface="Arial" pitchFamily="34" charset="0"/>
              <a:buChar char="•"/>
              <a:defRPr/>
            </a:pPr>
            <a:r>
              <a:rPr lang="en-IE" sz="1100" dirty="0"/>
              <a:t>Splitting the annual measurement into shorter periods will minimise the impact of ageing and fading effects of the detector and track-counting system which can occur in long-term measurements using alpha track detectors.  For 12-month measurements this should be evaluated and taken into account. </a:t>
            </a:r>
          </a:p>
          <a:p>
            <a:endParaRPr lang="en-IE" sz="1100" dirty="0"/>
          </a:p>
          <a:p>
            <a:pPr marL="179438" indent="-179438">
              <a:buFont typeface="Arial" panose="020B0604020202020204" pitchFamily="34" charset="0"/>
              <a:buChar char="•"/>
            </a:pPr>
            <a:r>
              <a:rPr lang="en-IE" sz="1100" dirty="0"/>
              <a:t>However, splitting the annual measurement will increase the costs due to a larger number of detectors being required and more handling and analysis costs.  Detector losses from shorter term measurements will be less than for long-term measurements.</a:t>
            </a:r>
          </a:p>
          <a:p>
            <a:pPr marL="179438" indent="-179438">
              <a:buFont typeface="Arial" panose="020B0604020202020204" pitchFamily="34" charset="0"/>
              <a:buChar char="•"/>
            </a:pPr>
            <a:endParaRPr lang="en-IE" sz="1100" dirty="0"/>
          </a:p>
          <a:p>
            <a:pPr marL="179438" indent="-179438">
              <a:buFont typeface="Arial" panose="020B0604020202020204" pitchFamily="34" charset="0"/>
              <a:buChar char="•"/>
            </a:pPr>
            <a:r>
              <a:rPr lang="en-IE" sz="1100" dirty="0"/>
              <a:t>If the survey is to be based on 3-month measurements: the national authority should decide if the measurements can be taken in </a:t>
            </a:r>
            <a:r>
              <a:rPr lang="en-IE" sz="1100" u="sng" dirty="0"/>
              <a:t>any</a:t>
            </a:r>
            <a:r>
              <a:rPr lang="en-IE" sz="1100" dirty="0"/>
              <a:t> 3-month period, or in a </a:t>
            </a:r>
            <a:r>
              <a:rPr lang="en-IE" sz="1100" u="sng" dirty="0"/>
              <a:t>particular</a:t>
            </a:r>
            <a:r>
              <a:rPr lang="en-IE" sz="1100" dirty="0"/>
              <a:t> 3-month period.</a:t>
            </a:r>
          </a:p>
          <a:p>
            <a:pPr marL="621184" lvl="1" indent="-179438">
              <a:buFont typeface="Arial" panose="020B0604020202020204" pitchFamily="34" charset="0"/>
              <a:buChar char="•"/>
            </a:pPr>
            <a:r>
              <a:rPr lang="en-IE" sz="1100" dirty="0"/>
              <a:t>If </a:t>
            </a:r>
            <a:r>
              <a:rPr lang="en-IE" sz="1100" u="sng" dirty="0"/>
              <a:t>any</a:t>
            </a:r>
            <a:r>
              <a:rPr lang="en-IE" sz="1100" dirty="0"/>
              <a:t> 3-month period is specified in the standard protocol for the survey, then a seasonal correction factor must be applied.</a:t>
            </a:r>
          </a:p>
          <a:p>
            <a:pPr marL="621184" lvl="1" indent="-179438">
              <a:buFont typeface="Arial" panose="020B0604020202020204" pitchFamily="34" charset="0"/>
              <a:buChar char="•"/>
            </a:pPr>
            <a:r>
              <a:rPr lang="en-IE" sz="1100" dirty="0"/>
              <a:t>If a </a:t>
            </a:r>
            <a:r>
              <a:rPr lang="en-IE" sz="1100" u="sng" dirty="0"/>
              <a:t>particular</a:t>
            </a:r>
            <a:r>
              <a:rPr lang="en-IE" sz="1100" dirty="0"/>
              <a:t> 3-month period is specified, then it is recommended that this be the heating (or cold) season, so that a worst case scenario is evaluated.</a:t>
            </a:r>
            <a:endParaRPr lang="en-IE" dirty="0"/>
          </a:p>
        </p:txBody>
      </p:sp>
      <p:sp>
        <p:nvSpPr>
          <p:cNvPr id="4" name="Slide Number Placeholder 3"/>
          <p:cNvSpPr>
            <a:spLocks noGrp="1"/>
          </p:cNvSpPr>
          <p:nvPr>
            <p:ph type="sldNum" sz="quarter" idx="10"/>
          </p:nvPr>
        </p:nvSpPr>
        <p:spPr/>
        <p:txBody>
          <a:bodyPr/>
          <a:lstStyle/>
          <a:p>
            <a:fld id="{0AF4767C-3AB0-427C-8E1A-E3D94A2AC049}" type="slidenum">
              <a:rPr lang="en-IE" smtClean="0"/>
              <a:t>9</a:t>
            </a:fld>
            <a:endParaRPr lang="en-IE" dirty="0"/>
          </a:p>
        </p:txBody>
      </p:sp>
    </p:spTree>
    <p:extLst>
      <p:ext uri="{BB962C8B-B14F-4D97-AF65-F5344CB8AC3E}">
        <p14:creationId xmlns:p14="http://schemas.microsoft.com/office/powerpoint/2010/main" val="2182269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23527" y="1772816"/>
            <a:ext cx="8568953" cy="1080120"/>
          </a:xfrm>
        </p:spPr>
        <p:txBody>
          <a:bodyPr/>
          <a:lstStyle>
            <a:lvl1pPr algn="l">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23527" y="3573016"/>
            <a:ext cx="8568953" cy="1608584"/>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230872"/>
            <a:ext cx="2555776" cy="766732"/>
          </a:xfrm>
          <a:prstGeom prst="rect">
            <a:avLst/>
          </a:prstGeom>
        </p:spPr>
      </p:pic>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1124743"/>
            <a:ext cx="5486400" cy="36028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6771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3485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98920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4" name="Title 1"/>
          <p:cNvSpPr>
            <a:spLocks noGrp="1"/>
          </p:cNvSpPr>
          <p:nvPr>
            <p:ph type="ctrTitle"/>
          </p:nvPr>
        </p:nvSpPr>
        <p:spPr>
          <a:xfrm>
            <a:off x="323527" y="1772816"/>
            <a:ext cx="8568953" cy="1080120"/>
          </a:xfrm>
        </p:spPr>
        <p:txBody>
          <a:bodyPr/>
          <a:lstStyle>
            <a:lvl1pPr algn="l">
              <a:defRPr>
                <a:solidFill>
                  <a:schemeClr val="tx2"/>
                </a:solidFill>
              </a:defRPr>
            </a:lvl1pPr>
          </a:lstStyle>
          <a:p>
            <a:r>
              <a:rPr lang="en-US"/>
              <a:t>Click to edit Master title style</a:t>
            </a:r>
            <a:endParaRPr lang="en-GB" dirty="0"/>
          </a:p>
        </p:txBody>
      </p:sp>
      <p:sp>
        <p:nvSpPr>
          <p:cNvPr id="5" name="Subtitle 2"/>
          <p:cNvSpPr>
            <a:spLocks noGrp="1"/>
          </p:cNvSpPr>
          <p:nvPr>
            <p:ph type="subTitle" idx="1"/>
          </p:nvPr>
        </p:nvSpPr>
        <p:spPr>
          <a:xfrm>
            <a:off x="323527" y="3573016"/>
            <a:ext cx="8568953" cy="1608584"/>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9" y="230872"/>
            <a:ext cx="2555773" cy="766732"/>
          </a:xfrm>
          <a:prstGeom prst="rect">
            <a:avLst/>
          </a:prstGeom>
        </p:spPr>
      </p:pic>
      <p:pic>
        <p:nvPicPr>
          <p:cNvPr id="7" name="Picture 6">
            <a:extLst>
              <a:ext uri="{FF2B5EF4-FFF2-40B4-BE49-F238E27FC236}">
                <a16:creationId xmlns:a16="http://schemas.microsoft.com/office/drawing/2014/main" id="{D1E54D8D-C4ED-4765-AE72-30819C4D6B2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07993" y="82785"/>
            <a:ext cx="3424058" cy="2422610"/>
          </a:xfrm>
          <a:prstGeom prst="rect">
            <a:avLst/>
          </a:prstGeom>
        </p:spPr>
      </p:pic>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7291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68225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15"/>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83371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19218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0715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7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flipH="1" flipV="1">
            <a:off x="0" y="5301208"/>
            <a:ext cx="6372200" cy="1556792"/>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0"/>
            <a:ext cx="9143999" cy="2132856"/>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5"/>
          <p:cNvSpPr>
            <a:spLocks noGrp="1" noChangeArrowheads="1"/>
          </p:cNvSpPr>
          <p:nvPr>
            <p:ph type="dt" sz="half" idx="2"/>
          </p:nvPr>
        </p:nvSpPr>
        <p:spPr bwMode="white">
          <a:xfrm>
            <a:off x="7524328" y="6482725"/>
            <a:ext cx="93546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4" y="6482725"/>
            <a:ext cx="161602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8" y="6482725"/>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
        <p:nvSpPr>
          <p:cNvPr id="2" name="Title Placeholder 1"/>
          <p:cNvSpPr>
            <a:spLocks noGrp="1"/>
          </p:cNvSpPr>
          <p:nvPr>
            <p:ph type="title"/>
          </p:nvPr>
        </p:nvSpPr>
        <p:spPr>
          <a:xfrm>
            <a:off x="251520" y="116632"/>
            <a:ext cx="6120680" cy="86409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1520" y="1268760"/>
            <a:ext cx="8712968" cy="485740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26" name="Picture 2" descr="\\iaea.org\Secretariat\MTCD\PublishingCurrent\2017\IAEA\17-42841_LOGO_IAEA_update\Design\Presentation_IAEA\IAEA_Logo_SHORT_vertical_white.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12031" y="180054"/>
            <a:ext cx="592928" cy="72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IE" dirty="0">
                <a:solidFill>
                  <a:schemeClr val="tx1"/>
                </a:solidFill>
              </a:rPr>
              <a:t>Module 5:</a:t>
            </a:r>
          </a:p>
          <a:p>
            <a:r>
              <a:rPr lang="en-IE" dirty="0">
                <a:solidFill>
                  <a:schemeClr val="tx1"/>
                </a:solidFill>
              </a:rPr>
              <a:t>Radon Measurement for</a:t>
            </a:r>
          </a:p>
          <a:p>
            <a:r>
              <a:rPr lang="en-IE" dirty="0">
                <a:solidFill>
                  <a:schemeClr val="tx1"/>
                </a:solidFill>
              </a:rPr>
              <a:t>the Representative Indoor Radon Survey</a:t>
            </a:r>
          </a:p>
          <a:p>
            <a:endParaRPr lang="en-GB" dirty="0"/>
          </a:p>
        </p:txBody>
      </p:sp>
      <p:sp>
        <p:nvSpPr>
          <p:cNvPr id="4" name="Title 4"/>
          <p:cNvSpPr>
            <a:spLocks noGrp="1"/>
          </p:cNvSpPr>
          <p:nvPr>
            <p:ph type="ctrTitle"/>
          </p:nvPr>
        </p:nvSpPr>
        <p:spPr>
          <a:xfrm>
            <a:off x="323850" y="1700213"/>
            <a:ext cx="8569325" cy="1584325"/>
          </a:xfrm>
          <a:noFill/>
        </p:spPr>
        <p:style>
          <a:lnRef idx="3">
            <a:schemeClr val="lt1"/>
          </a:lnRef>
          <a:fillRef idx="1">
            <a:schemeClr val="accent5"/>
          </a:fillRef>
          <a:effectRef idx="1">
            <a:schemeClr val="accent5"/>
          </a:effectRef>
          <a:fontRef idx="minor">
            <a:schemeClr val="lt1"/>
          </a:fontRef>
        </p:style>
        <p:txBody>
          <a:bodyPr>
            <a:normAutofit fontScale="90000"/>
          </a:bodyPr>
          <a:lstStyle/>
          <a:p>
            <a:r>
              <a:rPr lang="en-IE" dirty="0"/>
              <a:t>International Atomic Energy Agency</a:t>
            </a:r>
            <a:br>
              <a:rPr lang="en-IE" dirty="0"/>
            </a:br>
            <a:r>
              <a:rPr lang="en-IE" dirty="0"/>
              <a:t>Learning programme:</a:t>
            </a:r>
            <a:br>
              <a:rPr lang="en-IE" dirty="0"/>
            </a:br>
            <a:r>
              <a:rPr lang="en-IE" dirty="0"/>
              <a:t>Radon gas</a:t>
            </a:r>
          </a:p>
        </p:txBody>
      </p:sp>
    </p:spTree>
    <p:extLst>
      <p:ext uri="{BB962C8B-B14F-4D97-AF65-F5344CB8AC3E}">
        <p14:creationId xmlns:p14="http://schemas.microsoft.com/office/powerpoint/2010/main" val="3196392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16632"/>
            <a:ext cx="7056784"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3000" dirty="0"/>
              <a:t>Where to measure</a:t>
            </a:r>
          </a:p>
        </p:txBody>
      </p:sp>
      <p:sp>
        <p:nvSpPr>
          <p:cNvPr id="5" name="Content Placeholder 4"/>
          <p:cNvSpPr>
            <a:spLocks noGrp="1"/>
          </p:cNvSpPr>
          <p:nvPr>
            <p:ph idx="1"/>
          </p:nvPr>
        </p:nvSpPr>
        <p:spPr>
          <a:xfrm>
            <a:off x="179512" y="1216497"/>
            <a:ext cx="4625280" cy="4732783"/>
          </a:xfrm>
        </p:spPr>
        <p:txBody>
          <a:bodyPr>
            <a:normAutofit fontScale="77500" lnSpcReduction="20000"/>
          </a:bodyPr>
          <a:lstStyle/>
          <a:p>
            <a:pPr>
              <a:lnSpc>
                <a:spcPct val="130000"/>
              </a:lnSpc>
              <a:spcAft>
                <a:spcPts val="600"/>
              </a:spcAft>
            </a:pPr>
            <a:r>
              <a:rPr lang="en-GB" sz="2800" dirty="0">
                <a:solidFill>
                  <a:schemeClr val="tx2"/>
                </a:solidFill>
              </a:rPr>
              <a:t>Aim of the survey – population exposure to radon</a:t>
            </a:r>
          </a:p>
          <a:p>
            <a:pPr>
              <a:lnSpc>
                <a:spcPct val="130000"/>
              </a:lnSpc>
              <a:spcAft>
                <a:spcPts val="600"/>
              </a:spcAft>
            </a:pPr>
            <a:r>
              <a:rPr lang="en-GB" sz="2800" dirty="0">
                <a:solidFill>
                  <a:schemeClr val="tx2"/>
                </a:solidFill>
              </a:rPr>
              <a:t>Representative of the occupancy of the home – in inhabited rooms only (like a bedroom and main living room)</a:t>
            </a:r>
          </a:p>
          <a:p>
            <a:pPr>
              <a:lnSpc>
                <a:spcPct val="130000"/>
              </a:lnSpc>
              <a:spcAft>
                <a:spcPts val="600"/>
              </a:spcAft>
            </a:pPr>
            <a:r>
              <a:rPr lang="en-GB" sz="2800" dirty="0">
                <a:solidFill>
                  <a:schemeClr val="tx2"/>
                </a:solidFill>
              </a:rPr>
              <a:t>2 detectors per house/flat is recommended</a:t>
            </a:r>
          </a:p>
          <a:p>
            <a:pPr>
              <a:lnSpc>
                <a:spcPct val="130000"/>
              </a:lnSpc>
              <a:spcAft>
                <a:spcPts val="600"/>
              </a:spcAft>
            </a:pPr>
            <a:r>
              <a:rPr lang="en-GB" sz="2800" dirty="0">
                <a:solidFill>
                  <a:schemeClr val="tx2"/>
                </a:solidFill>
              </a:rPr>
              <a:t>Decision regarding measurement locations in multi-story buildings and basements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3" y="1196751"/>
            <a:ext cx="3856006" cy="463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772200" y="6001543"/>
            <a:ext cx="1976264" cy="307777"/>
          </a:xfrm>
          <a:prstGeom prst="rect">
            <a:avLst/>
          </a:prstGeom>
          <a:noFill/>
        </p:spPr>
        <p:txBody>
          <a:bodyPr wrap="square" rtlCol="0">
            <a:spAutoFit/>
          </a:bodyPr>
          <a:lstStyle/>
          <a:p>
            <a:r>
              <a:rPr lang="en-IE" sz="1400" dirty="0"/>
              <a:t>Source: </a:t>
            </a:r>
            <a:r>
              <a:rPr lang="en-IE" sz="1400" dirty="0" err="1"/>
              <a:t>BfS</a:t>
            </a:r>
            <a:r>
              <a:rPr lang="en-IE" sz="1400" dirty="0"/>
              <a:t> Germany</a:t>
            </a:r>
          </a:p>
        </p:txBody>
      </p:sp>
    </p:spTree>
    <p:extLst>
      <p:ext uri="{BB962C8B-B14F-4D97-AF65-F5344CB8AC3E}">
        <p14:creationId xmlns:p14="http://schemas.microsoft.com/office/powerpoint/2010/main" val="3605076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8247" y="1052736"/>
            <a:ext cx="3131840" cy="5239166"/>
          </a:xfrm>
          <a:prstGeom prst="rect">
            <a:avLst/>
          </a:prstGeom>
          <a:noFill/>
          <a:ln>
            <a:noFill/>
          </a:ln>
          <a:effectLst>
            <a:outerShdw dist="35921" dir="2700000" algn="ctr" rotWithShape="0">
              <a:schemeClr val="bg2"/>
            </a:outerShdw>
            <a:softEdge rad="1143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179512" y="129529"/>
            <a:ext cx="7617539"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3000" dirty="0"/>
              <a:t>Detector Placement</a:t>
            </a:r>
          </a:p>
        </p:txBody>
      </p:sp>
      <p:sp>
        <p:nvSpPr>
          <p:cNvPr id="5" name="Content Placeholder 4"/>
          <p:cNvSpPr>
            <a:spLocks noGrp="1"/>
          </p:cNvSpPr>
          <p:nvPr>
            <p:ph idx="1"/>
          </p:nvPr>
        </p:nvSpPr>
        <p:spPr>
          <a:xfrm>
            <a:off x="266829" y="1094057"/>
            <a:ext cx="5457299" cy="5647311"/>
          </a:xfrm>
        </p:spPr>
        <p:txBody>
          <a:bodyPr>
            <a:normAutofit fontScale="70000" lnSpcReduction="20000"/>
          </a:bodyPr>
          <a:lstStyle/>
          <a:p>
            <a:pPr>
              <a:lnSpc>
                <a:spcPct val="130000"/>
              </a:lnSpc>
              <a:spcBef>
                <a:spcPts val="600"/>
              </a:spcBef>
              <a:spcAft>
                <a:spcPts val="600"/>
              </a:spcAft>
            </a:pPr>
            <a:r>
              <a:rPr lang="en-GB" sz="3100" dirty="0">
                <a:solidFill>
                  <a:schemeClr val="tx2"/>
                </a:solidFill>
              </a:rPr>
              <a:t>Radon gas distributes quite homogenously in a room</a:t>
            </a:r>
          </a:p>
          <a:p>
            <a:pPr>
              <a:lnSpc>
                <a:spcPct val="130000"/>
              </a:lnSpc>
              <a:spcBef>
                <a:spcPts val="600"/>
              </a:spcBef>
              <a:spcAft>
                <a:spcPts val="600"/>
              </a:spcAft>
            </a:pPr>
            <a:r>
              <a:rPr lang="en-GB" sz="3100" dirty="0">
                <a:solidFill>
                  <a:schemeClr val="tx2"/>
                </a:solidFill>
              </a:rPr>
              <a:t>Detector position should reflect typical occupation (about 1-2 m above ground), away from ventilation inlets/outlets, not enclosed in cupboard or drawer, ideally not close to the wall.</a:t>
            </a:r>
          </a:p>
          <a:p>
            <a:pPr>
              <a:lnSpc>
                <a:spcPct val="130000"/>
              </a:lnSpc>
              <a:spcBef>
                <a:spcPts val="600"/>
              </a:spcBef>
              <a:spcAft>
                <a:spcPts val="600"/>
              </a:spcAft>
            </a:pPr>
            <a:r>
              <a:rPr lang="en-GB" sz="3100" dirty="0">
                <a:solidFill>
                  <a:schemeClr val="tx2"/>
                </a:solidFill>
              </a:rPr>
              <a:t>Out of reach of children and pets</a:t>
            </a:r>
          </a:p>
          <a:p>
            <a:pPr>
              <a:lnSpc>
                <a:spcPct val="130000"/>
              </a:lnSpc>
              <a:spcBef>
                <a:spcPts val="600"/>
              </a:spcBef>
              <a:spcAft>
                <a:spcPts val="600"/>
              </a:spcAft>
            </a:pPr>
            <a:r>
              <a:rPr lang="en-GB" sz="3100" dirty="0">
                <a:solidFill>
                  <a:schemeClr val="tx2"/>
                </a:solidFill>
              </a:rPr>
              <a:t>As advised by supplier – away from direct heat, sunlight, moisture, etc.</a:t>
            </a:r>
          </a:p>
          <a:p>
            <a:pPr>
              <a:lnSpc>
                <a:spcPct val="130000"/>
              </a:lnSpc>
              <a:spcBef>
                <a:spcPts val="600"/>
              </a:spcBef>
              <a:spcAft>
                <a:spcPts val="600"/>
              </a:spcAft>
              <a:buFont typeface="Wingdings" pitchFamily="2" charset="2"/>
              <a:buChar char="Ø"/>
            </a:pPr>
            <a:r>
              <a:rPr lang="en-GB" sz="3300" b="1" dirty="0">
                <a:solidFill>
                  <a:schemeClr val="tx2"/>
                </a:solidFill>
              </a:rPr>
              <a:t>Standard protocol for the representative survey</a:t>
            </a:r>
            <a:endParaRPr lang="en-IE" sz="3300" dirty="0"/>
          </a:p>
          <a:p>
            <a:endParaRPr lang="en-IE"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087022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16632"/>
            <a:ext cx="7393387"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2800" dirty="0"/>
              <a:t>Detector handling</a:t>
            </a:r>
          </a:p>
        </p:txBody>
      </p:sp>
      <p:sp>
        <p:nvSpPr>
          <p:cNvPr id="5" name="Content Placeholder 4"/>
          <p:cNvSpPr>
            <a:spLocks noGrp="1"/>
          </p:cNvSpPr>
          <p:nvPr>
            <p:ph idx="1"/>
          </p:nvPr>
        </p:nvSpPr>
        <p:spPr>
          <a:xfrm>
            <a:off x="202949" y="908720"/>
            <a:ext cx="6313267" cy="5688632"/>
          </a:xfrm>
        </p:spPr>
        <p:txBody>
          <a:bodyPr>
            <a:normAutofit fontScale="47500" lnSpcReduction="20000"/>
          </a:bodyPr>
          <a:lstStyle/>
          <a:p>
            <a:pPr>
              <a:lnSpc>
                <a:spcPct val="130000"/>
              </a:lnSpc>
            </a:pPr>
            <a:r>
              <a:rPr lang="en-GB" sz="3300" b="1" dirty="0">
                <a:solidFill>
                  <a:schemeClr val="tx2"/>
                </a:solidFill>
              </a:rPr>
              <a:t>Handling</a:t>
            </a:r>
          </a:p>
          <a:p>
            <a:pPr lvl="1">
              <a:lnSpc>
                <a:spcPct val="120000"/>
              </a:lnSpc>
            </a:pPr>
            <a:r>
              <a:rPr lang="en-GB" sz="3300" dirty="0">
                <a:solidFill>
                  <a:schemeClr val="tx2"/>
                </a:solidFill>
              </a:rPr>
              <a:t>Manufacturers instructions</a:t>
            </a:r>
          </a:p>
          <a:p>
            <a:pPr lvl="1">
              <a:lnSpc>
                <a:spcPct val="120000"/>
              </a:lnSpc>
            </a:pPr>
            <a:r>
              <a:rPr lang="en-GB" sz="3300" dirty="0">
                <a:solidFill>
                  <a:schemeClr val="tx2"/>
                </a:solidFill>
              </a:rPr>
              <a:t>Batch storage and quality control</a:t>
            </a:r>
          </a:p>
          <a:p>
            <a:pPr>
              <a:lnSpc>
                <a:spcPct val="120000"/>
              </a:lnSpc>
            </a:pPr>
            <a:r>
              <a:rPr lang="en-GB" sz="3300" b="1" dirty="0">
                <a:solidFill>
                  <a:schemeClr val="tx2"/>
                </a:solidFill>
              </a:rPr>
              <a:t>Packaging</a:t>
            </a:r>
          </a:p>
          <a:p>
            <a:pPr lvl="1">
              <a:lnSpc>
                <a:spcPct val="120000"/>
              </a:lnSpc>
            </a:pPr>
            <a:r>
              <a:rPr lang="en-GB" sz="3300" dirty="0">
                <a:solidFill>
                  <a:schemeClr val="tx2"/>
                </a:solidFill>
              </a:rPr>
              <a:t>Issue and return</a:t>
            </a:r>
          </a:p>
          <a:p>
            <a:pPr lvl="1">
              <a:lnSpc>
                <a:spcPct val="120000"/>
              </a:lnSpc>
            </a:pPr>
            <a:r>
              <a:rPr lang="en-GB" sz="3300" dirty="0">
                <a:solidFill>
                  <a:schemeClr val="tx2"/>
                </a:solidFill>
              </a:rPr>
              <a:t>Unwanted exposure in home</a:t>
            </a:r>
          </a:p>
          <a:p>
            <a:pPr lvl="1">
              <a:lnSpc>
                <a:spcPct val="120000"/>
              </a:lnSpc>
            </a:pPr>
            <a:r>
              <a:rPr lang="en-GB" sz="3300" dirty="0">
                <a:solidFill>
                  <a:schemeClr val="tx2"/>
                </a:solidFill>
              </a:rPr>
              <a:t>Unwanted exposure in postal service</a:t>
            </a:r>
          </a:p>
          <a:p>
            <a:pPr>
              <a:lnSpc>
                <a:spcPct val="120000"/>
              </a:lnSpc>
            </a:pPr>
            <a:r>
              <a:rPr lang="en-GB" sz="3300" b="1" dirty="0">
                <a:solidFill>
                  <a:schemeClr val="tx2"/>
                </a:solidFill>
              </a:rPr>
              <a:t>Instructions to householder</a:t>
            </a:r>
          </a:p>
          <a:p>
            <a:pPr lvl="1">
              <a:lnSpc>
                <a:spcPct val="120000"/>
              </a:lnSpc>
            </a:pPr>
            <a:r>
              <a:rPr lang="en-GB" sz="3300" dirty="0">
                <a:solidFill>
                  <a:schemeClr val="tx2"/>
                </a:solidFill>
              </a:rPr>
              <a:t>Written, clear instructions with photographs or diagrams</a:t>
            </a:r>
          </a:p>
          <a:p>
            <a:pPr lvl="1">
              <a:lnSpc>
                <a:spcPct val="120000"/>
              </a:lnSpc>
            </a:pPr>
            <a:r>
              <a:rPr lang="en-GB" sz="3300" dirty="0">
                <a:solidFill>
                  <a:schemeClr val="tx2"/>
                </a:solidFill>
              </a:rPr>
              <a:t>Detector placement</a:t>
            </a:r>
          </a:p>
          <a:p>
            <a:pPr lvl="1">
              <a:lnSpc>
                <a:spcPct val="120000"/>
              </a:lnSpc>
            </a:pPr>
            <a:r>
              <a:rPr lang="en-GB" sz="3300" dirty="0">
                <a:solidFill>
                  <a:schemeClr val="tx2"/>
                </a:solidFill>
              </a:rPr>
              <a:t>Information on survey purpose</a:t>
            </a:r>
          </a:p>
          <a:p>
            <a:pPr lvl="1">
              <a:lnSpc>
                <a:spcPct val="120000"/>
              </a:lnSpc>
            </a:pPr>
            <a:r>
              <a:rPr lang="en-GB" sz="3300" dirty="0">
                <a:solidFill>
                  <a:schemeClr val="tx2"/>
                </a:solidFill>
              </a:rPr>
              <a:t>Questionnaire with pre-paid return envelope</a:t>
            </a:r>
          </a:p>
          <a:p>
            <a:pPr lvl="1">
              <a:lnSpc>
                <a:spcPct val="120000"/>
              </a:lnSpc>
            </a:pPr>
            <a:r>
              <a:rPr lang="en-GB" sz="3300" dirty="0">
                <a:solidFill>
                  <a:schemeClr val="tx2"/>
                </a:solidFill>
              </a:rPr>
              <a:t>Contact phone number/email for queries </a:t>
            </a:r>
          </a:p>
          <a:p>
            <a:pPr marL="400050">
              <a:lnSpc>
                <a:spcPct val="120000"/>
              </a:lnSpc>
            </a:pPr>
            <a:r>
              <a:rPr lang="en-GB" sz="3300" b="1" dirty="0">
                <a:solidFill>
                  <a:schemeClr val="tx2"/>
                </a:solidFill>
              </a:rPr>
              <a:t>Return of detectors</a:t>
            </a:r>
          </a:p>
          <a:p>
            <a:pPr marL="800100" lvl="1">
              <a:lnSpc>
                <a:spcPct val="120000"/>
              </a:lnSpc>
            </a:pPr>
            <a:r>
              <a:rPr lang="en-GB" sz="3300" dirty="0">
                <a:solidFill>
                  <a:schemeClr val="tx2"/>
                </a:solidFill>
              </a:rPr>
              <a:t>Support the return of detectors to minimise detector losses</a:t>
            </a:r>
          </a:p>
          <a:p>
            <a:pPr marL="800100" lvl="1">
              <a:lnSpc>
                <a:spcPct val="120000"/>
              </a:lnSpc>
            </a:pPr>
            <a:r>
              <a:rPr lang="en-GB" sz="3300" dirty="0">
                <a:solidFill>
                  <a:schemeClr val="tx2"/>
                </a:solidFill>
              </a:rPr>
              <a:t>Issue pre-paid return packaging separately at end of survey</a:t>
            </a:r>
          </a:p>
          <a:p>
            <a:pPr marL="800100" lvl="1">
              <a:lnSpc>
                <a:spcPct val="120000"/>
              </a:lnSpc>
            </a:pPr>
            <a:r>
              <a:rPr lang="en-GB" sz="3300" dirty="0">
                <a:solidFill>
                  <a:schemeClr val="tx2"/>
                </a:solidFill>
              </a:rPr>
              <a:t>Third party is used to collect the deployed detectors</a:t>
            </a:r>
          </a:p>
          <a:p>
            <a:endParaRPr lang="en-IE"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408" y="1052736"/>
            <a:ext cx="2590801" cy="163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927887"/>
            <a:ext cx="2253219" cy="1499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2242" y="4685106"/>
            <a:ext cx="1696222" cy="1696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C74CBC1C-7F00-4F8E-8EB0-E9A8769AEFB6}"/>
              </a:ext>
            </a:extLst>
          </p:cNvPr>
          <p:cNvSpPr txBox="1"/>
          <p:nvPr/>
        </p:nvSpPr>
        <p:spPr>
          <a:xfrm>
            <a:off x="179512" y="6298059"/>
            <a:ext cx="6552728" cy="400110"/>
          </a:xfrm>
          <a:prstGeom prst="rect">
            <a:avLst/>
          </a:prstGeom>
          <a:noFill/>
        </p:spPr>
        <p:txBody>
          <a:bodyPr wrap="square" rtlCol="0">
            <a:spAutoFit/>
          </a:bodyPr>
          <a:lstStyle/>
          <a:p>
            <a:pPr marL="285750" indent="-285750">
              <a:buFont typeface="Wingdings" panose="05000000000000000000" pitchFamily="2" charset="2"/>
              <a:buChar char="Ø"/>
            </a:pPr>
            <a:r>
              <a:rPr lang="en-GB" sz="2000" b="1" dirty="0">
                <a:solidFill>
                  <a:schemeClr val="tx2"/>
                </a:solidFill>
              </a:rPr>
              <a:t>Standard protocol for the representative survey</a:t>
            </a:r>
            <a:endParaRPr lang="en-US" sz="2000" dirty="0"/>
          </a:p>
        </p:txBody>
      </p:sp>
    </p:spTree>
    <p:extLst>
      <p:ext uri="{BB962C8B-B14F-4D97-AF65-F5344CB8AC3E}">
        <p14:creationId xmlns:p14="http://schemas.microsoft.com/office/powerpoint/2010/main" val="3118932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44624"/>
            <a:ext cx="7632848"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2800" dirty="0"/>
              <a:t>Quality Assurance</a:t>
            </a:r>
          </a:p>
        </p:txBody>
      </p:sp>
      <p:sp>
        <p:nvSpPr>
          <p:cNvPr id="5" name="Content Placeholder 4"/>
          <p:cNvSpPr>
            <a:spLocks noGrp="1"/>
          </p:cNvSpPr>
          <p:nvPr>
            <p:ph idx="1"/>
          </p:nvPr>
        </p:nvSpPr>
        <p:spPr>
          <a:xfrm>
            <a:off x="323528" y="1000686"/>
            <a:ext cx="8229600" cy="5380642"/>
          </a:xfrm>
        </p:spPr>
        <p:txBody>
          <a:bodyPr>
            <a:noAutofit/>
          </a:bodyPr>
          <a:lstStyle/>
          <a:p>
            <a:pPr marL="0" indent="0">
              <a:lnSpc>
                <a:spcPct val="110000"/>
              </a:lnSpc>
              <a:buNone/>
            </a:pPr>
            <a:r>
              <a:rPr lang="en-IE" sz="2000" b="1" dirty="0">
                <a:solidFill>
                  <a:schemeClr val="tx2"/>
                </a:solidFill>
              </a:rPr>
              <a:t>Managing for quality measurements</a:t>
            </a:r>
          </a:p>
          <a:p>
            <a:pPr>
              <a:lnSpc>
                <a:spcPct val="110000"/>
              </a:lnSpc>
            </a:pPr>
            <a:r>
              <a:rPr lang="en-IE" sz="1800" b="1" dirty="0">
                <a:solidFill>
                  <a:schemeClr val="tx2"/>
                </a:solidFill>
              </a:rPr>
              <a:t>IAEA BSS General Safety Requirements (GSR) Part 3:  </a:t>
            </a:r>
            <a:r>
              <a:rPr lang="en-IE" sz="1800" dirty="0">
                <a:solidFill>
                  <a:schemeClr val="tx2"/>
                </a:solidFill>
              </a:rPr>
              <a:t>Para 1.12: </a:t>
            </a:r>
            <a:r>
              <a:rPr lang="en-IE" sz="1600" dirty="0">
                <a:solidFill>
                  <a:schemeClr val="tx2"/>
                </a:solidFill>
              </a:rPr>
              <a:t>The term ‘management system’ reflects and includes the concept of ‘quality control’ (controlling the quality of products) and its evolution through ‘quality assurance’ (the system for ensuring the quality of products) and ‘quality management system’ (the system for managing quality)</a:t>
            </a:r>
          </a:p>
          <a:p>
            <a:pPr marL="0" indent="0">
              <a:lnSpc>
                <a:spcPct val="110000"/>
              </a:lnSpc>
              <a:buNone/>
            </a:pPr>
            <a:r>
              <a:rPr lang="en-IE" sz="2000" b="1" dirty="0">
                <a:solidFill>
                  <a:schemeClr val="tx2"/>
                </a:solidFill>
              </a:rPr>
              <a:t>Competence and quality assurance</a:t>
            </a:r>
          </a:p>
          <a:p>
            <a:pPr>
              <a:lnSpc>
                <a:spcPct val="110000"/>
              </a:lnSpc>
            </a:pPr>
            <a:r>
              <a:rPr lang="en-IE" sz="1800" b="1" dirty="0">
                <a:solidFill>
                  <a:schemeClr val="tx2"/>
                </a:solidFill>
              </a:rPr>
              <a:t>IAEA Specific Safety Guide (SSG-32) </a:t>
            </a:r>
            <a:r>
              <a:rPr lang="en-IE" sz="1800" dirty="0">
                <a:solidFill>
                  <a:schemeClr val="tx2"/>
                </a:solidFill>
              </a:rPr>
              <a:t>Para 3.33: </a:t>
            </a:r>
            <a:r>
              <a:rPr lang="en-IE" sz="1600" dirty="0">
                <a:solidFill>
                  <a:schemeClr val="tx2"/>
                </a:solidFill>
              </a:rPr>
              <a:t>All organizations that make radon measurements should be required to demonstrate their competence to measure radon concentrations accurately and should participate regularly in inter-comparison exercises</a:t>
            </a:r>
          </a:p>
          <a:p>
            <a:pPr>
              <a:lnSpc>
                <a:spcPct val="110000"/>
              </a:lnSpc>
            </a:pPr>
            <a:r>
              <a:rPr lang="en-GB" sz="1800" b="1" dirty="0">
                <a:solidFill>
                  <a:schemeClr val="tx2"/>
                </a:solidFill>
              </a:rPr>
              <a:t>WHO 2009: </a:t>
            </a:r>
            <a:r>
              <a:rPr lang="en-GB" sz="1600" dirty="0">
                <a:solidFill>
                  <a:schemeClr val="tx2"/>
                </a:solidFill>
              </a:rPr>
              <a:t>Quality assurance and quality control measures are strongly recommended to assure the reliability of radon measurements</a:t>
            </a:r>
          </a:p>
          <a:p>
            <a:pPr marL="0" indent="0">
              <a:lnSpc>
                <a:spcPct val="110000"/>
              </a:lnSpc>
              <a:buNone/>
            </a:pPr>
            <a:r>
              <a:rPr lang="en-IE" sz="2000" b="1" dirty="0">
                <a:solidFill>
                  <a:schemeClr val="tx2"/>
                </a:solidFill>
              </a:rPr>
              <a:t>Technical Standards for specific techniques</a:t>
            </a:r>
          </a:p>
          <a:p>
            <a:pPr>
              <a:lnSpc>
                <a:spcPct val="110000"/>
              </a:lnSpc>
            </a:pPr>
            <a:r>
              <a:rPr lang="en-IE" sz="1800" b="1" dirty="0">
                <a:solidFill>
                  <a:schemeClr val="tx2"/>
                </a:solidFill>
              </a:rPr>
              <a:t>ISO 16641</a:t>
            </a:r>
            <a:r>
              <a:rPr lang="en-IE" sz="1800" dirty="0">
                <a:solidFill>
                  <a:schemeClr val="tx2"/>
                </a:solidFill>
              </a:rPr>
              <a:t>: </a:t>
            </a:r>
            <a:r>
              <a:rPr lang="en-IE" sz="1600" dirty="0">
                <a:solidFill>
                  <a:schemeClr val="tx2"/>
                </a:solidFill>
              </a:rPr>
              <a:t>Measurement of radioactivity in the environment — Air — Radon 220: Integrated measurement methods for the determination of the average activity concentration using passive solid-state nuclear track detectors (2014)</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019731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46" t="11063" r="6292" b="11494"/>
          <a:stretch/>
        </p:blipFill>
        <p:spPr bwMode="auto">
          <a:xfrm>
            <a:off x="287408" y="3633101"/>
            <a:ext cx="2556400" cy="188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179512" y="-27384"/>
            <a:ext cx="6768752"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2800" dirty="0"/>
              <a:t>Quality Assurance Programme</a:t>
            </a:r>
          </a:p>
        </p:txBody>
      </p:sp>
      <p:sp>
        <p:nvSpPr>
          <p:cNvPr id="5" name="Content Placeholder 4"/>
          <p:cNvSpPr>
            <a:spLocks noGrp="1"/>
          </p:cNvSpPr>
          <p:nvPr>
            <p:ph idx="1"/>
          </p:nvPr>
        </p:nvSpPr>
        <p:spPr>
          <a:xfrm>
            <a:off x="263285" y="836712"/>
            <a:ext cx="8485179" cy="2015210"/>
          </a:xfrm>
        </p:spPr>
        <p:txBody>
          <a:bodyPr>
            <a:normAutofit/>
          </a:bodyPr>
          <a:lstStyle/>
          <a:p>
            <a:pPr marL="0" indent="0">
              <a:lnSpc>
                <a:spcPct val="130000"/>
              </a:lnSpc>
              <a:spcBef>
                <a:spcPts val="600"/>
              </a:spcBef>
              <a:spcAft>
                <a:spcPts val="600"/>
              </a:spcAft>
              <a:buNone/>
            </a:pPr>
            <a:r>
              <a:rPr lang="en-GB" sz="2400" b="1" dirty="0">
                <a:solidFill>
                  <a:schemeClr val="tx2"/>
                </a:solidFill>
              </a:rPr>
              <a:t>QA (Quality Assurance)</a:t>
            </a:r>
          </a:p>
          <a:p>
            <a:pPr marL="0" indent="0">
              <a:lnSpc>
                <a:spcPct val="130000"/>
              </a:lnSpc>
              <a:spcBef>
                <a:spcPts val="600"/>
              </a:spcBef>
              <a:spcAft>
                <a:spcPts val="600"/>
              </a:spcAft>
              <a:buNone/>
            </a:pPr>
            <a:r>
              <a:rPr lang="en-GB" sz="1900" dirty="0">
                <a:solidFill>
                  <a:schemeClr val="tx2"/>
                </a:solidFill>
              </a:rPr>
              <a:t>The set of planned and systematic actions put in place at specified stages of the radon measurement process to ensure confidence and accuracy of the measurement results (Calibrations, inter-comparison exercises, etc.)</a:t>
            </a:r>
          </a:p>
          <a:p>
            <a:pPr marL="0" indent="0">
              <a:buNone/>
            </a:pPr>
            <a:endParaRPr lang="en-GB" sz="2400" b="1" dirty="0"/>
          </a:p>
          <a:p>
            <a:pPr>
              <a:buFont typeface="Wingdings" pitchFamily="2" charset="2"/>
              <a:buChar char="Ø"/>
            </a:pPr>
            <a:endParaRPr lang="en-GB" sz="2400" b="1" dirty="0"/>
          </a:p>
          <a:p>
            <a:endParaRPr lang="en-IE"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
        <p:nvSpPr>
          <p:cNvPr id="2" name="TextBox 1">
            <a:extLst>
              <a:ext uri="{FF2B5EF4-FFF2-40B4-BE49-F238E27FC236}">
                <a16:creationId xmlns:a16="http://schemas.microsoft.com/office/drawing/2014/main" id="{94884913-7ABA-4C7D-AC99-1578350E5E28}"/>
              </a:ext>
            </a:extLst>
          </p:cNvPr>
          <p:cNvSpPr txBox="1"/>
          <p:nvPr/>
        </p:nvSpPr>
        <p:spPr>
          <a:xfrm>
            <a:off x="2915816" y="2708920"/>
            <a:ext cx="5916421" cy="3921073"/>
          </a:xfrm>
          <a:prstGeom prst="rect">
            <a:avLst/>
          </a:prstGeom>
          <a:noFill/>
        </p:spPr>
        <p:txBody>
          <a:bodyPr wrap="square" rtlCol="0">
            <a:spAutoFit/>
          </a:bodyPr>
          <a:lstStyle/>
          <a:p>
            <a:pPr>
              <a:lnSpc>
                <a:spcPct val="130000"/>
              </a:lnSpc>
              <a:spcBef>
                <a:spcPts val="600"/>
              </a:spcBef>
              <a:spcAft>
                <a:spcPts val="600"/>
              </a:spcAft>
            </a:pPr>
            <a:r>
              <a:rPr lang="en-GB" sz="2400" b="1" dirty="0">
                <a:solidFill>
                  <a:schemeClr val="tx2"/>
                </a:solidFill>
              </a:rPr>
              <a:t>QC (Quality Control)</a:t>
            </a:r>
          </a:p>
          <a:p>
            <a:pPr>
              <a:lnSpc>
                <a:spcPct val="130000"/>
              </a:lnSpc>
              <a:spcBef>
                <a:spcPts val="600"/>
              </a:spcBef>
              <a:spcAft>
                <a:spcPts val="600"/>
              </a:spcAft>
            </a:pPr>
            <a:r>
              <a:rPr lang="en-GB" sz="1900" dirty="0">
                <a:solidFill>
                  <a:schemeClr val="tx2"/>
                </a:solidFill>
              </a:rPr>
              <a:t>The quality checks carried out within the radon measurement laboratory as part of the overall quality assurance system (duplicate measurements, background checks, etc.). </a:t>
            </a:r>
          </a:p>
          <a:p>
            <a:pPr>
              <a:lnSpc>
                <a:spcPct val="130000"/>
              </a:lnSpc>
              <a:spcBef>
                <a:spcPts val="600"/>
              </a:spcBef>
              <a:spcAft>
                <a:spcPts val="600"/>
              </a:spcAft>
            </a:pPr>
            <a:r>
              <a:rPr lang="en-GB" sz="1900" dirty="0">
                <a:solidFill>
                  <a:schemeClr val="tx2"/>
                </a:solidFill>
              </a:rPr>
              <a:t>To minimise issues regarding standardisation of data, where practicable, it is recommended to use one type of detector, one laboratory or measurement service provider for the entire survey.</a:t>
            </a:r>
            <a:endParaRPr lang="en-US" dirty="0"/>
          </a:p>
        </p:txBody>
      </p:sp>
    </p:spTree>
    <p:extLst>
      <p:ext uri="{BB962C8B-B14F-4D97-AF65-F5344CB8AC3E}">
        <p14:creationId xmlns:p14="http://schemas.microsoft.com/office/powerpoint/2010/main" val="257469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88640"/>
            <a:ext cx="7704856"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2800" dirty="0"/>
              <a:t>Quality Assurance Programme</a:t>
            </a:r>
          </a:p>
        </p:txBody>
      </p:sp>
      <p:sp>
        <p:nvSpPr>
          <p:cNvPr id="5" name="Content Placeholder 4"/>
          <p:cNvSpPr>
            <a:spLocks noGrp="1"/>
          </p:cNvSpPr>
          <p:nvPr>
            <p:ph idx="1"/>
          </p:nvPr>
        </p:nvSpPr>
        <p:spPr>
          <a:xfrm>
            <a:off x="374848" y="1493450"/>
            <a:ext cx="8229600" cy="3303702"/>
          </a:xfrm>
        </p:spPr>
        <p:txBody>
          <a:bodyPr>
            <a:normAutofit fontScale="77500" lnSpcReduction="20000"/>
          </a:bodyPr>
          <a:lstStyle/>
          <a:p>
            <a:pPr marL="0" indent="0">
              <a:lnSpc>
                <a:spcPct val="130000"/>
              </a:lnSpc>
              <a:spcBef>
                <a:spcPts val="600"/>
              </a:spcBef>
              <a:spcAft>
                <a:spcPts val="600"/>
              </a:spcAft>
              <a:buNone/>
            </a:pPr>
            <a:r>
              <a:rPr lang="en-US" altLang="ja-JP" sz="3100" dirty="0">
                <a:solidFill>
                  <a:schemeClr val="tx2"/>
                </a:solidFill>
              </a:rPr>
              <a:t>The QA </a:t>
            </a:r>
            <a:r>
              <a:rPr lang="en-US" altLang="ja-JP" sz="3100" dirty="0" err="1">
                <a:solidFill>
                  <a:schemeClr val="tx2"/>
                </a:solidFill>
              </a:rPr>
              <a:t>programme</a:t>
            </a:r>
            <a:r>
              <a:rPr lang="en-US" altLang="ja-JP" sz="3100" dirty="0">
                <a:solidFill>
                  <a:schemeClr val="tx2"/>
                </a:solidFill>
              </a:rPr>
              <a:t> should extend from the beginning to the end of the measurement process – from detector acquisition, through placement, measurement and reporting, including customer relationship management.</a:t>
            </a:r>
          </a:p>
          <a:p>
            <a:pPr marL="0" indent="0">
              <a:lnSpc>
                <a:spcPct val="130000"/>
              </a:lnSpc>
              <a:spcBef>
                <a:spcPts val="600"/>
              </a:spcBef>
              <a:spcAft>
                <a:spcPts val="600"/>
              </a:spcAft>
              <a:buNone/>
            </a:pPr>
            <a:r>
              <a:rPr lang="en-GB" sz="3100" dirty="0">
                <a:solidFill>
                  <a:schemeClr val="tx2"/>
                </a:solidFill>
              </a:rPr>
              <a:t>This should be required of measurement service providers in order that they are approved by the national authority to participate in the survey or to provide services to the public.</a:t>
            </a:r>
            <a:endParaRPr lang="en-US" altLang="ja-JP" dirty="0"/>
          </a:p>
          <a:p>
            <a:endParaRPr lang="en-IE"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graphicFrame>
        <p:nvGraphicFramePr>
          <p:cNvPr id="2" name="Diagram 1"/>
          <p:cNvGraphicFramePr/>
          <p:nvPr>
            <p:extLst>
              <p:ext uri="{D42A27DB-BD31-4B8C-83A1-F6EECF244321}">
                <p14:modId xmlns:p14="http://schemas.microsoft.com/office/powerpoint/2010/main" val="3396164982"/>
              </p:ext>
            </p:extLst>
          </p:nvPr>
        </p:nvGraphicFramePr>
        <p:xfrm>
          <a:off x="196929" y="4437112"/>
          <a:ext cx="8458200" cy="1654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6433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704856" cy="864096"/>
          </a:xfrm>
          <a:noFill/>
          <a:ln>
            <a:noFill/>
          </a:ln>
        </p:spPr>
        <p:txBody>
          <a:bodyPr>
            <a:normAutofit/>
          </a:bodyPr>
          <a:lstStyle/>
          <a:p>
            <a:r>
              <a:rPr lang="en-IE" sz="2800" dirty="0"/>
              <a:t>Summary of Learning Points (1)</a:t>
            </a:r>
          </a:p>
        </p:txBody>
      </p:sp>
      <p:sp>
        <p:nvSpPr>
          <p:cNvPr id="3" name="Content Placeholder 2"/>
          <p:cNvSpPr>
            <a:spLocks noGrp="1"/>
          </p:cNvSpPr>
          <p:nvPr>
            <p:ph idx="1"/>
          </p:nvPr>
        </p:nvSpPr>
        <p:spPr/>
        <p:txBody>
          <a:bodyPr>
            <a:normAutofit/>
          </a:bodyPr>
          <a:lstStyle/>
          <a:p>
            <a:endParaRPr lang="en-IE" dirty="0"/>
          </a:p>
          <a:p>
            <a:endParaRPr lang="en-IE" dirty="0"/>
          </a:p>
          <a:p>
            <a:endParaRPr lang="en-IE" dirty="0"/>
          </a:p>
          <a:p>
            <a:endParaRPr lang="en-IE"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6" name="Rectangle 5"/>
          <p:cNvSpPr/>
          <p:nvPr/>
        </p:nvSpPr>
        <p:spPr>
          <a:xfrm>
            <a:off x="239464" y="1052736"/>
            <a:ext cx="8509000" cy="5301772"/>
          </a:xfrm>
          <a:prstGeom prst="rect">
            <a:avLst/>
          </a:prstGeom>
        </p:spPr>
        <p:txBody>
          <a:bodyPr wrap="square">
            <a:spAutoFit/>
          </a:bodyPr>
          <a:lstStyle/>
          <a:p>
            <a:pPr marL="342900" lvl="0" indent="-342900" fontAlgn="base">
              <a:lnSpc>
                <a:spcPct val="110000"/>
              </a:lnSpc>
              <a:spcBef>
                <a:spcPts val="600"/>
              </a:spcBef>
              <a:spcAft>
                <a:spcPts val="600"/>
              </a:spcAft>
              <a:buClr>
                <a:srgbClr val="3366CC"/>
              </a:buClr>
              <a:buSzPct val="110000"/>
              <a:buFontTx/>
              <a:buChar char="•"/>
            </a:pPr>
            <a:r>
              <a:rPr lang="en-IE" sz="2200" kern="0" dirty="0">
                <a:solidFill>
                  <a:schemeClr val="tx2"/>
                </a:solidFill>
                <a:latin typeface="Arial"/>
              </a:rPr>
              <a:t>The detector type selected for use in the representative radon survey will be influenced by consideration of costs and survey logistics as much as technical considerations</a:t>
            </a:r>
          </a:p>
          <a:p>
            <a:pPr marL="342900" lvl="0" indent="-342900" fontAlgn="base">
              <a:lnSpc>
                <a:spcPct val="110000"/>
              </a:lnSpc>
              <a:spcBef>
                <a:spcPts val="600"/>
              </a:spcBef>
              <a:spcAft>
                <a:spcPts val="600"/>
              </a:spcAft>
              <a:buClr>
                <a:srgbClr val="3366CC"/>
              </a:buClr>
              <a:buSzPct val="110000"/>
              <a:buFontTx/>
              <a:buChar char="•"/>
            </a:pPr>
            <a:r>
              <a:rPr lang="en-IE" sz="2200" kern="0" dirty="0">
                <a:solidFill>
                  <a:schemeClr val="tx2"/>
                </a:solidFill>
                <a:latin typeface="Arial"/>
              </a:rPr>
              <a:t>Radon concentrations in homes fluctuate daily, seasonally and over the year </a:t>
            </a:r>
          </a:p>
          <a:p>
            <a:pPr marL="342900" lvl="0" indent="-342900" fontAlgn="base">
              <a:lnSpc>
                <a:spcPct val="110000"/>
              </a:lnSpc>
              <a:spcBef>
                <a:spcPts val="600"/>
              </a:spcBef>
              <a:spcAft>
                <a:spcPts val="600"/>
              </a:spcAft>
              <a:buClr>
                <a:srgbClr val="3366CC"/>
              </a:buClr>
              <a:buSzPct val="110000"/>
              <a:buFontTx/>
              <a:buChar char="•"/>
            </a:pPr>
            <a:r>
              <a:rPr lang="en-IE" sz="2200" kern="0" dirty="0">
                <a:solidFill>
                  <a:schemeClr val="tx2"/>
                </a:solidFill>
                <a:latin typeface="Arial"/>
              </a:rPr>
              <a:t>Measurement protocol must take account of these fluctuations</a:t>
            </a:r>
          </a:p>
          <a:p>
            <a:pPr marL="342900" lvl="0" indent="-342900" fontAlgn="base">
              <a:lnSpc>
                <a:spcPct val="110000"/>
              </a:lnSpc>
              <a:spcBef>
                <a:spcPts val="600"/>
              </a:spcBef>
              <a:spcAft>
                <a:spcPts val="600"/>
              </a:spcAft>
              <a:buClr>
                <a:srgbClr val="3366CC"/>
              </a:buClr>
              <a:buSzPct val="110000"/>
              <a:buFontTx/>
              <a:buChar char="•"/>
            </a:pPr>
            <a:r>
              <a:rPr lang="en-IE" sz="2200" kern="0" dirty="0">
                <a:solidFill>
                  <a:schemeClr val="tx2"/>
                </a:solidFill>
                <a:latin typeface="Arial"/>
              </a:rPr>
              <a:t>If applied, seasonal correction factors should be determined under local conditions</a:t>
            </a:r>
          </a:p>
          <a:p>
            <a:pPr marL="342900" lvl="0" indent="-342900" fontAlgn="base">
              <a:lnSpc>
                <a:spcPct val="110000"/>
              </a:lnSpc>
              <a:spcBef>
                <a:spcPts val="600"/>
              </a:spcBef>
              <a:spcAft>
                <a:spcPts val="600"/>
              </a:spcAft>
              <a:buClr>
                <a:srgbClr val="3366CC"/>
              </a:buClr>
              <a:buSzPct val="110000"/>
              <a:buFontTx/>
              <a:buChar char="•"/>
            </a:pPr>
            <a:r>
              <a:rPr lang="en-IE" sz="2200" kern="0" dirty="0">
                <a:solidFill>
                  <a:schemeClr val="tx2"/>
                </a:solidFill>
                <a:latin typeface="Arial"/>
              </a:rPr>
              <a:t>To derive the annual average indoor radon concentration a measurement of 1 year duration is recommended</a:t>
            </a:r>
          </a:p>
          <a:p>
            <a:pPr marL="342900" lvl="0" indent="-342900" fontAlgn="base">
              <a:lnSpc>
                <a:spcPct val="110000"/>
              </a:lnSpc>
              <a:spcBef>
                <a:spcPts val="600"/>
              </a:spcBef>
              <a:spcAft>
                <a:spcPts val="600"/>
              </a:spcAft>
              <a:buClr>
                <a:srgbClr val="3366CC"/>
              </a:buClr>
              <a:buSzPct val="110000"/>
              <a:buFontTx/>
              <a:buChar char="•"/>
            </a:pPr>
            <a:r>
              <a:rPr lang="en-IE" sz="2200" kern="0" dirty="0">
                <a:solidFill>
                  <a:schemeClr val="tx2"/>
                </a:solidFill>
                <a:latin typeface="Arial"/>
              </a:rPr>
              <a:t>A measurement duration of 2 months, coinciding with the heating (winter) season, is the minimum recommended</a:t>
            </a:r>
            <a:endParaRPr lang="en-GB" sz="2200" kern="0" dirty="0">
              <a:solidFill>
                <a:schemeClr val="tx2"/>
              </a:solidFill>
              <a:latin typeface="Arial"/>
            </a:endParaRPr>
          </a:p>
        </p:txBody>
      </p:sp>
    </p:spTree>
    <p:extLst>
      <p:ext uri="{BB962C8B-B14F-4D97-AF65-F5344CB8AC3E}">
        <p14:creationId xmlns:p14="http://schemas.microsoft.com/office/powerpoint/2010/main" val="995210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704856" cy="864096"/>
          </a:xfrm>
          <a:noFill/>
          <a:ln>
            <a:noFill/>
          </a:ln>
        </p:spPr>
        <p:txBody>
          <a:bodyPr>
            <a:normAutofit/>
          </a:bodyPr>
          <a:lstStyle/>
          <a:p>
            <a:r>
              <a:rPr lang="en-IE" sz="2800" dirty="0"/>
              <a:t>Summary of Learning Points (2)</a:t>
            </a:r>
          </a:p>
        </p:txBody>
      </p:sp>
      <p:sp>
        <p:nvSpPr>
          <p:cNvPr id="3" name="Content Placeholder 2"/>
          <p:cNvSpPr>
            <a:spLocks noGrp="1"/>
          </p:cNvSpPr>
          <p:nvPr>
            <p:ph idx="1"/>
          </p:nvPr>
        </p:nvSpPr>
        <p:spPr>
          <a:xfrm>
            <a:off x="323528" y="1268761"/>
            <a:ext cx="8496944" cy="3960440"/>
          </a:xfrm>
        </p:spPr>
        <p:txBody>
          <a:bodyPr>
            <a:normAutofit/>
          </a:bodyPr>
          <a:lstStyle/>
          <a:p>
            <a:pPr>
              <a:lnSpc>
                <a:spcPct val="110000"/>
              </a:lnSpc>
              <a:spcBef>
                <a:spcPts val="600"/>
              </a:spcBef>
              <a:spcAft>
                <a:spcPts val="600"/>
              </a:spcAft>
            </a:pPr>
            <a:r>
              <a:rPr lang="en-IE" sz="2400" dirty="0">
                <a:solidFill>
                  <a:schemeClr val="tx2"/>
                </a:solidFill>
              </a:rPr>
              <a:t>A minimum of 2 detectors per home is recommended</a:t>
            </a:r>
          </a:p>
          <a:p>
            <a:pPr>
              <a:lnSpc>
                <a:spcPct val="110000"/>
              </a:lnSpc>
              <a:spcBef>
                <a:spcPts val="600"/>
              </a:spcBef>
              <a:spcAft>
                <a:spcPts val="600"/>
              </a:spcAft>
            </a:pPr>
            <a:r>
              <a:rPr lang="en-IE" sz="2400" dirty="0">
                <a:solidFill>
                  <a:schemeClr val="tx2"/>
                </a:solidFill>
              </a:rPr>
              <a:t>Placement in the home should represent the body of air to which the occupants are exposed</a:t>
            </a:r>
          </a:p>
          <a:p>
            <a:pPr>
              <a:lnSpc>
                <a:spcPct val="110000"/>
              </a:lnSpc>
              <a:spcBef>
                <a:spcPts val="600"/>
              </a:spcBef>
              <a:spcAft>
                <a:spcPts val="600"/>
              </a:spcAft>
            </a:pPr>
            <a:r>
              <a:rPr lang="en-IE" sz="2400" dirty="0">
                <a:solidFill>
                  <a:schemeClr val="tx2"/>
                </a:solidFill>
              </a:rPr>
              <a:t>Consideration should be given to the possibility of radon exposure of detectors during transport and storage</a:t>
            </a:r>
          </a:p>
          <a:p>
            <a:pPr>
              <a:lnSpc>
                <a:spcPct val="110000"/>
              </a:lnSpc>
              <a:spcBef>
                <a:spcPts val="600"/>
              </a:spcBef>
              <a:spcAft>
                <a:spcPts val="600"/>
              </a:spcAft>
            </a:pPr>
            <a:r>
              <a:rPr lang="en-IE" sz="2400" dirty="0">
                <a:solidFill>
                  <a:schemeClr val="tx2"/>
                </a:solidFill>
              </a:rPr>
              <a:t>A quality assurance programme should be part of the standard protocol for carrying out the representative radon survey and for approved radon measurement services</a:t>
            </a:r>
            <a:endParaRPr lang="en-IE" dirty="0"/>
          </a:p>
          <a:p>
            <a:endParaRPr lang="en-IE"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791959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a:bodyPr>
          <a:lstStyle/>
          <a:p>
            <a:r>
              <a:rPr lang="en-IE" sz="2800" dirty="0"/>
              <a:t>Further Reading</a:t>
            </a:r>
          </a:p>
        </p:txBody>
      </p:sp>
      <p:sp>
        <p:nvSpPr>
          <p:cNvPr id="3" name="Content Placeholder 2"/>
          <p:cNvSpPr>
            <a:spLocks noGrp="1"/>
          </p:cNvSpPr>
          <p:nvPr>
            <p:ph idx="1"/>
          </p:nvPr>
        </p:nvSpPr>
        <p:spPr>
          <a:xfrm>
            <a:off x="107503" y="980728"/>
            <a:ext cx="8874571" cy="5256584"/>
          </a:xfrm>
        </p:spPr>
        <p:txBody>
          <a:bodyPr>
            <a:noAutofit/>
          </a:bodyPr>
          <a:lstStyle/>
          <a:p>
            <a:pPr>
              <a:spcBef>
                <a:spcPts val="600"/>
              </a:spcBef>
              <a:spcAft>
                <a:spcPts val="600"/>
              </a:spcAft>
            </a:pPr>
            <a:r>
              <a:rPr lang="en-IE" sz="1800" dirty="0">
                <a:solidFill>
                  <a:schemeClr val="tx2"/>
                </a:solidFill>
              </a:rPr>
              <a:t>IAEA (2015). </a:t>
            </a:r>
            <a:r>
              <a:rPr lang="en-IE" sz="1800" i="1" dirty="0">
                <a:solidFill>
                  <a:schemeClr val="tx2"/>
                </a:solidFill>
              </a:rPr>
              <a:t>Protection of the Public against Exposure Indoors due to Radon and Other Natural Sources of Radiation: Specific Safety Guide No. SSG-32.</a:t>
            </a:r>
            <a:r>
              <a:rPr lang="en-IE" sz="1800" dirty="0">
                <a:solidFill>
                  <a:schemeClr val="tx2"/>
                </a:solidFill>
              </a:rPr>
              <a:t> </a:t>
            </a:r>
          </a:p>
          <a:p>
            <a:pPr>
              <a:spcBef>
                <a:spcPts val="600"/>
              </a:spcBef>
              <a:spcAft>
                <a:spcPts val="600"/>
              </a:spcAft>
            </a:pPr>
            <a:r>
              <a:rPr lang="en-IE" sz="1800" dirty="0">
                <a:solidFill>
                  <a:schemeClr val="tx2"/>
                </a:solidFill>
              </a:rPr>
              <a:t>International Organization for Standardization (ISO) (2014) ISO 16641: </a:t>
            </a:r>
            <a:r>
              <a:rPr lang="en-IE" sz="1800" i="1" dirty="0">
                <a:solidFill>
                  <a:schemeClr val="tx2"/>
                </a:solidFill>
              </a:rPr>
              <a:t>Measurement of radioactivity in the environment —Air — Radon 220: Integrated measurement methods for the determination of the average activity concentration using passive solid-state nuclear track detectors.</a:t>
            </a:r>
            <a:endParaRPr lang="en-IE" sz="1800" dirty="0">
              <a:solidFill>
                <a:schemeClr val="tx2"/>
              </a:solidFill>
            </a:endParaRPr>
          </a:p>
          <a:p>
            <a:pPr>
              <a:spcBef>
                <a:spcPts val="600"/>
              </a:spcBef>
              <a:spcAft>
                <a:spcPts val="600"/>
              </a:spcAft>
            </a:pPr>
            <a:r>
              <a:rPr lang="en-IE" sz="1800" dirty="0">
                <a:solidFill>
                  <a:schemeClr val="tx2"/>
                </a:solidFill>
              </a:rPr>
              <a:t>ISO 11665, </a:t>
            </a:r>
            <a:r>
              <a:rPr lang="en-IE" sz="1800" i="1" dirty="0">
                <a:solidFill>
                  <a:schemeClr val="tx2"/>
                </a:solidFill>
              </a:rPr>
              <a:t>Measurement of radioactivity in the environment —Air — Radon-222.</a:t>
            </a:r>
          </a:p>
          <a:p>
            <a:pPr>
              <a:spcBef>
                <a:spcPts val="600"/>
              </a:spcBef>
              <a:spcAft>
                <a:spcPts val="600"/>
              </a:spcAft>
            </a:pPr>
            <a:r>
              <a:rPr lang="en-IE" sz="1800" dirty="0">
                <a:solidFill>
                  <a:schemeClr val="tx2"/>
                </a:solidFill>
              </a:rPr>
              <a:t>ISO/International Electrotechnical Commission (IEC) 17025: </a:t>
            </a:r>
            <a:r>
              <a:rPr lang="en-IE" sz="1800" i="1" dirty="0">
                <a:solidFill>
                  <a:schemeClr val="tx2"/>
                </a:solidFill>
              </a:rPr>
              <a:t>General requirements for the competence of testing and calibration laboratories </a:t>
            </a:r>
            <a:r>
              <a:rPr lang="en-IE" sz="1800" dirty="0">
                <a:solidFill>
                  <a:schemeClr val="tx2"/>
                </a:solidFill>
              </a:rPr>
              <a:t>(2005).</a:t>
            </a:r>
          </a:p>
          <a:p>
            <a:pPr>
              <a:spcBef>
                <a:spcPts val="600"/>
              </a:spcBef>
              <a:spcAft>
                <a:spcPts val="600"/>
              </a:spcAft>
            </a:pPr>
            <a:r>
              <a:rPr lang="en-IE" sz="1800" dirty="0">
                <a:solidFill>
                  <a:schemeClr val="tx2"/>
                </a:solidFill>
              </a:rPr>
              <a:t>ISO 9001: </a:t>
            </a:r>
            <a:r>
              <a:rPr lang="en-IE" sz="1800" i="1" dirty="0">
                <a:solidFill>
                  <a:schemeClr val="tx2"/>
                </a:solidFill>
              </a:rPr>
              <a:t>Quality Management Systems. </a:t>
            </a:r>
          </a:p>
          <a:p>
            <a:pPr>
              <a:spcBef>
                <a:spcPts val="600"/>
              </a:spcBef>
              <a:spcAft>
                <a:spcPts val="600"/>
              </a:spcAft>
            </a:pPr>
            <a:r>
              <a:rPr lang="en-IE" sz="1800" dirty="0">
                <a:solidFill>
                  <a:schemeClr val="tx2"/>
                </a:solidFill>
              </a:rPr>
              <a:t>IEC 61577: Radiation protection instrumentation - radon and radon decay product measuring instruments.</a:t>
            </a:r>
          </a:p>
          <a:p>
            <a:pPr>
              <a:spcBef>
                <a:spcPts val="600"/>
              </a:spcBef>
              <a:spcAft>
                <a:spcPts val="600"/>
              </a:spcAft>
            </a:pPr>
            <a:r>
              <a:rPr lang="en-IE" sz="1800" dirty="0">
                <a:solidFill>
                  <a:schemeClr val="tx2"/>
                </a:solidFill>
              </a:rPr>
              <a:t>World Health Organization (WHO) (2009). </a:t>
            </a:r>
            <a:r>
              <a:rPr lang="en-IE" sz="1800" i="1" dirty="0">
                <a:solidFill>
                  <a:schemeClr val="tx2"/>
                </a:solidFill>
              </a:rPr>
              <a:t>Handbook on Radon: A Public Health Perspective</a:t>
            </a:r>
            <a:r>
              <a:rPr lang="en-IE" sz="1800" dirty="0">
                <a:solidFill>
                  <a:schemeClr val="tx2"/>
                </a:solidFill>
              </a:rPr>
              <a:t>, Geneva. </a:t>
            </a:r>
            <a:endParaRPr lang="en-IE" sz="2400" dirty="0">
              <a:solidFill>
                <a:schemeClr val="tx2"/>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2787881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F7830FD-7268-46AB-83AB-082A6381F03F}"/>
              </a:ext>
            </a:extLst>
          </p:cNvPr>
          <p:cNvSpPr txBox="1">
            <a:spLocks/>
          </p:cNvSpPr>
          <p:nvPr/>
        </p:nvSpPr>
        <p:spPr>
          <a:xfrm>
            <a:off x="323528" y="5589240"/>
            <a:ext cx="8568953" cy="6480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tx2"/>
                </a:solidFill>
                <a:latin typeface="Arial "/>
                <a:ea typeface="+mj-ea"/>
                <a:cs typeface="+mj-cs"/>
              </a:defRPr>
            </a:lvl1pPr>
          </a:lstStyle>
          <a:p>
            <a:pPr algn="ctr"/>
            <a:r>
              <a:rPr lang="en-US" sz="2000" dirty="0"/>
              <a:t>July 2018</a:t>
            </a:r>
            <a:endParaRPr lang="en-GB" sz="2000" dirty="0"/>
          </a:p>
        </p:txBody>
      </p:sp>
    </p:spTree>
    <p:extLst>
      <p:ext uri="{BB962C8B-B14F-4D97-AF65-F5344CB8AC3E}">
        <p14:creationId xmlns:p14="http://schemas.microsoft.com/office/powerpoint/2010/main" val="2285365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88640"/>
            <a:ext cx="7704856"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2800" dirty="0"/>
              <a:t>Content</a:t>
            </a:r>
          </a:p>
        </p:txBody>
      </p:sp>
      <p:sp>
        <p:nvSpPr>
          <p:cNvPr id="5" name="Content Placeholder 4"/>
          <p:cNvSpPr>
            <a:spLocks noGrp="1"/>
          </p:cNvSpPr>
          <p:nvPr>
            <p:ph idx="1"/>
          </p:nvPr>
        </p:nvSpPr>
        <p:spPr>
          <a:xfrm>
            <a:off x="323528" y="1268760"/>
            <a:ext cx="8424936" cy="4857403"/>
          </a:xfrm>
        </p:spPr>
        <p:txBody>
          <a:bodyPr>
            <a:normAutofit/>
          </a:bodyPr>
          <a:lstStyle/>
          <a:p>
            <a:pPr>
              <a:lnSpc>
                <a:spcPct val="110000"/>
              </a:lnSpc>
            </a:pPr>
            <a:r>
              <a:rPr lang="en-IE" sz="2400" dirty="0">
                <a:solidFill>
                  <a:schemeClr val="tx2"/>
                </a:solidFill>
              </a:rPr>
              <a:t>International requirements</a:t>
            </a:r>
          </a:p>
          <a:p>
            <a:pPr>
              <a:lnSpc>
                <a:spcPct val="110000"/>
              </a:lnSpc>
            </a:pPr>
            <a:r>
              <a:rPr lang="en-IE" sz="2400" dirty="0">
                <a:solidFill>
                  <a:schemeClr val="tx2"/>
                </a:solidFill>
              </a:rPr>
              <a:t>Requirements of the representative indoor radon survey</a:t>
            </a:r>
          </a:p>
          <a:p>
            <a:pPr>
              <a:lnSpc>
                <a:spcPct val="110000"/>
              </a:lnSpc>
            </a:pPr>
            <a:r>
              <a:rPr lang="en-IE" sz="2400" dirty="0">
                <a:solidFill>
                  <a:schemeClr val="tx2"/>
                </a:solidFill>
              </a:rPr>
              <a:t>Detector types</a:t>
            </a:r>
          </a:p>
          <a:p>
            <a:pPr>
              <a:lnSpc>
                <a:spcPct val="110000"/>
              </a:lnSpc>
            </a:pPr>
            <a:r>
              <a:rPr lang="en-IE" sz="2400" dirty="0">
                <a:solidFill>
                  <a:schemeClr val="tx2"/>
                </a:solidFill>
              </a:rPr>
              <a:t>Seasonal variation</a:t>
            </a:r>
          </a:p>
          <a:p>
            <a:pPr>
              <a:lnSpc>
                <a:spcPct val="110000"/>
              </a:lnSpc>
            </a:pPr>
            <a:r>
              <a:rPr lang="en-IE" sz="2400" dirty="0">
                <a:solidFill>
                  <a:schemeClr val="tx2"/>
                </a:solidFill>
              </a:rPr>
              <a:t>Measurement duration</a:t>
            </a:r>
          </a:p>
          <a:p>
            <a:pPr>
              <a:lnSpc>
                <a:spcPct val="110000"/>
              </a:lnSpc>
            </a:pPr>
            <a:r>
              <a:rPr lang="en-IE" sz="2400" dirty="0">
                <a:solidFill>
                  <a:schemeClr val="tx2"/>
                </a:solidFill>
              </a:rPr>
              <a:t>Detector placement in homes</a:t>
            </a:r>
          </a:p>
          <a:p>
            <a:pPr>
              <a:lnSpc>
                <a:spcPct val="110000"/>
              </a:lnSpc>
            </a:pPr>
            <a:r>
              <a:rPr lang="en-IE" sz="2400" dirty="0">
                <a:solidFill>
                  <a:schemeClr val="tx2"/>
                </a:solidFill>
              </a:rPr>
              <a:t>Detector storage, packaging, and transport</a:t>
            </a:r>
          </a:p>
          <a:p>
            <a:pPr>
              <a:lnSpc>
                <a:spcPct val="110000"/>
              </a:lnSpc>
            </a:pPr>
            <a:r>
              <a:rPr lang="en-IE" sz="2400" dirty="0">
                <a:solidFill>
                  <a:schemeClr val="tx2"/>
                </a:solidFill>
              </a:rPr>
              <a:t>Quality assurance</a:t>
            </a:r>
          </a:p>
          <a:p>
            <a:pPr>
              <a:lnSpc>
                <a:spcPct val="110000"/>
              </a:lnSpc>
            </a:pPr>
            <a:r>
              <a:rPr lang="en-IE" sz="2400" dirty="0">
                <a:solidFill>
                  <a:schemeClr val="tx2"/>
                </a:solidFill>
              </a:rPr>
              <a:t>Summary of learning points</a:t>
            </a:r>
          </a:p>
          <a:p>
            <a:pPr>
              <a:lnSpc>
                <a:spcPct val="110000"/>
              </a:lnSpc>
            </a:pPr>
            <a:r>
              <a:rPr lang="en-IE" sz="2400" dirty="0">
                <a:solidFill>
                  <a:schemeClr val="tx2"/>
                </a:solidFill>
              </a:rPr>
              <a:t>Additional reading</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790169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640960" cy="4752528"/>
          </a:xfrm>
        </p:spPr>
        <p:txBody>
          <a:bodyPr>
            <a:noAutofit/>
          </a:bodyPr>
          <a:lstStyle/>
          <a:p>
            <a:pPr marL="0" indent="0">
              <a:lnSpc>
                <a:spcPct val="110000"/>
              </a:lnSpc>
              <a:buNone/>
            </a:pPr>
            <a:r>
              <a:rPr lang="en-IE" sz="1900" dirty="0">
                <a:solidFill>
                  <a:schemeClr val="tx2"/>
                </a:solidFill>
              </a:rPr>
              <a:t>Para 3.32. For radon measurements in dwellings and other buildings with high occupancy factors for the public, the national authority should specify:</a:t>
            </a:r>
          </a:p>
          <a:p>
            <a:pPr marL="514350" indent="-514350">
              <a:lnSpc>
                <a:spcPct val="110000"/>
              </a:lnSpc>
              <a:buFont typeface="+mj-lt"/>
              <a:buAutoNum type="alphaLcPeriod"/>
            </a:pPr>
            <a:r>
              <a:rPr lang="en-IE" sz="1900" b="1" dirty="0">
                <a:solidFill>
                  <a:schemeClr val="tx2"/>
                </a:solidFill>
              </a:rPr>
              <a:t>The minimum measurement period;</a:t>
            </a:r>
          </a:p>
          <a:p>
            <a:pPr marL="514350" indent="-514350">
              <a:lnSpc>
                <a:spcPct val="110000"/>
              </a:lnSpc>
              <a:buFont typeface="+mj-lt"/>
              <a:buAutoNum type="alphaLcPeriod"/>
            </a:pPr>
            <a:r>
              <a:rPr lang="en-IE" sz="1900" b="1" dirty="0">
                <a:solidFill>
                  <a:schemeClr val="tx2"/>
                </a:solidFill>
              </a:rPr>
              <a:t>Quality standards for radon detectors;</a:t>
            </a:r>
          </a:p>
          <a:p>
            <a:pPr marL="514350" indent="-514350">
              <a:lnSpc>
                <a:spcPct val="110000"/>
              </a:lnSpc>
              <a:buFont typeface="+mj-lt"/>
              <a:buAutoNum type="alphaLcPeriod"/>
            </a:pPr>
            <a:r>
              <a:rPr lang="en-IE" sz="1900" b="1" dirty="0">
                <a:solidFill>
                  <a:schemeClr val="tx2"/>
                </a:solidFill>
              </a:rPr>
              <a:t>The measurement protocols to be applied;</a:t>
            </a:r>
          </a:p>
          <a:p>
            <a:pPr marL="514350" indent="-514350">
              <a:lnSpc>
                <a:spcPct val="110000"/>
              </a:lnSpc>
              <a:buFont typeface="+mj-lt"/>
              <a:buAutoNum type="alphaLcPeriod"/>
            </a:pPr>
            <a:r>
              <a:rPr lang="en-IE" sz="1900" b="1" dirty="0">
                <a:solidFill>
                  <a:schemeClr val="tx2"/>
                </a:solidFill>
              </a:rPr>
              <a:t>Whether measurements should be limited to certain seasons;</a:t>
            </a:r>
          </a:p>
          <a:p>
            <a:pPr marL="514350" indent="-514350">
              <a:lnSpc>
                <a:spcPct val="110000"/>
              </a:lnSpc>
              <a:buFont typeface="+mj-lt"/>
              <a:buAutoNum type="alphaLcPeriod"/>
            </a:pPr>
            <a:r>
              <a:rPr lang="en-IE" sz="1900" b="1" dirty="0">
                <a:solidFill>
                  <a:schemeClr val="tx2"/>
                </a:solidFill>
              </a:rPr>
              <a:t>Whether or not seasonal correction factors should be applied to the results;</a:t>
            </a:r>
          </a:p>
          <a:p>
            <a:pPr marL="514350" indent="-514350">
              <a:lnSpc>
                <a:spcPct val="110000"/>
              </a:lnSpc>
              <a:buFont typeface="+mj-lt"/>
              <a:buAutoNum type="alphaLcPeriod"/>
            </a:pPr>
            <a:r>
              <a:rPr lang="en-IE" sz="1900" dirty="0">
                <a:solidFill>
                  <a:schemeClr val="tx2"/>
                </a:solidFill>
              </a:rPr>
              <a:t>Quality standards for reporting results to owners of the dwellings and other buildings with high occupancy factors for the public;</a:t>
            </a:r>
          </a:p>
          <a:p>
            <a:pPr marL="514350" indent="-514350">
              <a:lnSpc>
                <a:spcPct val="110000"/>
              </a:lnSpc>
              <a:buFont typeface="+mj-lt"/>
              <a:buAutoNum type="alphaLcPeriod"/>
            </a:pPr>
            <a:r>
              <a:rPr lang="en-IE" sz="1900" dirty="0">
                <a:solidFill>
                  <a:schemeClr val="tx2"/>
                </a:solidFill>
              </a:rPr>
              <a:t>The advice that should be offered to owners of dwellings and other buildings with high occupancy factors for the public that have concentrations of radon in excess of the reference level.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5" name="Title 3"/>
          <p:cNvSpPr>
            <a:spLocks noGrp="1"/>
          </p:cNvSpPr>
          <p:nvPr>
            <p:ph type="title"/>
          </p:nvPr>
        </p:nvSpPr>
        <p:spPr>
          <a:xfrm>
            <a:off x="179512" y="116632"/>
            <a:ext cx="7200800"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IE" sz="3000" dirty="0"/>
              <a:t>Requirements for representative indoor radon survey</a:t>
            </a:r>
          </a:p>
        </p:txBody>
      </p:sp>
      <p:sp>
        <p:nvSpPr>
          <p:cNvPr id="2" name="TextBox 1">
            <a:extLst>
              <a:ext uri="{FF2B5EF4-FFF2-40B4-BE49-F238E27FC236}">
                <a16:creationId xmlns:a16="http://schemas.microsoft.com/office/drawing/2014/main" id="{5E8E0ABF-4EB2-4168-91DC-41460BD4192A}"/>
              </a:ext>
            </a:extLst>
          </p:cNvPr>
          <p:cNvSpPr txBox="1"/>
          <p:nvPr/>
        </p:nvSpPr>
        <p:spPr>
          <a:xfrm>
            <a:off x="179512" y="6361583"/>
            <a:ext cx="4439036" cy="307777"/>
          </a:xfrm>
          <a:prstGeom prst="rect">
            <a:avLst/>
          </a:prstGeom>
          <a:noFill/>
        </p:spPr>
        <p:txBody>
          <a:bodyPr wrap="none" rtlCol="0">
            <a:spAutoFit/>
          </a:bodyPr>
          <a:lstStyle/>
          <a:p>
            <a:r>
              <a:rPr lang="en-US" sz="1400" b="1" dirty="0">
                <a:solidFill>
                  <a:schemeClr val="tx2"/>
                </a:solidFill>
                <a:latin typeface="Arial "/>
              </a:rPr>
              <a:t>*</a:t>
            </a:r>
            <a:r>
              <a:rPr lang="en-US" sz="1400" b="1" i="1" dirty="0">
                <a:solidFill>
                  <a:schemeClr val="tx2"/>
                </a:solidFill>
                <a:latin typeface="Arial "/>
              </a:rPr>
              <a:t>This module will provide more detail on (a) to (e)</a:t>
            </a:r>
            <a:endParaRPr lang="en-US" sz="2000" b="1" i="1" dirty="0">
              <a:solidFill>
                <a:schemeClr val="tx2"/>
              </a:solidFill>
              <a:latin typeface="Arial "/>
            </a:endParaRPr>
          </a:p>
        </p:txBody>
      </p:sp>
      <p:sp>
        <p:nvSpPr>
          <p:cNvPr id="6" name="TextBox 5">
            <a:extLst>
              <a:ext uri="{FF2B5EF4-FFF2-40B4-BE49-F238E27FC236}">
                <a16:creationId xmlns:a16="http://schemas.microsoft.com/office/drawing/2014/main" id="{1496C7C6-43E2-49DF-865B-8D6DC19D0838}"/>
              </a:ext>
            </a:extLst>
          </p:cNvPr>
          <p:cNvSpPr txBox="1"/>
          <p:nvPr/>
        </p:nvSpPr>
        <p:spPr>
          <a:xfrm flipH="1">
            <a:off x="107504" y="1110516"/>
            <a:ext cx="7920880" cy="446276"/>
          </a:xfrm>
          <a:prstGeom prst="rect">
            <a:avLst/>
          </a:prstGeom>
          <a:noFill/>
        </p:spPr>
        <p:txBody>
          <a:bodyPr wrap="square" rtlCol="0">
            <a:spAutoFit/>
          </a:bodyPr>
          <a:lstStyle/>
          <a:p>
            <a:r>
              <a:rPr lang="en-IE" sz="2300" b="1" dirty="0">
                <a:solidFill>
                  <a:schemeClr val="tx2"/>
                </a:solidFill>
              </a:rPr>
              <a:t>IAEA Specific Safety Guide (SSG-32) recommends:</a:t>
            </a:r>
            <a:endParaRPr lang="en-US" dirty="0"/>
          </a:p>
        </p:txBody>
      </p:sp>
    </p:spTree>
    <p:extLst>
      <p:ext uri="{BB962C8B-B14F-4D97-AF65-F5344CB8AC3E}">
        <p14:creationId xmlns:p14="http://schemas.microsoft.com/office/powerpoint/2010/main" val="3937129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D0E03865-4B98-407A-9E55-BF3EB00EA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670" y="1617756"/>
            <a:ext cx="3312368"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2800" dirty="0"/>
              <a:t>Measurement protocol overview</a:t>
            </a:r>
          </a:p>
        </p:txBody>
      </p:sp>
      <p:sp>
        <p:nvSpPr>
          <p:cNvPr id="5" name="Content Placeholder 4"/>
          <p:cNvSpPr>
            <a:spLocks noGrp="1"/>
          </p:cNvSpPr>
          <p:nvPr>
            <p:ph idx="1"/>
          </p:nvPr>
        </p:nvSpPr>
        <p:spPr>
          <a:xfrm>
            <a:off x="467544" y="908720"/>
            <a:ext cx="5616624" cy="5501997"/>
          </a:xfrm>
        </p:spPr>
        <p:txBody>
          <a:bodyPr>
            <a:normAutofit fontScale="77500" lnSpcReduction="20000"/>
          </a:bodyPr>
          <a:lstStyle/>
          <a:p>
            <a:pPr>
              <a:lnSpc>
                <a:spcPct val="120000"/>
              </a:lnSpc>
              <a:spcBef>
                <a:spcPts val="600"/>
              </a:spcBef>
              <a:spcAft>
                <a:spcPts val="600"/>
              </a:spcAft>
            </a:pPr>
            <a:r>
              <a:rPr lang="en-GB" sz="2600" dirty="0">
                <a:solidFill>
                  <a:schemeClr val="tx2"/>
                </a:solidFill>
              </a:rPr>
              <a:t>What to measure – radon gas</a:t>
            </a:r>
          </a:p>
          <a:p>
            <a:pPr>
              <a:lnSpc>
                <a:spcPct val="120000"/>
              </a:lnSpc>
              <a:spcBef>
                <a:spcPts val="600"/>
              </a:spcBef>
              <a:spcAft>
                <a:spcPts val="600"/>
              </a:spcAft>
            </a:pPr>
            <a:r>
              <a:rPr lang="en-GB" sz="2600" dirty="0">
                <a:solidFill>
                  <a:schemeClr val="tx2"/>
                </a:solidFill>
              </a:rPr>
              <a:t>Detector types</a:t>
            </a:r>
          </a:p>
          <a:p>
            <a:pPr>
              <a:lnSpc>
                <a:spcPct val="120000"/>
              </a:lnSpc>
              <a:spcBef>
                <a:spcPts val="600"/>
              </a:spcBef>
              <a:spcAft>
                <a:spcPts val="600"/>
              </a:spcAft>
            </a:pPr>
            <a:r>
              <a:rPr lang="en-GB" sz="2600" dirty="0">
                <a:solidFill>
                  <a:schemeClr val="tx2"/>
                </a:solidFill>
              </a:rPr>
              <a:t>Where to measure and detector </a:t>
            </a:r>
            <a:r>
              <a:rPr lang="en-GB" sz="2600" dirty="0">
                <a:solidFill>
                  <a:schemeClr val="tx2"/>
                </a:solidFill>
                <a:sym typeface="Wingdings" panose="05000000000000000000" pitchFamily="2" charset="2"/>
              </a:rPr>
              <a:t>position</a:t>
            </a:r>
          </a:p>
          <a:p>
            <a:pPr lvl="1">
              <a:lnSpc>
                <a:spcPct val="120000"/>
              </a:lnSpc>
              <a:spcBef>
                <a:spcPts val="600"/>
              </a:spcBef>
              <a:spcAft>
                <a:spcPts val="600"/>
              </a:spcAft>
            </a:pPr>
            <a:r>
              <a:rPr lang="en-GB" sz="2600" dirty="0">
                <a:solidFill>
                  <a:schemeClr val="tx2"/>
                </a:solidFill>
                <a:sym typeface="Wingdings" panose="05000000000000000000" pitchFamily="2" charset="2"/>
              </a:rPr>
              <a:t>Homes</a:t>
            </a:r>
          </a:p>
          <a:p>
            <a:pPr lvl="1">
              <a:lnSpc>
                <a:spcPct val="120000"/>
              </a:lnSpc>
              <a:spcBef>
                <a:spcPts val="600"/>
              </a:spcBef>
              <a:spcAft>
                <a:spcPts val="600"/>
              </a:spcAft>
            </a:pPr>
            <a:r>
              <a:rPr lang="en-GB" sz="2600" dirty="0">
                <a:solidFill>
                  <a:schemeClr val="tx2"/>
                </a:solidFill>
                <a:sym typeface="Wingdings" panose="05000000000000000000" pitchFamily="2" charset="2"/>
              </a:rPr>
              <a:t>Representative</a:t>
            </a:r>
          </a:p>
          <a:p>
            <a:pPr lvl="1">
              <a:lnSpc>
                <a:spcPct val="120000"/>
              </a:lnSpc>
              <a:spcBef>
                <a:spcPts val="600"/>
              </a:spcBef>
              <a:spcAft>
                <a:spcPts val="600"/>
              </a:spcAft>
            </a:pPr>
            <a:r>
              <a:rPr lang="en-GB" sz="2600" dirty="0">
                <a:solidFill>
                  <a:schemeClr val="tx2"/>
                </a:solidFill>
                <a:sym typeface="Wingdings" panose="05000000000000000000" pitchFamily="2" charset="2"/>
              </a:rPr>
              <a:t>Manufacturers recommendations</a:t>
            </a:r>
          </a:p>
          <a:p>
            <a:pPr lvl="1">
              <a:lnSpc>
                <a:spcPct val="120000"/>
              </a:lnSpc>
              <a:spcBef>
                <a:spcPts val="600"/>
              </a:spcBef>
              <a:spcAft>
                <a:spcPts val="600"/>
              </a:spcAft>
            </a:pPr>
            <a:r>
              <a:rPr lang="en-GB" sz="2600" dirty="0">
                <a:solidFill>
                  <a:schemeClr val="tx2"/>
                </a:solidFill>
                <a:sym typeface="Wingdings" panose="05000000000000000000" pitchFamily="2" charset="2"/>
              </a:rPr>
              <a:t>Exposed to environment of the room</a:t>
            </a:r>
          </a:p>
          <a:p>
            <a:pPr>
              <a:lnSpc>
                <a:spcPct val="120000"/>
              </a:lnSpc>
              <a:spcBef>
                <a:spcPts val="600"/>
              </a:spcBef>
              <a:spcAft>
                <a:spcPts val="600"/>
              </a:spcAft>
            </a:pPr>
            <a:r>
              <a:rPr lang="en-GB" sz="2600" dirty="0">
                <a:solidFill>
                  <a:schemeClr val="tx2"/>
                </a:solidFill>
                <a:sym typeface="Wingdings" panose="05000000000000000000" pitchFamily="2" charset="2"/>
              </a:rPr>
              <a:t>Duration of measurement</a:t>
            </a:r>
          </a:p>
          <a:p>
            <a:pPr lvl="1">
              <a:lnSpc>
                <a:spcPct val="120000"/>
              </a:lnSpc>
              <a:spcBef>
                <a:spcPts val="600"/>
              </a:spcBef>
              <a:spcAft>
                <a:spcPts val="600"/>
              </a:spcAft>
            </a:pPr>
            <a:r>
              <a:rPr lang="en-GB" sz="2600" dirty="0">
                <a:solidFill>
                  <a:schemeClr val="tx2"/>
                </a:solidFill>
                <a:sym typeface="Wingdings" panose="05000000000000000000" pitchFamily="2" charset="2"/>
              </a:rPr>
              <a:t>Fluctuations</a:t>
            </a:r>
          </a:p>
          <a:p>
            <a:pPr>
              <a:lnSpc>
                <a:spcPct val="120000"/>
              </a:lnSpc>
              <a:spcBef>
                <a:spcPts val="600"/>
              </a:spcBef>
              <a:spcAft>
                <a:spcPts val="600"/>
              </a:spcAft>
            </a:pPr>
            <a:r>
              <a:rPr lang="en-GB" sz="2600" dirty="0">
                <a:solidFill>
                  <a:schemeClr val="tx2"/>
                </a:solidFill>
                <a:sym typeface="Wingdings" panose="05000000000000000000" pitchFamily="2" charset="2"/>
              </a:rPr>
              <a:t>Period of measurement</a:t>
            </a:r>
          </a:p>
          <a:p>
            <a:pPr>
              <a:lnSpc>
                <a:spcPct val="120000"/>
              </a:lnSpc>
              <a:spcBef>
                <a:spcPts val="600"/>
              </a:spcBef>
              <a:spcAft>
                <a:spcPts val="600"/>
              </a:spcAft>
            </a:pPr>
            <a:r>
              <a:rPr lang="en-GB" sz="2600" dirty="0">
                <a:solidFill>
                  <a:schemeClr val="tx2"/>
                </a:solidFill>
                <a:sym typeface="Wingdings" panose="05000000000000000000" pitchFamily="2" charset="2"/>
              </a:rPr>
              <a:t>Detector handling, packaging, and transport</a:t>
            </a:r>
          </a:p>
          <a:p>
            <a:pPr>
              <a:lnSpc>
                <a:spcPct val="120000"/>
              </a:lnSpc>
              <a:spcBef>
                <a:spcPts val="600"/>
              </a:spcBef>
              <a:spcAft>
                <a:spcPts val="600"/>
              </a:spcAft>
            </a:pPr>
            <a:r>
              <a:rPr lang="en-GB" sz="2600" dirty="0">
                <a:solidFill>
                  <a:schemeClr val="tx2"/>
                </a:solidFill>
                <a:sym typeface="Wingdings" panose="05000000000000000000" pitchFamily="2" charset="2"/>
              </a:rPr>
              <a:t>Quality assurance and quality control</a:t>
            </a:r>
            <a:endParaRPr lang="en-IE" dirty="0"/>
          </a:p>
          <a:p>
            <a:endParaRPr lang="en-IE"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pic>
        <p:nvPicPr>
          <p:cNvPr id="7" name="Picture 4" descr="Image result for measurement protocol">
            <a:extLst>
              <a:ext uri="{FF2B5EF4-FFF2-40B4-BE49-F238E27FC236}">
                <a16:creationId xmlns:a16="http://schemas.microsoft.com/office/drawing/2014/main" id="{00E93B61-40B2-4710-AE7D-9FF69A1384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3789040"/>
            <a:ext cx="172819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0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16632"/>
            <a:ext cx="7890420"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2800" dirty="0"/>
              <a:t>Detector Types</a:t>
            </a:r>
          </a:p>
        </p:txBody>
      </p:sp>
      <p:sp>
        <p:nvSpPr>
          <p:cNvPr id="5" name="Content Placeholder 4"/>
          <p:cNvSpPr>
            <a:spLocks noGrp="1"/>
          </p:cNvSpPr>
          <p:nvPr>
            <p:ph idx="1"/>
          </p:nvPr>
        </p:nvSpPr>
        <p:spPr>
          <a:xfrm>
            <a:off x="251520" y="1196753"/>
            <a:ext cx="5339655" cy="3888432"/>
          </a:xfrm>
        </p:spPr>
        <p:txBody>
          <a:bodyPr>
            <a:normAutofit/>
          </a:bodyPr>
          <a:lstStyle/>
          <a:p>
            <a:pPr>
              <a:lnSpc>
                <a:spcPct val="110000"/>
              </a:lnSpc>
              <a:spcBef>
                <a:spcPts val="0"/>
              </a:spcBef>
              <a:spcAft>
                <a:spcPts val="0"/>
              </a:spcAft>
            </a:pPr>
            <a:r>
              <a:rPr lang="en-GB" sz="2400" dirty="0">
                <a:solidFill>
                  <a:schemeClr val="tx2"/>
                </a:solidFill>
              </a:rPr>
              <a:t>Passive and Active</a:t>
            </a:r>
          </a:p>
          <a:p>
            <a:pPr>
              <a:lnSpc>
                <a:spcPct val="110000"/>
              </a:lnSpc>
              <a:spcBef>
                <a:spcPts val="0"/>
              </a:spcBef>
              <a:spcAft>
                <a:spcPts val="0"/>
              </a:spcAft>
            </a:pPr>
            <a:r>
              <a:rPr lang="en-GB" sz="2400" dirty="0">
                <a:solidFill>
                  <a:schemeClr val="tx2"/>
                </a:solidFill>
              </a:rPr>
              <a:t>Measurement types – </a:t>
            </a:r>
          </a:p>
          <a:p>
            <a:pPr lvl="1">
              <a:lnSpc>
                <a:spcPct val="110000"/>
              </a:lnSpc>
              <a:spcBef>
                <a:spcPts val="0"/>
              </a:spcBef>
            </a:pPr>
            <a:r>
              <a:rPr lang="en-GB" sz="2000" dirty="0">
                <a:solidFill>
                  <a:schemeClr val="tx2"/>
                </a:solidFill>
              </a:rPr>
              <a:t>Integrated </a:t>
            </a:r>
          </a:p>
          <a:p>
            <a:pPr lvl="1">
              <a:lnSpc>
                <a:spcPct val="110000"/>
              </a:lnSpc>
              <a:spcBef>
                <a:spcPts val="0"/>
              </a:spcBef>
            </a:pPr>
            <a:r>
              <a:rPr lang="en-GB" sz="2000" dirty="0">
                <a:solidFill>
                  <a:schemeClr val="tx2"/>
                </a:solidFill>
              </a:rPr>
              <a:t>Continuous</a:t>
            </a:r>
          </a:p>
          <a:p>
            <a:pPr lvl="1">
              <a:lnSpc>
                <a:spcPct val="110000"/>
              </a:lnSpc>
              <a:spcBef>
                <a:spcPts val="0"/>
              </a:spcBef>
            </a:pPr>
            <a:r>
              <a:rPr lang="en-GB" sz="2000" dirty="0">
                <a:solidFill>
                  <a:schemeClr val="tx2"/>
                </a:solidFill>
              </a:rPr>
              <a:t>Spot</a:t>
            </a:r>
          </a:p>
          <a:p>
            <a:pPr>
              <a:lnSpc>
                <a:spcPct val="110000"/>
              </a:lnSpc>
              <a:spcBef>
                <a:spcPts val="0"/>
              </a:spcBef>
              <a:spcAft>
                <a:spcPts val="0"/>
              </a:spcAft>
            </a:pPr>
            <a:r>
              <a:rPr lang="en-GB" sz="2400" dirty="0">
                <a:solidFill>
                  <a:schemeClr val="tx2"/>
                </a:solidFill>
              </a:rPr>
              <a:t>Exposure duration –</a:t>
            </a:r>
          </a:p>
          <a:p>
            <a:pPr lvl="1">
              <a:lnSpc>
                <a:spcPct val="110000"/>
              </a:lnSpc>
              <a:spcBef>
                <a:spcPts val="0"/>
              </a:spcBef>
            </a:pPr>
            <a:r>
              <a:rPr lang="en-GB" sz="2000" dirty="0">
                <a:solidFill>
                  <a:schemeClr val="tx2"/>
                </a:solidFill>
              </a:rPr>
              <a:t>Short term</a:t>
            </a:r>
          </a:p>
          <a:p>
            <a:pPr lvl="1">
              <a:lnSpc>
                <a:spcPct val="110000"/>
              </a:lnSpc>
              <a:spcBef>
                <a:spcPts val="0"/>
              </a:spcBef>
            </a:pPr>
            <a:r>
              <a:rPr lang="en-GB" sz="2000" dirty="0">
                <a:solidFill>
                  <a:schemeClr val="tx2"/>
                </a:solidFill>
              </a:rPr>
              <a:t>Long term</a:t>
            </a:r>
          </a:p>
          <a:p>
            <a:pPr>
              <a:lnSpc>
                <a:spcPct val="110000"/>
              </a:lnSpc>
              <a:spcBef>
                <a:spcPts val="0"/>
              </a:spcBef>
              <a:spcAft>
                <a:spcPts val="0"/>
              </a:spcAft>
            </a:pPr>
            <a:r>
              <a:rPr lang="en-GB" sz="2400" dirty="0">
                <a:solidFill>
                  <a:schemeClr val="tx2"/>
                </a:solidFill>
              </a:rPr>
              <a:t>Sensitivity</a:t>
            </a:r>
            <a:endParaRPr lang="en-IE" sz="2400" dirty="0">
              <a:solidFill>
                <a:schemeClr val="tx2"/>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90872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2380" y="3815266"/>
            <a:ext cx="1409700" cy="134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4" r="6833" b="5999"/>
          <a:stretch/>
        </p:blipFill>
        <p:spPr bwMode="auto">
          <a:xfrm>
            <a:off x="1907704" y="4777433"/>
            <a:ext cx="1800200" cy="1675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215" t="8932" r="11722" b="13445"/>
          <a:stretch/>
        </p:blipFill>
        <p:spPr bwMode="auto">
          <a:xfrm>
            <a:off x="5625033" y="2924944"/>
            <a:ext cx="2619375" cy="18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896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16632"/>
            <a:ext cx="7488832"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2800" dirty="0"/>
              <a:t>Detector Types (cont’d)</a:t>
            </a:r>
          </a:p>
        </p:txBody>
      </p:sp>
      <p:sp>
        <p:nvSpPr>
          <p:cNvPr id="5" name="Content Placeholder 4"/>
          <p:cNvSpPr>
            <a:spLocks noGrp="1"/>
          </p:cNvSpPr>
          <p:nvPr>
            <p:ph idx="1"/>
          </p:nvPr>
        </p:nvSpPr>
        <p:spPr>
          <a:xfrm>
            <a:off x="467544" y="5299320"/>
            <a:ext cx="7848872" cy="577952"/>
          </a:xfrm>
        </p:spPr>
        <p:txBody>
          <a:bodyPr>
            <a:normAutofit/>
          </a:bodyPr>
          <a:lstStyle/>
          <a:p>
            <a:pPr algn="ctr">
              <a:buFont typeface="Wingdings" panose="05000000000000000000" pitchFamily="2" charset="2"/>
              <a:buChar char="Ø"/>
            </a:pPr>
            <a:r>
              <a:rPr lang="en-IE" sz="2400" b="1" dirty="0">
                <a:solidFill>
                  <a:schemeClr val="tx2"/>
                </a:solidFill>
              </a:rPr>
              <a:t>Standard protocol for a representative survey</a:t>
            </a:r>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
        <p:nvSpPr>
          <p:cNvPr id="6" name="Content Placeholder 11"/>
          <p:cNvSpPr txBox="1">
            <a:spLocks/>
          </p:cNvSpPr>
          <p:nvPr/>
        </p:nvSpPr>
        <p:spPr>
          <a:xfrm>
            <a:off x="4572000" y="4869160"/>
            <a:ext cx="3905201" cy="43016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1800" dirty="0"/>
              <a:t>WHO (2009), Handbook on Indoor Radon</a:t>
            </a:r>
          </a:p>
        </p:txBody>
      </p:sp>
      <p:graphicFrame>
        <p:nvGraphicFramePr>
          <p:cNvPr id="13" name="Table 12"/>
          <p:cNvGraphicFramePr>
            <a:graphicFrameLocks noGrp="1"/>
          </p:cNvGraphicFramePr>
          <p:nvPr>
            <p:extLst>
              <p:ext uri="{D42A27DB-BD31-4B8C-83A1-F6EECF244321}">
                <p14:modId xmlns:p14="http://schemas.microsoft.com/office/powerpoint/2010/main" val="851411654"/>
              </p:ext>
            </p:extLst>
          </p:nvPr>
        </p:nvGraphicFramePr>
        <p:xfrm>
          <a:off x="395536" y="1340768"/>
          <a:ext cx="8120781" cy="3384374"/>
        </p:xfrm>
        <a:graphic>
          <a:graphicData uri="http://schemas.openxmlformats.org/drawingml/2006/table">
            <a:tbl>
              <a:tblPr firstRow="1" bandRow="1">
                <a:tableStyleId>{5C22544A-7EE6-4342-B048-85BDC9FD1C3A}</a:tableStyleId>
              </a:tblPr>
              <a:tblGrid>
                <a:gridCol w="2536123">
                  <a:extLst>
                    <a:ext uri="{9D8B030D-6E8A-4147-A177-3AD203B41FA5}">
                      <a16:colId xmlns:a16="http://schemas.microsoft.com/office/drawing/2014/main" val="20000"/>
                    </a:ext>
                  </a:extLst>
                </a:gridCol>
                <a:gridCol w="1524267">
                  <a:extLst>
                    <a:ext uri="{9D8B030D-6E8A-4147-A177-3AD203B41FA5}">
                      <a16:colId xmlns:a16="http://schemas.microsoft.com/office/drawing/2014/main" val="20001"/>
                    </a:ext>
                  </a:extLst>
                </a:gridCol>
                <a:gridCol w="2350753">
                  <a:extLst>
                    <a:ext uri="{9D8B030D-6E8A-4147-A177-3AD203B41FA5}">
                      <a16:colId xmlns:a16="http://schemas.microsoft.com/office/drawing/2014/main" val="20002"/>
                    </a:ext>
                  </a:extLst>
                </a:gridCol>
                <a:gridCol w="1709638">
                  <a:extLst>
                    <a:ext uri="{9D8B030D-6E8A-4147-A177-3AD203B41FA5}">
                      <a16:colId xmlns:a16="http://schemas.microsoft.com/office/drawing/2014/main" val="20003"/>
                    </a:ext>
                  </a:extLst>
                </a:gridCol>
              </a:tblGrid>
              <a:tr h="66891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chemeClr val="bg1"/>
                          </a:solidFill>
                          <a:effectLst/>
                          <a:latin typeface="+mn-lt"/>
                          <a:cs typeface="Times New Roman" pitchFamily="18" charset="0"/>
                        </a:rPr>
                        <a:t>DETECTOR TYPE </a:t>
                      </a:r>
                      <a:endParaRPr kumimoji="0" lang="en-GB" sz="1800" b="0" i="0" u="none" strike="noStrike" cap="none" normalizeH="0" baseline="0" dirty="0">
                        <a:ln>
                          <a:noFill/>
                        </a:ln>
                        <a:solidFill>
                          <a:schemeClr val="bg1"/>
                        </a:solidFill>
                        <a:effectLst/>
                        <a:latin typeface="+mn-lt"/>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bg1"/>
                          </a:solidFill>
                          <a:effectLst/>
                          <a:latin typeface="+mn-lt"/>
                          <a:cs typeface="Times New Roman" pitchFamily="18" charset="0"/>
                        </a:rPr>
                        <a:t>PASSIVE /</a:t>
                      </a:r>
                      <a:br>
                        <a:rPr kumimoji="0" lang="en-GB" sz="1400" b="1" i="0" u="none" strike="noStrike" cap="none" normalizeH="0" baseline="0" dirty="0">
                          <a:ln>
                            <a:noFill/>
                          </a:ln>
                          <a:solidFill>
                            <a:schemeClr val="bg1"/>
                          </a:solidFill>
                          <a:effectLst/>
                          <a:latin typeface="+mn-lt"/>
                          <a:cs typeface="Times New Roman" pitchFamily="18" charset="0"/>
                        </a:rPr>
                      </a:br>
                      <a:r>
                        <a:rPr kumimoji="0" lang="en-GB" sz="1400" b="1" i="0" u="none" strike="noStrike" cap="none" normalizeH="0" baseline="0" dirty="0">
                          <a:ln>
                            <a:noFill/>
                          </a:ln>
                          <a:solidFill>
                            <a:schemeClr val="bg1"/>
                          </a:solidFill>
                          <a:effectLst/>
                          <a:latin typeface="+mn-lt"/>
                          <a:cs typeface="Times New Roman" pitchFamily="18" charset="0"/>
                        </a:rPr>
                        <a:t>ACTIVE</a:t>
                      </a:r>
                      <a:endParaRPr kumimoji="0" lang="en-GB" sz="1800" b="0" i="0" u="none" strike="noStrike" cap="none" normalizeH="0" baseline="0" dirty="0">
                        <a:ln>
                          <a:noFill/>
                        </a:ln>
                        <a:solidFill>
                          <a:schemeClr val="bg1"/>
                        </a:solidFill>
                        <a:effectLst/>
                        <a:latin typeface="+mn-lt"/>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bg1"/>
                          </a:solidFill>
                          <a:effectLst/>
                          <a:latin typeface="+mn-lt"/>
                          <a:cs typeface="Times New Roman" pitchFamily="18" charset="0"/>
                        </a:rPr>
                        <a:t>TYPICAL SAMPLING PERIOD</a:t>
                      </a:r>
                      <a:endParaRPr kumimoji="0" lang="en-GB" sz="1800" b="0" i="0" u="none" strike="noStrike" cap="none" normalizeH="0" baseline="0" dirty="0">
                        <a:ln>
                          <a:noFill/>
                        </a:ln>
                        <a:solidFill>
                          <a:schemeClr val="bg1"/>
                        </a:solidFill>
                        <a:effectLst/>
                        <a:latin typeface="+mn-lt"/>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bg1"/>
                          </a:solidFill>
                          <a:effectLst/>
                          <a:latin typeface="+mn-lt"/>
                          <a:cs typeface="Times New Roman" pitchFamily="18" charset="0"/>
                        </a:rPr>
                        <a:t>COST</a:t>
                      </a:r>
                      <a:endParaRPr kumimoji="0" lang="en-GB" sz="1800" b="0" i="0" u="none" strike="noStrike" cap="none" normalizeH="0" baseline="0" dirty="0">
                        <a:ln>
                          <a:noFill/>
                        </a:ln>
                        <a:solidFill>
                          <a:schemeClr val="bg1"/>
                        </a:solidFill>
                        <a:effectLst/>
                        <a:latin typeface="+mn-lt"/>
                        <a:cs typeface="Arial" pitchFamily="34" charset="0"/>
                      </a:endParaRPr>
                    </a:p>
                  </a:txBody>
                  <a:tcPr anchor="ctr" horzOverflow="overflow"/>
                </a:tc>
                <a:extLst>
                  <a:ext uri="{0D108BD9-81ED-4DB2-BD59-A6C34878D82A}">
                    <a16:rowId xmlns:a16="http://schemas.microsoft.com/office/drawing/2014/main" val="10000"/>
                  </a:ext>
                </a:extLst>
              </a:tr>
              <a:tr h="6689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2"/>
                          </a:solidFill>
                          <a:effectLst/>
                          <a:latin typeface="+mn-lt"/>
                          <a:cs typeface="Times New Roman" pitchFamily="18" charset="0"/>
                        </a:rPr>
                        <a:t>Alpha-Track Detector</a:t>
                      </a:r>
                      <a:endParaRPr kumimoji="0" lang="en-GB" sz="1800" b="0" i="0" u="none" strike="noStrike" cap="none" normalizeH="0" baseline="0" dirty="0">
                        <a:ln>
                          <a:noFill/>
                        </a:ln>
                        <a:solidFill>
                          <a:schemeClr val="tx2"/>
                        </a:solidFill>
                        <a:effectLst/>
                        <a:latin typeface="+mn-lt"/>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2"/>
                          </a:solidFill>
                          <a:effectLst/>
                          <a:latin typeface="+mn-lt"/>
                          <a:cs typeface="Times New Roman" pitchFamily="18" charset="0"/>
                        </a:rPr>
                        <a:t>Passive</a:t>
                      </a:r>
                      <a:endParaRPr kumimoji="0" lang="en-GB" sz="1800" b="0" i="0" u="none" strike="noStrike" cap="none" normalizeH="0" baseline="0" dirty="0">
                        <a:ln>
                          <a:noFill/>
                        </a:ln>
                        <a:solidFill>
                          <a:schemeClr val="tx2"/>
                        </a:solidFill>
                        <a:effectLst/>
                        <a:latin typeface="+mn-lt"/>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cap="none" normalizeH="0" baseline="0" dirty="0">
                          <a:ln>
                            <a:noFill/>
                          </a:ln>
                          <a:solidFill>
                            <a:schemeClr val="tx2"/>
                          </a:solidFill>
                          <a:effectLst/>
                          <a:latin typeface="+mn-lt"/>
                          <a:cs typeface="Times New Roman" pitchFamily="18" charset="0"/>
                        </a:rPr>
                        <a:t>1 - 12 months</a:t>
                      </a:r>
                      <a:endParaRPr kumimoji="0" lang="en-GB" sz="1800" b="0" i="0" u="none" strike="noStrike" cap="none" normalizeH="0" baseline="0" dirty="0">
                        <a:ln>
                          <a:noFill/>
                        </a:ln>
                        <a:solidFill>
                          <a:schemeClr val="tx2"/>
                        </a:solidFill>
                        <a:effectLst/>
                        <a:latin typeface="+mn-lt"/>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2"/>
                          </a:solidFill>
                          <a:effectLst/>
                          <a:latin typeface="+mn-lt"/>
                          <a:cs typeface="Times New Roman" pitchFamily="18" charset="0"/>
                        </a:rPr>
                        <a:t>low</a:t>
                      </a:r>
                      <a:endParaRPr kumimoji="0" lang="en-GB" sz="1800" b="0" i="0" u="none" strike="noStrike" cap="none" normalizeH="0" baseline="0">
                        <a:ln>
                          <a:noFill/>
                        </a:ln>
                        <a:solidFill>
                          <a:schemeClr val="tx2"/>
                        </a:solidFill>
                        <a:effectLst/>
                        <a:latin typeface="+mn-lt"/>
                        <a:cs typeface="Arial" pitchFamily="34" charset="0"/>
                      </a:endParaRPr>
                    </a:p>
                  </a:txBody>
                  <a:tcPr anchor="ctr" horzOverflow="overflow"/>
                </a:tc>
                <a:extLst>
                  <a:ext uri="{0D108BD9-81ED-4DB2-BD59-A6C34878D82A}">
                    <a16:rowId xmlns:a16="http://schemas.microsoft.com/office/drawing/2014/main" val="10001"/>
                  </a:ext>
                </a:extLst>
              </a:tr>
              <a:tr h="9619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2"/>
                          </a:solidFill>
                          <a:effectLst/>
                          <a:latin typeface="+mn-lt"/>
                          <a:cs typeface="Times New Roman" pitchFamily="18" charset="0"/>
                        </a:rPr>
                        <a:t>Activated Charcoal Detector</a:t>
                      </a:r>
                      <a:endParaRPr kumimoji="0" lang="en-GB" sz="1800" b="0" i="0" u="none" strike="noStrike" cap="none" normalizeH="0" baseline="0" dirty="0">
                        <a:ln>
                          <a:noFill/>
                        </a:ln>
                        <a:solidFill>
                          <a:schemeClr val="tx2"/>
                        </a:solidFill>
                        <a:effectLst/>
                        <a:latin typeface="+mn-lt"/>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2"/>
                          </a:solidFill>
                          <a:effectLst/>
                          <a:latin typeface="+mn-lt"/>
                          <a:cs typeface="Times New Roman" pitchFamily="18" charset="0"/>
                        </a:rPr>
                        <a:t>Passive</a:t>
                      </a:r>
                      <a:endParaRPr kumimoji="0" lang="en-GB" sz="1800" b="0" i="0" u="none" strike="noStrike" cap="none" normalizeH="0" baseline="0" dirty="0">
                        <a:ln>
                          <a:noFill/>
                        </a:ln>
                        <a:solidFill>
                          <a:schemeClr val="tx2"/>
                        </a:solidFill>
                        <a:effectLst/>
                        <a:latin typeface="+mn-lt"/>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cap="none" normalizeH="0" baseline="0" dirty="0">
                        <a:ln>
                          <a:noFill/>
                        </a:ln>
                        <a:solidFill>
                          <a:schemeClr val="tx2"/>
                        </a:solidFill>
                        <a:effectLst/>
                        <a:latin typeface="+mn-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cap="none" normalizeH="0" baseline="0" dirty="0">
                          <a:ln>
                            <a:noFill/>
                          </a:ln>
                          <a:solidFill>
                            <a:schemeClr val="tx2"/>
                          </a:solidFill>
                          <a:effectLst/>
                          <a:latin typeface="+mn-lt"/>
                          <a:cs typeface="Times New Roman" pitchFamily="18" charset="0"/>
                        </a:rPr>
                        <a:t>1 – 7 days</a:t>
                      </a:r>
                      <a:endParaRPr kumimoji="0" lang="en-GB" sz="1400" b="0" i="0" u="none" strike="noStrike" cap="none" normalizeH="0" baseline="0" dirty="0">
                        <a:ln>
                          <a:noFill/>
                        </a:ln>
                        <a:solidFill>
                          <a:schemeClr val="tx2"/>
                        </a:solidFill>
                        <a:effectLst/>
                        <a:latin typeface="+mn-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2"/>
                        </a:solidFill>
                        <a:effectLst/>
                        <a:latin typeface="+mn-lt"/>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2"/>
                          </a:solidFill>
                          <a:effectLst/>
                          <a:latin typeface="+mn-lt"/>
                          <a:cs typeface="Times New Roman" pitchFamily="18" charset="0"/>
                        </a:rPr>
                        <a:t>low</a:t>
                      </a:r>
                      <a:endParaRPr kumimoji="0" lang="en-GB" sz="1800" b="0" i="0" u="none" strike="noStrike" cap="none" normalizeH="0" baseline="0" dirty="0">
                        <a:ln>
                          <a:noFill/>
                        </a:ln>
                        <a:solidFill>
                          <a:schemeClr val="tx2"/>
                        </a:solidFill>
                        <a:effectLst/>
                        <a:latin typeface="+mn-lt"/>
                        <a:cs typeface="Arial" pitchFamily="34" charset="0"/>
                      </a:endParaRPr>
                    </a:p>
                  </a:txBody>
                  <a:tcPr anchor="ctr" horzOverflow="overflow"/>
                </a:tc>
                <a:extLst>
                  <a:ext uri="{0D108BD9-81ED-4DB2-BD59-A6C34878D82A}">
                    <a16:rowId xmlns:a16="http://schemas.microsoft.com/office/drawing/2014/main" val="10002"/>
                  </a:ext>
                </a:extLst>
              </a:tr>
              <a:tr h="4157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2"/>
                          </a:solidFill>
                          <a:effectLst/>
                          <a:latin typeface="+mn-lt"/>
                          <a:cs typeface="Times New Roman" pitchFamily="18" charset="0"/>
                        </a:rPr>
                        <a:t>Electret Ion Chamber </a:t>
                      </a:r>
                      <a:endParaRPr kumimoji="0" lang="en-GB" sz="1800" b="0" i="0" u="none" strike="noStrike" cap="none" normalizeH="0" baseline="0" dirty="0">
                        <a:ln>
                          <a:noFill/>
                        </a:ln>
                        <a:solidFill>
                          <a:schemeClr val="tx2"/>
                        </a:solidFill>
                        <a:effectLst/>
                        <a:latin typeface="+mn-lt"/>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2"/>
                          </a:solidFill>
                          <a:effectLst/>
                          <a:latin typeface="+mn-lt"/>
                          <a:cs typeface="Times New Roman" pitchFamily="18" charset="0"/>
                        </a:rPr>
                        <a:t>Passive</a:t>
                      </a:r>
                      <a:endParaRPr kumimoji="0" lang="en-GB" sz="1800" b="0" i="0" u="none" strike="noStrike" cap="none" normalizeH="0" baseline="0" dirty="0">
                        <a:ln>
                          <a:noFill/>
                        </a:ln>
                        <a:solidFill>
                          <a:schemeClr val="tx2"/>
                        </a:solidFill>
                        <a:effectLst/>
                        <a:latin typeface="+mn-lt"/>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2"/>
                          </a:solidFill>
                          <a:effectLst/>
                          <a:latin typeface="+mn-lt"/>
                          <a:cs typeface="Times New Roman" pitchFamily="18" charset="0"/>
                        </a:rPr>
                        <a:t>2 days - 1 year</a:t>
                      </a:r>
                      <a:endParaRPr kumimoji="0" lang="en-GB" sz="1800" b="0" i="0" u="none" strike="noStrike" cap="none" normalizeH="0" baseline="0" dirty="0">
                        <a:ln>
                          <a:noFill/>
                        </a:ln>
                        <a:solidFill>
                          <a:schemeClr val="tx2"/>
                        </a:solidFill>
                        <a:effectLst/>
                        <a:latin typeface="+mn-lt"/>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2"/>
                          </a:solidFill>
                          <a:effectLst/>
                          <a:latin typeface="+mn-lt"/>
                          <a:cs typeface="Times New Roman" pitchFamily="18" charset="0"/>
                        </a:rPr>
                        <a:t>medium</a:t>
                      </a:r>
                      <a:endParaRPr kumimoji="0" lang="en-GB" sz="1800" b="0" i="0" u="none" strike="noStrike" cap="none" normalizeH="0" baseline="0" dirty="0">
                        <a:ln>
                          <a:noFill/>
                        </a:ln>
                        <a:solidFill>
                          <a:schemeClr val="tx2"/>
                        </a:solidFill>
                        <a:effectLst/>
                        <a:latin typeface="+mn-lt"/>
                        <a:cs typeface="Arial" pitchFamily="34" charset="0"/>
                      </a:endParaRPr>
                    </a:p>
                  </a:txBody>
                  <a:tcPr anchor="ctr" horzOverflow="overflow"/>
                </a:tc>
                <a:extLst>
                  <a:ext uri="{0D108BD9-81ED-4DB2-BD59-A6C34878D82A}">
                    <a16:rowId xmlns:a16="http://schemas.microsoft.com/office/drawing/2014/main" val="10003"/>
                  </a:ext>
                </a:extLst>
              </a:tr>
              <a:tr h="6689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2"/>
                          </a:solidFill>
                          <a:effectLst/>
                          <a:latin typeface="+mn-lt"/>
                          <a:cs typeface="Times New Roman" pitchFamily="18" charset="0"/>
                        </a:rPr>
                        <a:t>Continuous Radon Monitor</a:t>
                      </a:r>
                      <a:endParaRPr kumimoji="0" lang="en-GB" sz="1800" b="0" i="0" u="none" strike="noStrike" cap="none" normalizeH="0" baseline="0" dirty="0">
                        <a:ln>
                          <a:noFill/>
                        </a:ln>
                        <a:solidFill>
                          <a:schemeClr val="tx2"/>
                        </a:solidFill>
                        <a:effectLst/>
                        <a:latin typeface="+mn-lt"/>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2"/>
                          </a:solidFill>
                          <a:effectLst/>
                          <a:latin typeface="+mn-lt"/>
                          <a:cs typeface="Times New Roman" pitchFamily="18" charset="0"/>
                        </a:rPr>
                        <a:t>Active</a:t>
                      </a:r>
                      <a:endParaRPr kumimoji="0" lang="en-GB" sz="1800" b="0" i="0" u="none" strike="noStrike" cap="none" normalizeH="0" baseline="0" dirty="0">
                        <a:ln>
                          <a:noFill/>
                        </a:ln>
                        <a:solidFill>
                          <a:schemeClr val="tx2"/>
                        </a:solidFill>
                        <a:effectLst/>
                        <a:latin typeface="+mn-lt"/>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2"/>
                          </a:solidFill>
                          <a:effectLst/>
                          <a:latin typeface="+mn-lt"/>
                          <a:cs typeface="Times New Roman" pitchFamily="18" charset="0"/>
                        </a:rPr>
                        <a:t>1 hour – 1 year</a:t>
                      </a:r>
                      <a:endParaRPr kumimoji="0" lang="en-GB" sz="1800" b="0" i="0" u="none" strike="noStrike" cap="none" normalizeH="0" baseline="0" dirty="0">
                        <a:ln>
                          <a:noFill/>
                        </a:ln>
                        <a:solidFill>
                          <a:schemeClr val="tx2"/>
                        </a:solidFill>
                        <a:effectLst/>
                        <a:latin typeface="+mn-lt"/>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2"/>
                          </a:solidFill>
                          <a:effectLst/>
                          <a:latin typeface="+mn-lt"/>
                          <a:cs typeface="Times New Roman" pitchFamily="18" charset="0"/>
                        </a:rPr>
                        <a:t>high</a:t>
                      </a:r>
                      <a:endParaRPr kumimoji="0" lang="en-GB" sz="1800" b="0" i="0" u="none" strike="noStrike" cap="none" normalizeH="0" baseline="0" dirty="0">
                        <a:ln>
                          <a:noFill/>
                        </a:ln>
                        <a:solidFill>
                          <a:schemeClr val="tx2"/>
                        </a:solidFill>
                        <a:effectLst/>
                        <a:latin typeface="+mn-lt"/>
                        <a:cs typeface="Arial" pitchFamily="34" charset="0"/>
                      </a:endParaRPr>
                    </a:p>
                  </a:txBody>
                  <a:tcPr anchor="ct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2379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44016"/>
            <a:ext cx="7824464" cy="6926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2800" dirty="0"/>
              <a:t>Fluctuations in Indoor Radon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dirty="0"/>
          </a:p>
        </p:txBody>
      </p:sp>
      <p:sp>
        <p:nvSpPr>
          <p:cNvPr id="6" name="Title 1"/>
          <p:cNvSpPr txBox="1">
            <a:spLocks/>
          </p:cNvSpPr>
          <p:nvPr/>
        </p:nvSpPr>
        <p:spPr>
          <a:xfrm>
            <a:off x="4788024" y="4513690"/>
            <a:ext cx="3934313" cy="2011654"/>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30000"/>
              </a:lnSpc>
              <a:spcBef>
                <a:spcPts val="600"/>
              </a:spcBef>
              <a:spcAft>
                <a:spcPts val="600"/>
              </a:spcAft>
            </a:pPr>
            <a:r>
              <a:rPr lang="en-GB" sz="2900" dirty="0"/>
              <a:t>Variation of radon concentration over  </a:t>
            </a:r>
          </a:p>
          <a:p>
            <a:pPr algn="l">
              <a:lnSpc>
                <a:spcPct val="130000"/>
              </a:lnSpc>
              <a:spcBef>
                <a:spcPts val="0"/>
              </a:spcBef>
            </a:pPr>
            <a:r>
              <a:rPr lang="en-GB" sz="2900" b="1" dirty="0"/>
              <a:t>(A)  </a:t>
            </a:r>
            <a:r>
              <a:rPr lang="en-GB" sz="2900" dirty="0"/>
              <a:t>one year, </a:t>
            </a:r>
          </a:p>
          <a:p>
            <a:pPr algn="l">
              <a:lnSpc>
                <a:spcPct val="130000"/>
              </a:lnSpc>
              <a:spcBef>
                <a:spcPts val="0"/>
              </a:spcBef>
            </a:pPr>
            <a:r>
              <a:rPr lang="en-GB" sz="2900" b="1" dirty="0"/>
              <a:t>(B)  </a:t>
            </a:r>
            <a:r>
              <a:rPr lang="en-GB" sz="2900" dirty="0"/>
              <a:t>seasonally, and </a:t>
            </a:r>
          </a:p>
          <a:p>
            <a:pPr algn="l">
              <a:lnSpc>
                <a:spcPct val="130000"/>
              </a:lnSpc>
              <a:spcBef>
                <a:spcPts val="0"/>
              </a:spcBef>
            </a:pPr>
            <a:r>
              <a:rPr lang="en-GB" sz="2900" b="1" dirty="0"/>
              <a:t>(C)  </a:t>
            </a:r>
            <a:r>
              <a:rPr lang="en-GB" sz="2900" dirty="0"/>
              <a:t>daily</a:t>
            </a:r>
          </a:p>
          <a:p>
            <a:pPr>
              <a:lnSpc>
                <a:spcPct val="130000"/>
              </a:lnSpc>
            </a:pPr>
            <a:endParaRPr lang="en-IE" sz="2400" dirty="0"/>
          </a:p>
          <a:p>
            <a:pPr algn="l">
              <a:lnSpc>
                <a:spcPct val="130000"/>
              </a:lnSpc>
            </a:pPr>
            <a:r>
              <a:rPr lang="en-IE" sz="2300" dirty="0"/>
              <a:t>Source: </a:t>
            </a:r>
            <a:r>
              <a:rPr lang="en-IE" sz="2300" dirty="0" err="1"/>
              <a:t>BfS</a:t>
            </a:r>
            <a:r>
              <a:rPr lang="en-IE" sz="2300" dirty="0"/>
              <a:t> Germany</a:t>
            </a:r>
          </a:p>
          <a:p>
            <a:endParaRPr lang="en-GB" sz="24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10282"/>
            <a:ext cx="4127241" cy="265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821"/>
          <a:stretch/>
        </p:blipFill>
        <p:spPr bwMode="auto">
          <a:xfrm>
            <a:off x="91048" y="908720"/>
            <a:ext cx="4264928" cy="30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254" r="3685" b="2384"/>
          <a:stretch/>
        </p:blipFill>
        <p:spPr bwMode="auto">
          <a:xfrm>
            <a:off x="4480340" y="1111998"/>
            <a:ext cx="4556156" cy="3106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00833" y="1259468"/>
            <a:ext cx="555143" cy="369332"/>
          </a:xfrm>
          <a:prstGeom prst="rect">
            <a:avLst/>
          </a:prstGeom>
          <a:noFill/>
        </p:spPr>
        <p:txBody>
          <a:bodyPr wrap="square" rtlCol="0">
            <a:spAutoFit/>
          </a:bodyPr>
          <a:lstStyle/>
          <a:p>
            <a:r>
              <a:rPr lang="en-IE" b="1" dirty="0"/>
              <a:t>(A)</a:t>
            </a:r>
          </a:p>
        </p:txBody>
      </p:sp>
      <p:sp>
        <p:nvSpPr>
          <p:cNvPr id="10" name="TextBox 9"/>
          <p:cNvSpPr txBox="1"/>
          <p:nvPr/>
        </p:nvSpPr>
        <p:spPr>
          <a:xfrm>
            <a:off x="3851920" y="4005064"/>
            <a:ext cx="504056" cy="369332"/>
          </a:xfrm>
          <a:prstGeom prst="rect">
            <a:avLst/>
          </a:prstGeom>
          <a:noFill/>
        </p:spPr>
        <p:txBody>
          <a:bodyPr wrap="square" rtlCol="0">
            <a:spAutoFit/>
          </a:bodyPr>
          <a:lstStyle/>
          <a:p>
            <a:r>
              <a:rPr lang="en-IE" b="1" dirty="0"/>
              <a:t>(B)</a:t>
            </a:r>
          </a:p>
        </p:txBody>
      </p:sp>
      <p:sp>
        <p:nvSpPr>
          <p:cNvPr id="11" name="TextBox 10"/>
          <p:cNvSpPr txBox="1"/>
          <p:nvPr/>
        </p:nvSpPr>
        <p:spPr>
          <a:xfrm>
            <a:off x="8354238" y="1268760"/>
            <a:ext cx="520824" cy="369332"/>
          </a:xfrm>
          <a:prstGeom prst="rect">
            <a:avLst/>
          </a:prstGeom>
          <a:noFill/>
        </p:spPr>
        <p:txBody>
          <a:bodyPr wrap="square" rtlCol="0">
            <a:spAutoFit/>
          </a:bodyPr>
          <a:lstStyle/>
          <a:p>
            <a:r>
              <a:rPr lang="en-IE" b="1" dirty="0"/>
              <a:t>(C)</a:t>
            </a:r>
          </a:p>
        </p:txBody>
      </p:sp>
    </p:spTree>
    <p:extLst>
      <p:ext uri="{BB962C8B-B14F-4D97-AF65-F5344CB8AC3E}">
        <p14:creationId xmlns:p14="http://schemas.microsoft.com/office/powerpoint/2010/main" val="3993257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6047" r="2786" b="29038"/>
          <a:stretch/>
        </p:blipFill>
        <p:spPr bwMode="auto">
          <a:xfrm>
            <a:off x="727113" y="5888108"/>
            <a:ext cx="7537326" cy="971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179512" y="116632"/>
            <a:ext cx="7920880"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2800" dirty="0"/>
              <a:t>Seasonal Variation and Correction Factors</a:t>
            </a:r>
          </a:p>
        </p:txBody>
      </p:sp>
      <p:sp>
        <p:nvSpPr>
          <p:cNvPr id="5" name="Content Placeholder 4"/>
          <p:cNvSpPr>
            <a:spLocks noGrp="1"/>
          </p:cNvSpPr>
          <p:nvPr>
            <p:ph idx="1"/>
          </p:nvPr>
        </p:nvSpPr>
        <p:spPr>
          <a:xfrm>
            <a:off x="226999" y="980728"/>
            <a:ext cx="8716704" cy="4896544"/>
          </a:xfrm>
        </p:spPr>
        <p:txBody>
          <a:bodyPr>
            <a:noAutofit/>
          </a:bodyPr>
          <a:lstStyle/>
          <a:p>
            <a:pPr>
              <a:lnSpc>
                <a:spcPct val="110000"/>
              </a:lnSpc>
              <a:spcBef>
                <a:spcPts val="600"/>
              </a:spcBef>
              <a:spcAft>
                <a:spcPts val="600"/>
              </a:spcAft>
            </a:pPr>
            <a:r>
              <a:rPr lang="en-GB" sz="1800" dirty="0">
                <a:solidFill>
                  <a:schemeClr val="tx2"/>
                </a:solidFill>
                <a:sym typeface="Wingdings" panose="05000000000000000000" pitchFamily="2" charset="2"/>
              </a:rPr>
              <a:t>Radon concentrations in homes vary over short and long time scales</a:t>
            </a:r>
          </a:p>
          <a:p>
            <a:pPr>
              <a:lnSpc>
                <a:spcPct val="110000"/>
              </a:lnSpc>
              <a:spcBef>
                <a:spcPts val="600"/>
              </a:spcBef>
              <a:spcAft>
                <a:spcPts val="600"/>
              </a:spcAft>
            </a:pPr>
            <a:r>
              <a:rPr lang="en-GB" sz="1800" dirty="0">
                <a:solidFill>
                  <a:schemeClr val="tx2"/>
                </a:solidFill>
                <a:sym typeface="Wingdings" panose="05000000000000000000" pitchFamily="2" charset="2"/>
              </a:rPr>
              <a:t>This represents a collective variation of radon – integrating fluctuations in soil gas emanations, and fluctuations in the relative entry rates and exit rates of radon gas in the home.</a:t>
            </a:r>
          </a:p>
          <a:p>
            <a:pPr>
              <a:lnSpc>
                <a:spcPct val="110000"/>
              </a:lnSpc>
              <a:spcBef>
                <a:spcPts val="600"/>
              </a:spcBef>
              <a:spcAft>
                <a:spcPts val="600"/>
              </a:spcAft>
            </a:pPr>
            <a:r>
              <a:rPr lang="en-GB" sz="1800" dirty="0">
                <a:solidFill>
                  <a:schemeClr val="tx2"/>
                </a:solidFill>
                <a:sym typeface="Wingdings" panose="05000000000000000000" pitchFamily="2" charset="2"/>
              </a:rPr>
              <a:t>Measurement protocol should be established to minimise the impacts of these variations on the </a:t>
            </a:r>
            <a:r>
              <a:rPr lang="en-GB" sz="1800" b="1" dirty="0">
                <a:solidFill>
                  <a:schemeClr val="tx2"/>
                </a:solidFill>
                <a:sym typeface="Wingdings" panose="05000000000000000000" pitchFamily="2" charset="2"/>
              </a:rPr>
              <a:t>representativeness</a:t>
            </a:r>
            <a:r>
              <a:rPr lang="en-GB" sz="1800" dirty="0">
                <a:solidFill>
                  <a:schemeClr val="tx2"/>
                </a:solidFill>
                <a:sym typeface="Wingdings" panose="05000000000000000000" pitchFamily="2" charset="2"/>
              </a:rPr>
              <a:t> of the radon survey data (annual average)</a:t>
            </a:r>
          </a:p>
          <a:p>
            <a:pPr>
              <a:lnSpc>
                <a:spcPct val="110000"/>
              </a:lnSpc>
              <a:spcBef>
                <a:spcPts val="600"/>
              </a:spcBef>
              <a:spcAft>
                <a:spcPts val="600"/>
              </a:spcAft>
            </a:pPr>
            <a:r>
              <a:rPr lang="en-GB" sz="1800" dirty="0">
                <a:solidFill>
                  <a:schemeClr val="tx2"/>
                </a:solidFill>
                <a:sym typeface="Wingdings" panose="05000000000000000000" pitchFamily="2" charset="2"/>
              </a:rPr>
              <a:t>Annual averages can be determined by short duration measurements (minimum 2 months) provided seasonal corrections are applied</a:t>
            </a:r>
          </a:p>
          <a:p>
            <a:pPr>
              <a:lnSpc>
                <a:spcPct val="110000"/>
              </a:lnSpc>
              <a:spcBef>
                <a:spcPts val="600"/>
              </a:spcBef>
              <a:spcAft>
                <a:spcPts val="600"/>
              </a:spcAft>
            </a:pPr>
            <a:r>
              <a:rPr lang="en-GB" sz="1800" dirty="0">
                <a:solidFill>
                  <a:schemeClr val="tx2"/>
                </a:solidFill>
                <a:sym typeface="Wingdings" panose="05000000000000000000" pitchFamily="2" charset="2"/>
              </a:rPr>
              <a:t>Seasonal correction factors should be derived </a:t>
            </a:r>
            <a:r>
              <a:rPr lang="en-GB" sz="1800" b="1" dirty="0">
                <a:solidFill>
                  <a:schemeClr val="tx2"/>
                </a:solidFill>
                <a:sym typeface="Wingdings" panose="05000000000000000000" pitchFamily="2" charset="2"/>
              </a:rPr>
              <a:t>nationally</a:t>
            </a:r>
            <a:r>
              <a:rPr lang="en-GB" sz="1800" dirty="0">
                <a:solidFill>
                  <a:schemeClr val="tx2"/>
                </a:solidFill>
                <a:sym typeface="Wingdings" panose="05000000000000000000" pitchFamily="2" charset="2"/>
              </a:rPr>
              <a:t> or </a:t>
            </a:r>
            <a:r>
              <a:rPr lang="en-GB" sz="1800" b="1" dirty="0">
                <a:solidFill>
                  <a:schemeClr val="tx2"/>
                </a:solidFill>
                <a:sym typeface="Wingdings" panose="05000000000000000000" pitchFamily="2" charset="2"/>
              </a:rPr>
              <a:t>locally</a:t>
            </a:r>
          </a:p>
          <a:p>
            <a:pPr>
              <a:lnSpc>
                <a:spcPct val="110000"/>
              </a:lnSpc>
              <a:spcBef>
                <a:spcPts val="600"/>
              </a:spcBef>
              <a:spcAft>
                <a:spcPts val="600"/>
              </a:spcAft>
            </a:pPr>
            <a:r>
              <a:rPr lang="en-GB" sz="1800" dirty="0">
                <a:solidFill>
                  <a:schemeClr val="tx2"/>
                </a:solidFill>
                <a:sym typeface="Wingdings" panose="05000000000000000000" pitchFamily="2" charset="2"/>
              </a:rPr>
              <a:t>It is </a:t>
            </a:r>
            <a:r>
              <a:rPr lang="en-GB" sz="1800" u="sng" dirty="0">
                <a:solidFill>
                  <a:schemeClr val="tx2"/>
                </a:solidFill>
                <a:sym typeface="Wingdings" panose="05000000000000000000" pitchFamily="2" charset="2"/>
              </a:rPr>
              <a:t>not recommended</a:t>
            </a:r>
            <a:r>
              <a:rPr lang="en-GB" sz="1800" dirty="0">
                <a:solidFill>
                  <a:schemeClr val="tx2"/>
                </a:solidFill>
                <a:sym typeface="Wingdings" panose="05000000000000000000" pitchFamily="2" charset="2"/>
              </a:rPr>
              <a:t> to use seasonal correction factors derived in other countries as they may not be representative</a:t>
            </a:r>
          </a:p>
          <a:p>
            <a:pPr>
              <a:lnSpc>
                <a:spcPct val="110000"/>
              </a:lnSpc>
              <a:spcBef>
                <a:spcPts val="600"/>
              </a:spcBef>
              <a:spcAft>
                <a:spcPts val="600"/>
              </a:spcAft>
              <a:buFont typeface="Wingdings" pitchFamily="2" charset="2"/>
              <a:buChar char="Ø"/>
            </a:pPr>
            <a:r>
              <a:rPr lang="en-IE" sz="2000" b="1" dirty="0">
                <a:solidFill>
                  <a:schemeClr val="tx2"/>
                </a:solidFill>
              </a:rPr>
              <a:t>Standard protocol for the representative survey</a:t>
            </a: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827464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16632"/>
            <a:ext cx="7488832" cy="864096"/>
          </a:xfrm>
          <a:noFill/>
          <a:ln>
            <a:noFill/>
          </a:ln>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IE" sz="2800" dirty="0"/>
              <a:t>Measurement duration</a:t>
            </a:r>
          </a:p>
        </p:txBody>
      </p:sp>
      <p:sp>
        <p:nvSpPr>
          <p:cNvPr id="5" name="Content Placeholder 4"/>
          <p:cNvSpPr>
            <a:spLocks noGrp="1"/>
          </p:cNvSpPr>
          <p:nvPr>
            <p:ph idx="1"/>
          </p:nvPr>
        </p:nvSpPr>
        <p:spPr>
          <a:xfrm>
            <a:off x="251520" y="1268760"/>
            <a:ext cx="8220968" cy="3960440"/>
          </a:xfrm>
        </p:spPr>
        <p:txBody>
          <a:bodyPr>
            <a:normAutofit fontScale="92500" lnSpcReduction="10000"/>
          </a:bodyPr>
          <a:lstStyle/>
          <a:p>
            <a:pPr>
              <a:lnSpc>
                <a:spcPct val="110000"/>
              </a:lnSpc>
              <a:spcBef>
                <a:spcPts val="0"/>
              </a:spcBef>
              <a:spcAft>
                <a:spcPts val="1200"/>
              </a:spcAft>
            </a:pPr>
            <a:r>
              <a:rPr lang="en-GB" sz="2400" dirty="0">
                <a:solidFill>
                  <a:schemeClr val="tx2"/>
                </a:solidFill>
              </a:rPr>
              <a:t>Balancing speed of access to data, reliability of measurement, cost of survey, and detector losses</a:t>
            </a:r>
          </a:p>
          <a:p>
            <a:pPr marL="342900" lvl="1" indent="-342900">
              <a:lnSpc>
                <a:spcPct val="110000"/>
              </a:lnSpc>
              <a:spcBef>
                <a:spcPts val="0"/>
              </a:spcBef>
              <a:spcAft>
                <a:spcPts val="1200"/>
              </a:spcAft>
              <a:buFont typeface="Arial" pitchFamily="34" charset="0"/>
              <a:buChar char="•"/>
            </a:pPr>
            <a:r>
              <a:rPr lang="en-GB" sz="2400" dirty="0">
                <a:solidFill>
                  <a:schemeClr val="tx2"/>
                </a:solidFill>
              </a:rPr>
              <a:t>Annual average best estimated with a measurement period of one year</a:t>
            </a:r>
          </a:p>
          <a:p>
            <a:pPr>
              <a:lnSpc>
                <a:spcPct val="110000"/>
              </a:lnSpc>
              <a:spcBef>
                <a:spcPts val="0"/>
              </a:spcBef>
              <a:spcAft>
                <a:spcPts val="1200"/>
              </a:spcAft>
            </a:pPr>
            <a:r>
              <a:rPr lang="en-GB" sz="2400" dirty="0">
                <a:solidFill>
                  <a:schemeClr val="tx2"/>
                </a:solidFill>
              </a:rPr>
              <a:t>One year measurement = </a:t>
            </a:r>
            <a:r>
              <a:rPr lang="en-GB" sz="2400" dirty="0">
                <a:solidFill>
                  <a:schemeClr val="tx2"/>
                </a:solidFill>
                <a:sym typeface="Wingdings" panose="05000000000000000000" pitchFamily="2" charset="2"/>
              </a:rPr>
              <a:t>two consecutive 6-month measurement  = 4 consecutive 3-month measurements</a:t>
            </a:r>
          </a:p>
          <a:p>
            <a:pPr>
              <a:lnSpc>
                <a:spcPct val="110000"/>
              </a:lnSpc>
              <a:spcBef>
                <a:spcPts val="0"/>
              </a:spcBef>
              <a:spcAft>
                <a:spcPts val="1200"/>
              </a:spcAft>
            </a:pPr>
            <a:r>
              <a:rPr lang="en-GB" sz="2400" dirty="0">
                <a:solidFill>
                  <a:schemeClr val="tx2"/>
                </a:solidFill>
                <a:sym typeface="Wingdings" panose="05000000000000000000" pitchFamily="2" charset="2"/>
              </a:rPr>
              <a:t>Shorter term measurements are not recommended (shorter than 2 month)</a:t>
            </a:r>
          </a:p>
          <a:p>
            <a:pPr>
              <a:lnSpc>
                <a:spcPct val="110000"/>
              </a:lnSpc>
              <a:spcBef>
                <a:spcPts val="0"/>
              </a:spcBef>
              <a:spcAft>
                <a:spcPts val="1200"/>
              </a:spcAft>
            </a:pPr>
            <a:r>
              <a:rPr lang="en-GB" sz="2400" u="sng" dirty="0">
                <a:solidFill>
                  <a:schemeClr val="tx2"/>
                </a:solidFill>
                <a:sym typeface="Wingdings" panose="05000000000000000000" pitchFamily="2" charset="2"/>
              </a:rPr>
              <a:t>Any</a:t>
            </a:r>
            <a:r>
              <a:rPr lang="en-GB" sz="2400" dirty="0">
                <a:solidFill>
                  <a:schemeClr val="tx2"/>
                </a:solidFill>
                <a:sym typeface="Wingdings" panose="05000000000000000000" pitchFamily="2" charset="2"/>
              </a:rPr>
              <a:t> 3-month period versus a </a:t>
            </a:r>
            <a:r>
              <a:rPr lang="en-GB" sz="2400" u="sng" dirty="0">
                <a:solidFill>
                  <a:schemeClr val="tx2"/>
                </a:solidFill>
                <a:sym typeface="Wingdings" panose="05000000000000000000" pitchFamily="2" charset="2"/>
              </a:rPr>
              <a:t>particular</a:t>
            </a:r>
            <a:r>
              <a:rPr lang="en-GB" sz="2400" dirty="0">
                <a:solidFill>
                  <a:schemeClr val="tx2"/>
                </a:solidFill>
                <a:sym typeface="Wingdings" panose="05000000000000000000" pitchFamily="2" charset="2"/>
              </a:rPr>
              <a:t> 3-month period</a:t>
            </a:r>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075378095"/>
      </p:ext>
    </p:extLst>
  </p:cSld>
  <p:clrMapOvr>
    <a:masterClrMapping/>
  </p:clrMapOvr>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templ_2.pptx" id="{61787062-5497-44E0-875A-ABFA9A5289F4}" vid="{08437EB2-6B13-4764-9604-52A8966C5A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IAEA_Logo_&amp;_Slogan</Template>
  <TotalTime>0</TotalTime>
  <Words>3774</Words>
  <Application>Microsoft Office PowerPoint</Application>
  <PresentationFormat>On-screen Show (4:3)</PresentationFormat>
  <Paragraphs>328</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 </vt:lpstr>
      <vt:lpstr>ＭＳ Ｐゴシック</vt:lpstr>
      <vt:lpstr>Arial</vt:lpstr>
      <vt:lpstr>Calibri</vt:lpstr>
      <vt:lpstr>Times New Roman</vt:lpstr>
      <vt:lpstr>Wingdings</vt:lpstr>
      <vt:lpstr>Office Theme</vt:lpstr>
      <vt:lpstr>International Atomic Energy Agency Learning programme: Radon gas</vt:lpstr>
      <vt:lpstr>Content</vt:lpstr>
      <vt:lpstr>Requirements for representative indoor radon survey</vt:lpstr>
      <vt:lpstr>Measurement protocol overview</vt:lpstr>
      <vt:lpstr>Detector Types</vt:lpstr>
      <vt:lpstr>Detector Types (cont’d)</vt:lpstr>
      <vt:lpstr>Fluctuations in Indoor Radon</vt:lpstr>
      <vt:lpstr>Seasonal Variation and Correction Factors</vt:lpstr>
      <vt:lpstr>Measurement duration</vt:lpstr>
      <vt:lpstr>Where to measure</vt:lpstr>
      <vt:lpstr>Detector Placement</vt:lpstr>
      <vt:lpstr>Detector handling</vt:lpstr>
      <vt:lpstr>Quality Assurance</vt:lpstr>
      <vt:lpstr>Quality Assurance Programme</vt:lpstr>
      <vt:lpstr>Quality Assurance Programme</vt:lpstr>
      <vt:lpstr>Summary of Learning Points (1)</vt:lpstr>
      <vt:lpstr>Summary of Learning Points (2)</vt:lpstr>
      <vt:lpstr>Further Reading</vt:lpstr>
      <vt:lpstr>PowerPoint Presentation</vt:lpstr>
    </vt:vector>
  </TitlesOfParts>
  <Company>IAEA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Atomic Energy Agency E-learning programme on Radon gas</dc:title>
  <dc:creator>GRUBER, Allison</dc:creator>
  <cp:lastModifiedBy>GERMAN, Olga</cp:lastModifiedBy>
  <cp:revision>43</cp:revision>
  <cp:lastPrinted>2018-09-09T19:17:25Z</cp:lastPrinted>
  <dcterms:created xsi:type="dcterms:W3CDTF">2018-02-12T08:18:02Z</dcterms:created>
  <dcterms:modified xsi:type="dcterms:W3CDTF">2018-10-29T13:44:58Z</dcterms:modified>
</cp:coreProperties>
</file>