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17" r:id="rId17"/>
    <p:sldId id="310" r:id="rId18"/>
    <p:sldId id="311" r:id="rId19"/>
    <p:sldId id="312" r:id="rId20"/>
    <p:sldId id="313" r:id="rId21"/>
    <p:sldId id="314" r:id="rId22"/>
    <p:sldId id="315" r:id="rId23"/>
    <p:sldId id="316" r:id="rId24"/>
    <p:sldId id="29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6591" autoAdjust="0"/>
  </p:normalViewPr>
  <p:slideViewPr>
    <p:cSldViewPr>
      <p:cViewPr varScale="1">
        <p:scale>
          <a:sx n="100" d="100"/>
          <a:sy n="100" d="100"/>
        </p:scale>
        <p:origin x="189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3336"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11" tIns="45705" rIns="91411" bIns="45705" rtlCol="0"/>
          <a:lstStyle>
            <a:lvl1pPr algn="l">
              <a:defRPr sz="1200"/>
            </a:lvl1pPr>
          </a:lstStyle>
          <a:p>
            <a:endParaRPr lang="en-GB"/>
          </a:p>
        </p:txBody>
      </p:sp>
      <p:sp>
        <p:nvSpPr>
          <p:cNvPr id="3" name="Date Placeholder 2"/>
          <p:cNvSpPr>
            <a:spLocks noGrp="1"/>
          </p:cNvSpPr>
          <p:nvPr>
            <p:ph type="dt" idx="1"/>
          </p:nvPr>
        </p:nvSpPr>
        <p:spPr>
          <a:xfrm>
            <a:off x="3849690" y="0"/>
            <a:ext cx="2946400" cy="496888"/>
          </a:xfrm>
          <a:prstGeom prst="rect">
            <a:avLst/>
          </a:prstGeom>
        </p:spPr>
        <p:txBody>
          <a:bodyPr vert="horz" lIns="91411" tIns="45705" rIns="91411" bIns="45705" rtlCol="0"/>
          <a:lstStyle>
            <a:lvl1pPr algn="r">
              <a:defRPr sz="1200"/>
            </a:lvl1pPr>
          </a:lstStyle>
          <a:p>
            <a:fld id="{5E945880-6D3B-45FB-851F-AFC0D1D23A0C}" type="datetimeFigureOut">
              <a:rPr lang="en-GB" smtClean="0"/>
              <a:t>2018-10-29</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11" tIns="45705" rIns="91411" bIns="45705" rtlCol="0" anchor="ctr"/>
          <a:lstStyle/>
          <a:p>
            <a:endParaRPr lang="en-GB"/>
          </a:p>
        </p:txBody>
      </p:sp>
      <p:sp>
        <p:nvSpPr>
          <p:cNvPr id="5" name="Notes Placeholder 4"/>
          <p:cNvSpPr>
            <a:spLocks noGrp="1"/>
          </p:cNvSpPr>
          <p:nvPr>
            <p:ph type="body" sz="quarter" idx="3"/>
          </p:nvPr>
        </p:nvSpPr>
        <p:spPr>
          <a:xfrm>
            <a:off x="679454" y="4716466"/>
            <a:ext cx="5438775" cy="4467225"/>
          </a:xfrm>
          <a:prstGeom prst="rect">
            <a:avLst/>
          </a:prstGeom>
        </p:spPr>
        <p:txBody>
          <a:bodyPr vert="horz" lIns="91411" tIns="45705" rIns="91411" bIns="457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11" tIns="45705" rIns="91411" bIns="45705" rtlCol="0" anchor="b"/>
          <a:lstStyle>
            <a:lvl1pPr algn="l">
              <a:defRPr sz="1200"/>
            </a:lvl1pPr>
          </a:lstStyle>
          <a:p>
            <a:endParaRPr lang="en-GB"/>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11" tIns="45705" rIns="91411" bIns="45705"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ub.iaea.org/books/IAEABooks/Series/33/Safety-Standards-Ser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105134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10</a:t>
            </a:fld>
            <a:endParaRPr lang="en-IE"/>
          </a:p>
        </p:txBody>
      </p:sp>
    </p:spTree>
    <p:extLst>
      <p:ext uri="{BB962C8B-B14F-4D97-AF65-F5344CB8AC3E}">
        <p14:creationId xmlns:p14="http://schemas.microsoft.com/office/powerpoint/2010/main" val="73355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For the purpose of establishing practical requirements for protection and safety, the IAEA Standards distinguish between three different types of exposure situation: planned exposure situations, emergency exposure situations and existing exposure situations.  Together these three situations cover all exposure scenarios that can arise.</a:t>
            </a:r>
          </a:p>
          <a:p>
            <a:endParaRPr lang="en-IE" sz="1300" dirty="0"/>
          </a:p>
          <a:p>
            <a:r>
              <a:rPr lang="en-IE" sz="1300" dirty="0"/>
              <a:t>A </a:t>
            </a:r>
            <a:r>
              <a:rPr lang="en-IE" sz="1300" i="1" dirty="0"/>
              <a:t>planned exposure situation </a:t>
            </a:r>
            <a:r>
              <a:rPr lang="en-IE" sz="1300" dirty="0"/>
              <a:t>is a situation of exposure that arises from the planned operation of a source or from a planned activity that results in an exposure due to a source. Since provision for protection and safety can be made before embarking on the activity concerned, the associated exposures and their likelihood of occurrence can be restricted from the outset. </a:t>
            </a:r>
          </a:p>
          <a:p>
            <a:endParaRPr lang="en-IE" sz="1300" dirty="0"/>
          </a:p>
          <a:p>
            <a:r>
              <a:rPr lang="en-IE" sz="1300" dirty="0"/>
              <a:t>An </a:t>
            </a:r>
            <a:r>
              <a:rPr lang="en-IE" sz="1300" i="1" dirty="0"/>
              <a:t>emergency exposure situation </a:t>
            </a:r>
            <a:r>
              <a:rPr lang="en-IE" sz="1300" dirty="0"/>
              <a:t>is a situation of exposure that arises as a result of an accident, a malicious act or any other unexpected event, and requires prompt action in order to avoid or to reduce adverse consequences.</a:t>
            </a:r>
          </a:p>
          <a:p>
            <a:endParaRPr lang="en-IE" sz="1300" dirty="0"/>
          </a:p>
          <a:p>
            <a:pPr defTabSz="922167">
              <a:defRPr/>
            </a:pPr>
            <a:r>
              <a:rPr lang="en-IE" sz="1300" dirty="0"/>
              <a:t>An </a:t>
            </a:r>
            <a:r>
              <a:rPr lang="en-IE" sz="1300" i="1" dirty="0"/>
              <a:t>existing exposure situation </a:t>
            </a:r>
            <a:r>
              <a:rPr lang="en-IE" sz="1300" dirty="0"/>
              <a:t>is a situation of exposure that already exists when a decision on the need for control needs to be taken. Existing exposure situations include situations of exposure to natural background radiation.  Radon exposure in homes and workplaces are considered existing exposure situations in that the radiation exposure already exists and the situation must be managed.  The management required will vary from scenario to scenario.</a:t>
            </a:r>
          </a:p>
          <a:p>
            <a:endParaRPr lang="en-IE" sz="1300" dirty="0"/>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11</a:t>
            </a:fld>
            <a:endParaRPr lang="en-IE"/>
          </a:p>
        </p:txBody>
      </p:sp>
    </p:spTree>
    <p:extLst>
      <p:ext uri="{BB962C8B-B14F-4D97-AF65-F5344CB8AC3E}">
        <p14:creationId xmlns:p14="http://schemas.microsoft.com/office/powerpoint/2010/main" val="314059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the generic safety</a:t>
            </a:r>
            <a:r>
              <a:rPr lang="en-IE" baseline="0" dirty="0"/>
              <a:t> requirements for Existing Exposure Situations the BSS sets out the obligations of government for:</a:t>
            </a:r>
          </a:p>
          <a:p>
            <a:pPr marL="159625" indent="-159625">
              <a:buFont typeface="Arial" pitchFamily="34" charset="0"/>
              <a:buChar char="•"/>
            </a:pPr>
            <a:r>
              <a:rPr lang="en-IE" baseline="0" dirty="0"/>
              <a:t>The identification and assessment of radiation exposure due to radon, </a:t>
            </a:r>
          </a:p>
          <a:p>
            <a:pPr marL="159625" indent="-159625">
              <a:buFont typeface="Arial" pitchFamily="34" charset="0"/>
              <a:buChar char="•"/>
            </a:pPr>
            <a:r>
              <a:rPr lang="en-IE" baseline="0" dirty="0"/>
              <a:t>The assignment of responsibility for action on radon and for setting reference levels,</a:t>
            </a:r>
          </a:p>
          <a:p>
            <a:pPr marL="159625" indent="-159625">
              <a:buFont typeface="Arial" pitchFamily="34" charset="0"/>
              <a:buChar char="•"/>
            </a:pPr>
            <a:r>
              <a:rPr lang="en-IE" baseline="0" dirty="0"/>
              <a:t>The establishment a regulatory infrastructure and plans for the management of radon exposure.</a:t>
            </a:r>
          </a:p>
          <a:p>
            <a:pPr marL="159625" indent="-159625">
              <a:buFont typeface="Arial" pitchFamily="34" charset="0"/>
              <a:buChar char="•"/>
            </a:pPr>
            <a:endParaRPr lang="en-IE" baseline="0" dirty="0"/>
          </a:p>
          <a:p>
            <a:r>
              <a:rPr lang="en-IE" baseline="0" dirty="0"/>
              <a:t>These requirements are presented as “shall” statements - in other words they are mandatory requirements.</a:t>
            </a:r>
          </a:p>
        </p:txBody>
      </p:sp>
      <p:sp>
        <p:nvSpPr>
          <p:cNvPr id="4" name="Slide Number Placeholder 3"/>
          <p:cNvSpPr>
            <a:spLocks noGrp="1"/>
          </p:cNvSpPr>
          <p:nvPr>
            <p:ph type="sldNum" sz="quarter" idx="10"/>
          </p:nvPr>
        </p:nvSpPr>
        <p:spPr/>
        <p:txBody>
          <a:bodyPr/>
          <a:lstStyle/>
          <a:p>
            <a:fld id="{0AF4767C-3AB0-427C-8E1A-E3D94A2AC049}" type="slidenum">
              <a:rPr lang="en-IE" smtClean="0"/>
              <a:t>12</a:t>
            </a:fld>
            <a:endParaRPr lang="en-IE"/>
          </a:p>
        </p:txBody>
      </p:sp>
    </p:spTree>
    <p:extLst>
      <p:ext uri="{BB962C8B-B14F-4D97-AF65-F5344CB8AC3E}">
        <p14:creationId xmlns:p14="http://schemas.microsoft.com/office/powerpoint/2010/main" val="232075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government, in the legal and regulatory framework</a:t>
            </a:r>
            <a:r>
              <a:rPr lang="en-IE" sz="1300" dirty="0">
                <a:solidFill>
                  <a:srgbClr val="000000"/>
                </a:solidFill>
              </a:rPr>
              <a:t>, as appropriate:</a:t>
            </a:r>
          </a:p>
          <a:p>
            <a:pPr marL="230543" indent="-230543">
              <a:buAutoNum type="alphaLcParenBoth"/>
            </a:pPr>
            <a:r>
              <a:rPr lang="en-IE" sz="1300" dirty="0"/>
              <a:t>“Shall specify the exposure situations that are included in the scope of existing exposure situations;</a:t>
            </a:r>
          </a:p>
          <a:p>
            <a:pPr defTabSz="922167">
              <a:defRPr/>
            </a:pPr>
            <a:r>
              <a:rPr lang="en-IE" sz="1300" dirty="0"/>
              <a:t>In the case of exposure due to radon, this will include exposure in workplaces for which the exposure due to radon is not required by or directly related to the work and for which annual average activity concentrations of radon might not be expected to exceed an established reference level.”</a:t>
            </a:r>
          </a:p>
          <a:p>
            <a:pPr defTabSz="922167">
              <a:defRPr/>
            </a:pPr>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13</a:t>
            </a:fld>
            <a:endParaRPr lang="en-IE"/>
          </a:p>
        </p:txBody>
      </p:sp>
    </p:spTree>
    <p:extLst>
      <p:ext uri="{BB962C8B-B14F-4D97-AF65-F5344CB8AC3E}">
        <p14:creationId xmlns:p14="http://schemas.microsoft.com/office/powerpoint/2010/main" val="132595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government</a:t>
            </a:r>
          </a:p>
          <a:p>
            <a:pPr marL="266042" indent="-266042">
              <a:buFont typeface="Arial" pitchFamily="34" charset="0"/>
              <a:buChar char="•"/>
            </a:pPr>
            <a:r>
              <a:rPr lang="en-IE" sz="1300" dirty="0"/>
              <a:t>Shall specify the general principles underlying the protection strategies developed to reduce exposure when remedial actions and protective actions have been determined to be justified;</a:t>
            </a:r>
          </a:p>
          <a:p>
            <a:pPr marL="266042" indent="-266042">
              <a:buFont typeface="Arial" pitchFamily="34" charset="0"/>
              <a:buChar char="•"/>
            </a:pPr>
            <a:r>
              <a:rPr lang="en-IE" sz="1300" dirty="0"/>
              <a:t>Shall assign responsibilities for the establishment and implementation of protection strategies to the regulatory body and to other relevant authorities and, as appropriate, to registrants, licensees and other parties involved in the implementation of remedial actions and protective actions;</a:t>
            </a:r>
          </a:p>
          <a:p>
            <a:pPr marL="266042" indent="-266042">
              <a:buFont typeface="Arial" pitchFamily="34" charset="0"/>
              <a:buChar char="•"/>
            </a:pPr>
            <a:r>
              <a:rPr lang="en-IE" sz="1300" dirty="0"/>
              <a:t>Shall provide for the involvement of interested parties in decisions regarding the development and implementation of protection strategies, as appropriate.</a:t>
            </a:r>
          </a:p>
          <a:p>
            <a:endParaRPr lang="en-IE" sz="1300" dirty="0"/>
          </a:p>
          <a:p>
            <a:r>
              <a:rPr lang="en-IE" sz="1300" dirty="0"/>
              <a:t>The regulatory body or other relevant authority shall implement the protection strategy, including:</a:t>
            </a:r>
          </a:p>
          <a:p>
            <a:pPr marL="266042" indent="-266042">
              <a:buFont typeface="Arial" pitchFamily="34" charset="0"/>
              <a:buChar char="•"/>
            </a:pPr>
            <a:r>
              <a:rPr lang="en-IE" sz="1300" dirty="0"/>
              <a:t>Arranging for evaluation of the available remedial actions and protective actions for achieving the objectives, and for evaluation of the efficiency of the actions planned and implemented;</a:t>
            </a:r>
          </a:p>
          <a:p>
            <a:pPr marL="266042" indent="-266042">
              <a:buFont typeface="Arial" pitchFamily="34" charset="0"/>
              <a:buChar char="•"/>
            </a:pPr>
            <a:r>
              <a:rPr lang="en-IE" sz="1300" dirty="0"/>
              <a:t>Ensuring that information is available to individuals subject to exposure on potential health risks and on the means available for reducing their exposures and the associated risks.</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14</a:t>
            </a:fld>
            <a:endParaRPr lang="en-IE"/>
          </a:p>
        </p:txBody>
      </p:sp>
    </p:spTree>
    <p:extLst>
      <p:ext uri="{BB962C8B-B14F-4D97-AF65-F5344CB8AC3E}">
        <p14:creationId xmlns:p14="http://schemas.microsoft.com/office/powerpoint/2010/main" val="38825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government and the regulatory body or other relevant authority shall ensure that the protection strategy for the management of existing exposure situations, is commensurate with the radiation risks associated with the existing exposure situation; and that remedial actions or protective actions are expected to yield sufficient benefits to outweigh the detriments associated with taking them, including detriments in the form of radiation risks.</a:t>
            </a:r>
          </a:p>
          <a:p>
            <a:endParaRPr lang="en-IE" sz="1300" dirty="0"/>
          </a:p>
          <a:p>
            <a:r>
              <a:rPr lang="en-IE" sz="1300" dirty="0"/>
              <a:t>The regulatory body or other relevant authority and other parties responsible for remedial actions or protective actions shall ensure that the form, scale and duration of such actions are optimized. </a:t>
            </a:r>
          </a:p>
          <a:p>
            <a:endParaRPr lang="en-IE" sz="1300" dirty="0"/>
          </a:p>
          <a:p>
            <a:r>
              <a:rPr lang="en-IE" sz="1300" dirty="0"/>
              <a:t>The implementation of remedial actions (remediation) does not imply the elimination of all radioactivity or all traces of radioactive substances. The optimization process may lead to extensive remediation but not necessarily to the restoration of previous conditions.</a:t>
            </a:r>
          </a:p>
        </p:txBody>
      </p:sp>
      <p:sp>
        <p:nvSpPr>
          <p:cNvPr id="4" name="Slide Number Placeholder 3"/>
          <p:cNvSpPr>
            <a:spLocks noGrp="1"/>
          </p:cNvSpPr>
          <p:nvPr>
            <p:ph type="sldNum" sz="quarter" idx="10"/>
          </p:nvPr>
        </p:nvSpPr>
        <p:spPr/>
        <p:txBody>
          <a:bodyPr/>
          <a:lstStyle/>
          <a:p>
            <a:fld id="{0AF4767C-3AB0-427C-8E1A-E3D94A2AC049}" type="slidenum">
              <a:rPr lang="en-IE" smtClean="0"/>
              <a:t>15</a:t>
            </a:fld>
            <a:endParaRPr lang="en-IE"/>
          </a:p>
        </p:txBody>
      </p:sp>
    </p:spTree>
    <p:extLst>
      <p:ext uri="{BB962C8B-B14F-4D97-AF65-F5344CB8AC3E}">
        <p14:creationId xmlns:p14="http://schemas.microsoft.com/office/powerpoint/2010/main" val="171357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300" dirty="0"/>
          </a:p>
          <a:p>
            <a:r>
              <a:rPr lang="en-IE" sz="1300" dirty="0"/>
              <a:t>The regulatory body or other relevant authority and other parties responsible for remedial actions or protective actions shall ensure that the form, scale and duration of remedial or protective actions are optimized. </a:t>
            </a:r>
          </a:p>
          <a:p>
            <a:endParaRPr lang="en-IE" sz="1300" dirty="0"/>
          </a:p>
          <a:p>
            <a:r>
              <a:rPr lang="en-IE" sz="1300" dirty="0"/>
              <a:t>While this optimization process is intended to provide optimized protection for all individuals subject to exposure, priority shall be given to those groups for whom the dose exceeds the reference level. All reasonable steps shall be taken to prevent doses from remaining above the reference levels. </a:t>
            </a:r>
          </a:p>
          <a:p>
            <a:endParaRPr lang="en-IE" sz="1300" dirty="0"/>
          </a:p>
          <a:p>
            <a:r>
              <a:rPr lang="en-IE" sz="1300" dirty="0"/>
              <a:t>Reference levels shall typically be expressed as an annual effective dose to the representative person in the range of 1–20 </a:t>
            </a:r>
            <a:r>
              <a:rPr lang="en-IE" sz="1300" dirty="0" err="1"/>
              <a:t>mSv</a:t>
            </a:r>
            <a:r>
              <a:rPr lang="en-IE" sz="1300" dirty="0"/>
              <a:t> or other corresponding quantity, the actual value depending on the feasibility of controlling the situation and on experience in managing similar situations in the past.</a:t>
            </a:r>
          </a:p>
          <a:p>
            <a:endParaRPr lang="en-IE" sz="1300" dirty="0"/>
          </a:p>
          <a:p>
            <a:r>
              <a:rPr lang="en-IE" sz="1300" dirty="0"/>
              <a:t>The regulatory body or other relevant authority shall periodically review the reference levels to ensure that they remain appropriate in the light of the prevailing circumstances.</a:t>
            </a:r>
          </a:p>
          <a:p>
            <a:endParaRPr lang="en-IE" sz="1300" dirty="0"/>
          </a:p>
          <a:p>
            <a:pPr defTabSz="922167">
              <a:defRPr/>
            </a:pPr>
            <a:r>
              <a:rPr lang="en-IE" sz="1300" dirty="0"/>
              <a:t>The implementation of remedial actions (remediation) does not imply the elimination of all radioactivity or all traces of radioactive substances. The optimization process may lead to extensive remediation but not necessarily to the restoration of previous conditions.</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16</a:t>
            </a:fld>
            <a:endParaRPr lang="en-IE"/>
          </a:p>
        </p:txBody>
      </p:sp>
    </p:spTree>
    <p:extLst>
      <p:ext uri="{BB962C8B-B14F-4D97-AF65-F5344CB8AC3E}">
        <p14:creationId xmlns:p14="http://schemas.microsoft.com/office/powerpoint/2010/main" val="189086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Generic Safety</a:t>
            </a:r>
            <a:r>
              <a:rPr lang="en-IE" baseline="0" dirty="0"/>
              <a:t> Requirement 50 calls for a specific action on radon, i.e. the establishment of an action plan to address identified health risks due to radon. </a:t>
            </a:r>
          </a:p>
          <a:p>
            <a:r>
              <a:rPr lang="en-IE" baseline="0" dirty="0"/>
              <a:t> </a:t>
            </a:r>
          </a:p>
          <a:p>
            <a:r>
              <a:rPr lang="en-IE" baseline="0" dirty="0"/>
              <a:t>This is a key requirement in the BSS regarding radon.</a:t>
            </a:r>
          </a:p>
          <a:p>
            <a:endParaRPr lang="en-IE" baseline="0" dirty="0"/>
          </a:p>
          <a:p>
            <a:r>
              <a:rPr lang="en-IE" baseline="0" dirty="0"/>
              <a:t>Requirement 50 specifically states that the action plan should be co-ordinated and focus on existing and future buildings.</a:t>
            </a:r>
          </a:p>
          <a:p>
            <a:endParaRPr lang="en-IE" baseline="0" dirty="0"/>
          </a:p>
          <a:p>
            <a:r>
              <a:rPr lang="en-IE" baseline="0" dirty="0"/>
              <a:t>Bearing in mind that radon is a natural occurrence and is highly variable around the world, the BSS requirement 50 allows for flexibility in the approach taken in each member state, provided that the general principles and generic requirements are applied.</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17</a:t>
            </a:fld>
            <a:endParaRPr lang="en-IE"/>
          </a:p>
        </p:txBody>
      </p:sp>
    </p:spTree>
    <p:extLst>
      <p:ext uri="{BB962C8B-B14F-4D97-AF65-F5344CB8AC3E}">
        <p14:creationId xmlns:p14="http://schemas.microsoft.com/office/powerpoint/2010/main" val="221426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427038"/>
            <a:ext cx="4959350" cy="3721100"/>
          </a:xfrm>
        </p:spPr>
      </p:sp>
      <p:sp>
        <p:nvSpPr>
          <p:cNvPr id="3" name="Notes Placeholder 2"/>
          <p:cNvSpPr>
            <a:spLocks noGrp="1"/>
          </p:cNvSpPr>
          <p:nvPr>
            <p:ph type="body" idx="1"/>
          </p:nvPr>
        </p:nvSpPr>
        <p:spPr>
          <a:xfrm>
            <a:off x="230485" y="4244032"/>
            <a:ext cx="6336704" cy="5472608"/>
          </a:xfrm>
        </p:spPr>
        <p:txBody>
          <a:bodyPr/>
          <a:lstStyle/>
          <a:p>
            <a:r>
              <a:rPr lang="en-IE" sz="950" dirty="0"/>
              <a:t>An action plan informed by gathered radon data will consist of actions aimed at </a:t>
            </a:r>
            <a:r>
              <a:rPr lang="en-IE" sz="950" b="1" dirty="0"/>
              <a:t>reducing exposure in existing and future buildings</a:t>
            </a:r>
            <a:r>
              <a:rPr lang="en-IE" sz="950" dirty="0"/>
              <a:t>.  As the actions may involve contributions from different agencies and over extended time scales it is important that these actions are co-ordinated and integrated.</a:t>
            </a:r>
          </a:p>
          <a:p>
            <a:endParaRPr lang="en-IE" sz="600" dirty="0"/>
          </a:p>
          <a:p>
            <a:r>
              <a:rPr lang="en-IE" sz="950" dirty="0"/>
              <a:t>Government shall assign responsibility for:</a:t>
            </a:r>
          </a:p>
          <a:p>
            <a:r>
              <a:rPr lang="en-IE" sz="950" dirty="0"/>
              <a:t>(a) establishing and implementing an action plan for controlling public exposure due to radon indoors; and</a:t>
            </a:r>
          </a:p>
          <a:p>
            <a:r>
              <a:rPr lang="en-IE" sz="950" dirty="0"/>
              <a:t>(b) determining the circumstances under which actions are to be mandatory or are to be voluntary, with account taken of legal requirements and of the prevailing social and economic circumstances.</a:t>
            </a:r>
          </a:p>
          <a:p>
            <a:endParaRPr lang="en-IE" sz="600" dirty="0"/>
          </a:p>
          <a:p>
            <a:r>
              <a:rPr lang="en-IE" sz="950" dirty="0"/>
              <a:t>The action plan will include: </a:t>
            </a:r>
          </a:p>
          <a:p>
            <a:r>
              <a:rPr lang="en-IE" sz="950" dirty="0"/>
              <a:t>(a) Establishing an appropriate </a:t>
            </a:r>
            <a:r>
              <a:rPr lang="en-IE" sz="950" b="1" u="sng" dirty="0"/>
              <a:t>reference level for radon</a:t>
            </a:r>
            <a:r>
              <a:rPr lang="en-IE" sz="950" u="sng" dirty="0"/>
              <a:t> </a:t>
            </a:r>
            <a:r>
              <a:rPr lang="en-IE" sz="950" dirty="0"/>
              <a:t>for dwellings and other buildings with high occupancy factors for members of the public, with account taken of the prevailing social and economic circumstances, that in general will not exceed an annual average activity concentration due to radon of 300 </a:t>
            </a:r>
            <a:r>
              <a:rPr lang="en-IE" sz="950" dirty="0" err="1"/>
              <a:t>Bq</a:t>
            </a:r>
            <a:r>
              <a:rPr lang="en-IE" sz="950" dirty="0"/>
              <a:t>/m</a:t>
            </a:r>
            <a:r>
              <a:rPr lang="en-IE" sz="950" baseline="30000" dirty="0"/>
              <a:t>3</a:t>
            </a:r>
            <a:r>
              <a:rPr lang="en-IE" sz="950" dirty="0"/>
              <a:t>; the value of 300Bq/m</a:t>
            </a:r>
            <a:r>
              <a:rPr lang="en-IE" sz="950" baseline="30000" dirty="0"/>
              <a:t>3</a:t>
            </a:r>
            <a:r>
              <a:rPr lang="en-IE" sz="950" dirty="0"/>
              <a:t> is recommended as an upper limit for a reference level on the assumption of an equilibrium factor for </a:t>
            </a:r>
            <a:r>
              <a:rPr lang="en-IE" sz="950" baseline="30000" dirty="0"/>
              <a:t>222</a:t>
            </a:r>
            <a:r>
              <a:rPr lang="en-IE" sz="950" dirty="0"/>
              <a:t>Rn of 0.4 and an annual occupancy of 7000 hours.  With these assumptions, 300 </a:t>
            </a:r>
            <a:r>
              <a:rPr lang="en-IE" sz="950" dirty="0" err="1"/>
              <a:t>Bq</a:t>
            </a:r>
            <a:r>
              <a:rPr lang="en-IE" sz="950" dirty="0"/>
              <a:t>/m</a:t>
            </a:r>
            <a:r>
              <a:rPr lang="en-IE" sz="950" baseline="30000" dirty="0"/>
              <a:t>3</a:t>
            </a:r>
            <a:r>
              <a:rPr lang="en-IE" sz="950" dirty="0"/>
              <a:t> corresponds to an annual effective dose of the order of 10 </a:t>
            </a:r>
            <a:r>
              <a:rPr lang="en-IE" sz="950" dirty="0" err="1"/>
              <a:t>mSv</a:t>
            </a:r>
            <a:r>
              <a:rPr lang="en-IE" sz="950" dirty="0"/>
              <a:t>;</a:t>
            </a:r>
          </a:p>
          <a:p>
            <a:endParaRPr lang="en-IE" sz="600" dirty="0"/>
          </a:p>
          <a:p>
            <a:r>
              <a:rPr lang="en-IE" sz="950" dirty="0"/>
              <a:t>In Publication 65 the ICRP presents its recommendations for action levels in existing dwellings, new dwellings and aboveground and underground workplaces, as well as its recommendations for identifying radon prone areas, and for applying preventive measures and corrective actions. In its ‘Statement on Radon’, (ICRP, Publication 115, (2010) the ICRP suggests an annual effective dose of around 10 </a:t>
            </a:r>
            <a:r>
              <a:rPr lang="en-IE" sz="950" dirty="0" err="1"/>
              <a:t>mSv</a:t>
            </a:r>
            <a:r>
              <a:rPr lang="en-IE" sz="950" dirty="0"/>
              <a:t> from </a:t>
            </a:r>
            <a:r>
              <a:rPr lang="en-IE" sz="950" baseline="30000" dirty="0"/>
              <a:t>222</a:t>
            </a:r>
            <a:r>
              <a:rPr lang="en-IE" sz="950" dirty="0"/>
              <a:t>Rn as a level at which action would almost certainly be warranted to reduce exposure. The ICRP, taking account of new findings, revised the upper value for the reference level for radon gas in dwellings from 600 </a:t>
            </a:r>
            <a:r>
              <a:rPr lang="en-IE" sz="950" dirty="0" err="1"/>
              <a:t>Bq</a:t>
            </a:r>
            <a:r>
              <a:rPr lang="en-IE" sz="950" dirty="0"/>
              <a:t>/m</a:t>
            </a:r>
            <a:r>
              <a:rPr lang="en-IE" sz="950" baseline="30000" dirty="0"/>
              <a:t>3</a:t>
            </a:r>
            <a:r>
              <a:rPr lang="en-IE" sz="950" dirty="0"/>
              <a:t> — the value suggested in its 2007 Recommendations — to 300 </a:t>
            </a:r>
            <a:r>
              <a:rPr lang="en-IE" sz="950" dirty="0" err="1"/>
              <a:t>Bq</a:t>
            </a:r>
            <a:r>
              <a:rPr lang="en-IE" sz="950" dirty="0"/>
              <a:t>/m</a:t>
            </a:r>
            <a:r>
              <a:rPr lang="en-IE" sz="950" baseline="30000" dirty="0"/>
              <a:t>3</a:t>
            </a:r>
            <a:r>
              <a:rPr lang="en-IE" sz="950" dirty="0"/>
              <a:t>.</a:t>
            </a:r>
          </a:p>
          <a:p>
            <a:endParaRPr lang="en-IE" sz="600" dirty="0"/>
          </a:p>
          <a:p>
            <a:r>
              <a:rPr lang="en-IE" sz="950" dirty="0"/>
              <a:t>The World Health Organization (WHO) addressed public health aspects of exposure indoors due to radon by reflecting the epidemiological evidence that public exposure indoors due to radon is responsible for a substantial number of lung cancers in the general population. The WHO </a:t>
            </a:r>
            <a:r>
              <a:rPr lang="en-IE" sz="950" i="1" dirty="0"/>
              <a:t>Handbook on Indoor Radon</a:t>
            </a:r>
            <a:r>
              <a:rPr lang="en-IE" sz="950" dirty="0"/>
              <a:t> provides detailed recommendations on reducing health risks due to radon as well as policy options for preventing and reducing radon exposures. The WHO proposes a reference level of 100 </a:t>
            </a:r>
            <a:r>
              <a:rPr lang="en-IE" sz="950" dirty="0" err="1"/>
              <a:t>Bq</a:t>
            </a:r>
            <a:r>
              <a:rPr lang="en-IE" sz="950" dirty="0"/>
              <a:t>/m</a:t>
            </a:r>
            <a:r>
              <a:rPr lang="en-IE" sz="950" baseline="30000" dirty="0"/>
              <a:t>3</a:t>
            </a:r>
            <a:r>
              <a:rPr lang="en-IE" sz="950" dirty="0"/>
              <a:t> to minimize health hazards of exposure indoors due to radon, adding that “if this level cannot be reached under the prevailing country specific conditions, the chosen reference level should not exceed 300 </a:t>
            </a:r>
            <a:r>
              <a:rPr lang="en-IE" sz="950" dirty="0" err="1"/>
              <a:t>Bq</a:t>
            </a:r>
            <a:r>
              <a:rPr lang="en-IE" sz="950" dirty="0"/>
              <a:t>/m</a:t>
            </a:r>
            <a:r>
              <a:rPr lang="en-IE" sz="950" baseline="30000" dirty="0"/>
              <a:t>3</a:t>
            </a:r>
            <a:r>
              <a:rPr lang="en-IE" sz="950" dirty="0"/>
              <a:t>”;</a:t>
            </a:r>
          </a:p>
          <a:p>
            <a:endParaRPr lang="en-IE" sz="600" dirty="0"/>
          </a:p>
          <a:p>
            <a:r>
              <a:rPr lang="en-IE" sz="950" dirty="0"/>
              <a:t>(b) </a:t>
            </a:r>
            <a:r>
              <a:rPr lang="en-IE" sz="950" b="1" u="sng" dirty="0"/>
              <a:t>Reducing activity concentrations</a:t>
            </a:r>
            <a:r>
              <a:rPr lang="en-IE" sz="950" b="1" dirty="0"/>
              <a:t> </a:t>
            </a:r>
            <a:r>
              <a:rPr lang="en-IE" sz="950" dirty="0"/>
              <a:t>of radon and consequent exposures to levels at which </a:t>
            </a:r>
            <a:r>
              <a:rPr lang="en-IE" sz="950" b="1" u="sng" dirty="0"/>
              <a:t>protection is optimized</a:t>
            </a:r>
            <a:r>
              <a:rPr lang="en-IE" sz="950" dirty="0"/>
              <a:t>;</a:t>
            </a:r>
          </a:p>
          <a:p>
            <a:endParaRPr lang="en-IE" sz="600" dirty="0"/>
          </a:p>
          <a:p>
            <a:r>
              <a:rPr lang="en-IE" sz="950" dirty="0"/>
              <a:t>(c) </a:t>
            </a:r>
            <a:r>
              <a:rPr lang="en-IE" sz="950" b="1" u="sng" dirty="0"/>
              <a:t>Giving priority to actions to reduce activity concentrations </a:t>
            </a:r>
            <a:r>
              <a:rPr lang="en-IE" sz="950" dirty="0"/>
              <a:t>of radon in those situations for which such action is likely to be most effective (Examples of this include:  (i) specifying the levels of activity concentrations of radon in dwellings and other buildings with high occupancy factors at which protection can be considered optimized; (ii) identifying radon prone areas; (iii) identifying characteristics of buildings that are likely to give rise to elevated activity concentrations of radon; and (iv) identifying and requiring preventive measures for radon in  future buildings that can be introduced at relatively low cost.);</a:t>
            </a:r>
          </a:p>
          <a:p>
            <a:endParaRPr lang="en-IE" sz="600" dirty="0"/>
          </a:p>
          <a:p>
            <a:r>
              <a:rPr lang="en-IE" sz="950" dirty="0"/>
              <a:t>(d) Including in </a:t>
            </a:r>
            <a:r>
              <a:rPr lang="en-IE" sz="950" b="1" u="sng" dirty="0"/>
              <a:t>building codes</a:t>
            </a:r>
            <a:r>
              <a:rPr lang="en-IE" sz="950" b="1" dirty="0"/>
              <a:t> </a:t>
            </a:r>
            <a:r>
              <a:rPr lang="en-IE" sz="950" dirty="0"/>
              <a:t>or standards the appropriate preventive measures and corrective actions to prevent the ingress of radon and to facilitate further actions wherever necessary.</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18</a:t>
            </a:fld>
            <a:endParaRPr lang="en-IE"/>
          </a:p>
        </p:txBody>
      </p:sp>
    </p:spTree>
    <p:extLst>
      <p:ext uri="{BB962C8B-B14F-4D97-AF65-F5344CB8AC3E}">
        <p14:creationId xmlns:p14="http://schemas.microsoft.com/office/powerpoint/2010/main" val="145482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16466"/>
            <a:ext cx="5438775" cy="4713284"/>
          </a:xfrm>
        </p:spPr>
        <p:txBody>
          <a:bodyPr/>
          <a:lstStyle/>
          <a:p>
            <a:r>
              <a:rPr lang="en-IE" sz="1150" dirty="0"/>
              <a:t>Requirement 51 requires the establishment of  reference levels for exposure due to radionuclides in commodities.  This pertains to radon in situations where commodities such as building materials contain naturally occurring radon.  Where these materials are used in construction they can contribute to indoor radon exposure.  The contribution from building materials to indoor radon concentrations tends to be less significant that that from the soil, but there are exceptional circumstances where this is not the case.</a:t>
            </a:r>
          </a:p>
          <a:p>
            <a:endParaRPr lang="en-IE" sz="1150" dirty="0"/>
          </a:p>
          <a:p>
            <a:r>
              <a:rPr lang="en-IE" sz="1150" dirty="0"/>
              <a:t>Similarly, radon dissolved in drinking water and transferred to foods and feeds must be taken into account in radon exposure management, but subject to regional exceptions, the contribution from these sources tends to be minor.</a:t>
            </a:r>
          </a:p>
          <a:p>
            <a:endParaRPr lang="en-IE" sz="1150" dirty="0"/>
          </a:p>
          <a:p>
            <a:r>
              <a:rPr lang="en-IE" sz="1150" dirty="0"/>
              <a:t>The regulatory body or other relevant authority shall establish specific reference levels for exposure due to radionuclides in commodities such as construction materials, food and feed, and in drinking water, each of which shall typically be expressed as, or be based on, an annual effective dose to the representative person that generally does not exceed a value of about 1 </a:t>
            </a:r>
            <a:r>
              <a:rPr lang="en-IE" sz="1150" dirty="0" err="1"/>
              <a:t>mSv</a:t>
            </a:r>
            <a:r>
              <a:rPr lang="en-IE" sz="1150" dirty="0"/>
              <a:t>.</a:t>
            </a:r>
          </a:p>
          <a:p>
            <a:endParaRPr lang="en-IE" sz="1150" dirty="0"/>
          </a:p>
          <a:p>
            <a:r>
              <a:rPr lang="en-IE" sz="1150" dirty="0"/>
              <a:t>The regulatory body or other relevant authority shall consider the guideline levels for radionuclides in food traded internationally that could contain radioactive substances as a result of a nuclear or radiological emergency, which have been published by the Joint Food and Agriculture Organization of the United Nations/World Health Organization Codex </a:t>
            </a:r>
            <a:r>
              <a:rPr lang="en-IE" sz="1150" dirty="0" err="1"/>
              <a:t>Alimentarius</a:t>
            </a:r>
            <a:r>
              <a:rPr lang="en-IE" sz="1150" dirty="0"/>
              <a:t> Commission [23]. The regulatory body or other relevant authority shall consider the guideline levels for radionuclides contained in drinking water that have been published by the World Health Organization.</a:t>
            </a:r>
          </a:p>
        </p:txBody>
      </p:sp>
      <p:sp>
        <p:nvSpPr>
          <p:cNvPr id="4" name="Slide Number Placeholder 3"/>
          <p:cNvSpPr>
            <a:spLocks noGrp="1"/>
          </p:cNvSpPr>
          <p:nvPr>
            <p:ph type="sldNum" sz="quarter" idx="10"/>
          </p:nvPr>
        </p:nvSpPr>
        <p:spPr/>
        <p:txBody>
          <a:bodyPr/>
          <a:lstStyle/>
          <a:p>
            <a:fld id="{0AF4767C-3AB0-427C-8E1A-E3D94A2AC049}" type="slidenum">
              <a:rPr lang="en-IE" smtClean="0"/>
              <a:t>19</a:t>
            </a:fld>
            <a:endParaRPr lang="en-IE" dirty="0"/>
          </a:p>
        </p:txBody>
      </p:sp>
    </p:spTree>
    <p:extLst>
      <p:ext uri="{BB962C8B-B14F-4D97-AF65-F5344CB8AC3E}">
        <p14:creationId xmlns:p14="http://schemas.microsoft.com/office/powerpoint/2010/main" val="26421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a:t>
            </a:fld>
            <a:endParaRPr lang="en-IE" dirty="0"/>
          </a:p>
        </p:txBody>
      </p:sp>
    </p:spTree>
    <p:extLst>
      <p:ext uri="{BB962C8B-B14F-4D97-AF65-F5344CB8AC3E}">
        <p14:creationId xmlns:p14="http://schemas.microsoft.com/office/powerpoint/2010/main" val="214311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16466"/>
            <a:ext cx="5438775" cy="4713284"/>
          </a:xfrm>
        </p:spPr>
        <p:txBody>
          <a:bodyPr/>
          <a:lstStyle/>
          <a:p>
            <a:r>
              <a:rPr lang="en-IE" sz="1150" dirty="0"/>
              <a:t>While the BSS Requirement 50 relates primarily to the protection of the public, the Requirement 52 establishes specific requirements for the protection of workers exposed to radon in the workplace.  The requirement places responsibilities on employers. This can present some difficulties in regard to radon control where the workplace is an rented property; in this case the government must decide where responsibility lies to mitigate radon ingress – with the employer or the landlord.</a:t>
            </a:r>
          </a:p>
          <a:p>
            <a:endParaRPr lang="en-IE" sz="1150" b="1" dirty="0"/>
          </a:p>
          <a:p>
            <a:r>
              <a:rPr lang="en-IE" sz="1150" b="1" dirty="0"/>
              <a:t>Exposure due to radon in workplaces</a:t>
            </a:r>
          </a:p>
          <a:p>
            <a:r>
              <a:rPr lang="en-IE" sz="1150" dirty="0"/>
              <a:t>The regulatory body or other relevant authority shall establish a strategy for protection against exposure due to </a:t>
            </a:r>
            <a:r>
              <a:rPr lang="en-IE" sz="1150" baseline="30000" dirty="0"/>
              <a:t>222</a:t>
            </a:r>
            <a:r>
              <a:rPr lang="en-IE" sz="1150" dirty="0"/>
              <a:t>Rn in workplaces, including the establishment of an appropriate reference level for </a:t>
            </a:r>
            <a:r>
              <a:rPr lang="en-IE" sz="1150" baseline="30000" dirty="0"/>
              <a:t>222</a:t>
            </a:r>
            <a:r>
              <a:rPr lang="en-IE" sz="1150" dirty="0"/>
              <a:t>Rn. The reference level for </a:t>
            </a:r>
            <a:r>
              <a:rPr lang="en-IE" sz="1150" baseline="30000" dirty="0"/>
              <a:t>222</a:t>
            </a:r>
            <a:r>
              <a:rPr lang="en-IE" sz="1150" dirty="0"/>
              <a:t>Rn shall be set at a value that does not exceed an annual average activity concentration of </a:t>
            </a:r>
            <a:r>
              <a:rPr lang="en-IE" sz="1150" baseline="30000" dirty="0"/>
              <a:t>222</a:t>
            </a:r>
            <a:r>
              <a:rPr lang="en-IE" sz="1150" dirty="0"/>
              <a:t>Rn of 1000 </a:t>
            </a:r>
            <a:r>
              <a:rPr lang="en-IE" sz="1150" dirty="0" err="1"/>
              <a:t>Bq</a:t>
            </a:r>
            <a:r>
              <a:rPr lang="en-IE" sz="1150" dirty="0"/>
              <a:t>/m</a:t>
            </a:r>
            <a:r>
              <a:rPr lang="en-IE" sz="1150" baseline="30000" dirty="0"/>
              <a:t>3</a:t>
            </a:r>
            <a:r>
              <a:rPr lang="en-IE" sz="1150" dirty="0"/>
              <a:t>, with account taken of the prevailing social and economic circumstances.</a:t>
            </a:r>
          </a:p>
          <a:p>
            <a:endParaRPr lang="en-IE" sz="1150" dirty="0"/>
          </a:p>
          <a:p>
            <a:r>
              <a:rPr lang="en-IE" sz="1150" dirty="0"/>
              <a:t>On the assumption of an equilibrium factor for </a:t>
            </a:r>
            <a:r>
              <a:rPr lang="en-IE" sz="1150" baseline="30000" dirty="0"/>
              <a:t>222</a:t>
            </a:r>
            <a:r>
              <a:rPr lang="en-IE" sz="1150" dirty="0"/>
              <a:t>Rn of 0.4 and an annual occupancy of 2000 h, the value of activity concentration due to </a:t>
            </a:r>
            <a:r>
              <a:rPr lang="en-IE" sz="1150" baseline="30000" dirty="0"/>
              <a:t>222</a:t>
            </a:r>
            <a:r>
              <a:rPr lang="en-IE" sz="1150" dirty="0"/>
              <a:t>Rn of 1000 </a:t>
            </a:r>
            <a:r>
              <a:rPr lang="en-IE" sz="1150" dirty="0" err="1"/>
              <a:t>Bq</a:t>
            </a:r>
            <a:r>
              <a:rPr lang="en-IE" sz="1150" dirty="0"/>
              <a:t>/m</a:t>
            </a:r>
            <a:r>
              <a:rPr lang="en-IE" sz="1150" baseline="30000" dirty="0"/>
              <a:t>3</a:t>
            </a:r>
            <a:r>
              <a:rPr lang="en-IE" sz="1150" dirty="0"/>
              <a:t> corresponds to an annual effective dose of the order of 10 </a:t>
            </a:r>
            <a:r>
              <a:rPr lang="en-IE" sz="1150" dirty="0" err="1"/>
              <a:t>mSv</a:t>
            </a:r>
            <a:r>
              <a:rPr lang="en-IE" sz="1150" dirty="0"/>
              <a:t>.</a:t>
            </a:r>
          </a:p>
          <a:p>
            <a:endParaRPr lang="en-IE" sz="1150" dirty="0"/>
          </a:p>
          <a:p>
            <a:r>
              <a:rPr lang="en-IE" sz="1150" dirty="0"/>
              <a:t>Employers shall ensure that activity concentrations of </a:t>
            </a:r>
            <a:r>
              <a:rPr lang="en-IE" sz="1150" baseline="30000" dirty="0"/>
              <a:t>222</a:t>
            </a:r>
            <a:r>
              <a:rPr lang="en-IE" sz="1150" dirty="0"/>
              <a:t>Rn in workplaces are as low as reasonably achievable below the established reference level, and shall ensure that protection is optimized.</a:t>
            </a:r>
          </a:p>
          <a:p>
            <a:endParaRPr lang="en-IE" sz="1150" dirty="0"/>
          </a:p>
          <a:p>
            <a:r>
              <a:rPr lang="en-IE" sz="1150" dirty="0"/>
              <a:t>If, despite all reasonable efforts by the employer to reduce activity concentrations of radon, the activity concentration of </a:t>
            </a:r>
            <a:r>
              <a:rPr lang="en-IE" sz="1150" baseline="30000" dirty="0"/>
              <a:t>222</a:t>
            </a:r>
            <a:r>
              <a:rPr lang="en-IE" sz="1150" dirty="0"/>
              <a:t>Rn in workplaces remains above the reference level, the relevant requirements for occupational exposure in planned exposure situations as outlined in Section 3 of the International BSS shall apply.</a:t>
            </a:r>
          </a:p>
        </p:txBody>
      </p:sp>
      <p:sp>
        <p:nvSpPr>
          <p:cNvPr id="4" name="Slide Number Placeholder 3"/>
          <p:cNvSpPr>
            <a:spLocks noGrp="1"/>
          </p:cNvSpPr>
          <p:nvPr>
            <p:ph type="sldNum" sz="quarter" idx="10"/>
          </p:nvPr>
        </p:nvSpPr>
        <p:spPr/>
        <p:txBody>
          <a:bodyPr/>
          <a:lstStyle/>
          <a:p>
            <a:fld id="{0AF4767C-3AB0-427C-8E1A-E3D94A2AC049}" type="slidenum">
              <a:rPr lang="en-IE" smtClean="0"/>
              <a:t>20</a:t>
            </a:fld>
            <a:endParaRPr lang="en-IE" dirty="0"/>
          </a:p>
        </p:txBody>
      </p:sp>
    </p:spTree>
    <p:extLst>
      <p:ext uri="{BB962C8B-B14F-4D97-AF65-F5344CB8AC3E}">
        <p14:creationId xmlns:p14="http://schemas.microsoft.com/office/powerpoint/2010/main" val="278472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676080"/>
            <a:ext cx="6120679" cy="4896544"/>
          </a:xfrm>
        </p:spPr>
        <p:txBody>
          <a:bodyPr/>
          <a:lstStyle/>
          <a:p>
            <a:r>
              <a:rPr lang="en-IE" sz="1050" dirty="0"/>
              <a:t>Protection of the public, as specified in GSR Part 3, has always been part of the radiation protection requirements. However, there has been relatively little guidance provided specifically on the protection of the public against exposure due to natural sources of radiation. </a:t>
            </a:r>
          </a:p>
          <a:p>
            <a:endParaRPr lang="en-IE" sz="1050" dirty="0"/>
          </a:p>
          <a:p>
            <a:r>
              <a:rPr lang="en-IE" sz="1050" dirty="0"/>
              <a:t>This Safety Guide focuses on the identification and implementation of appropriate measures for protection of members of the public against exposure indoors due to natural sources of radiation. Exposure indoors is usually higher than exposure outdoors, but is more readily controllable.</a:t>
            </a:r>
          </a:p>
          <a:p>
            <a:endParaRPr lang="en-IE" sz="1050" dirty="0"/>
          </a:p>
          <a:p>
            <a:r>
              <a:rPr lang="en-IE" sz="1050" dirty="0"/>
              <a:t>The scope of this Safety Guide covers exposure of the public indoors due to natural sources of radiation. It provides recommendations and guidance to be followed by the regulatory body and all other authorities and organizations with responsibilities in relation to exposure to radiation from natural sources.</a:t>
            </a:r>
          </a:p>
          <a:p>
            <a:endParaRPr lang="en-IE" sz="1050" dirty="0"/>
          </a:p>
          <a:p>
            <a:r>
              <a:rPr lang="en-IE" sz="1050" dirty="0"/>
              <a:t>It discusses public exposure due to radon in dwellings and other buildings with high occupancy factors for the public. This includes buildings such as kindergartens, schools and hospitals. High total occupancy by individuals (Ref. [1], </a:t>
            </a:r>
            <a:r>
              <a:rPr lang="en-IE" sz="1050" dirty="0" err="1"/>
              <a:t>para</a:t>
            </a:r>
            <a:r>
              <a:rPr lang="en-IE" sz="1050" dirty="0"/>
              <a:t>. 3.23) as well as high occupancy factors need to be considered. The exposure pathways considered are: ingress of radon from the soil; radon released from building materials used in the construction of the dwelling; and radon entering the dwelling via the water supply.</a:t>
            </a:r>
          </a:p>
          <a:p>
            <a:endParaRPr lang="en-IE" sz="1050" dirty="0"/>
          </a:p>
          <a:p>
            <a:r>
              <a:rPr lang="en-IE" sz="1050" dirty="0"/>
              <a:t>Public exposure due to </a:t>
            </a:r>
            <a:r>
              <a:rPr lang="en-IE" sz="1050" baseline="30000" dirty="0"/>
              <a:t>220</a:t>
            </a:r>
            <a:r>
              <a:rPr lang="en-IE" sz="1050" dirty="0"/>
              <a:t>Rn in dwellings. The exposure pathways considered are: </a:t>
            </a:r>
            <a:r>
              <a:rPr lang="en-IE" sz="1050" baseline="30000" dirty="0"/>
              <a:t>220</a:t>
            </a:r>
            <a:r>
              <a:rPr lang="en-IE" sz="1050" dirty="0"/>
              <a:t>Rn released from soil, and </a:t>
            </a:r>
            <a:r>
              <a:rPr lang="en-IE" sz="1050" baseline="30000" dirty="0"/>
              <a:t>220</a:t>
            </a:r>
            <a:r>
              <a:rPr lang="en-IE" sz="1050" dirty="0"/>
              <a:t>Rn released from building materials used in the construction of the dwelling. Radon-220 entering the dwelling via the water supply is seldom a source of significant radiation exposure.</a:t>
            </a:r>
          </a:p>
          <a:p>
            <a:endParaRPr lang="en-IE" sz="1050" dirty="0"/>
          </a:p>
          <a:p>
            <a:r>
              <a:rPr lang="en-IE" sz="1050" dirty="0"/>
              <a:t>Public exposure to external gamma radiation from radionuclides of natural origin in the soil and in building materials. ‘Building materials’ are construction materials that are used for the construction of buildings such as dwellings, and offices, industrial premises and other workplaces.</a:t>
            </a:r>
          </a:p>
          <a:p>
            <a:endParaRPr lang="en-IE" sz="1050" dirty="0"/>
          </a:p>
          <a:p>
            <a:r>
              <a:rPr lang="en-IE" sz="1050" b="1" u="sng" dirty="0"/>
              <a:t>Not included</a:t>
            </a:r>
            <a:r>
              <a:rPr lang="en-IE" sz="1050" b="1" dirty="0"/>
              <a:t>: </a:t>
            </a:r>
            <a:r>
              <a:rPr lang="en-IE" sz="1050" dirty="0"/>
              <a:t>Public exposure due to radon in workplaces with low occupancy factors for members of the public, such as offices and factories. Visitors to caves in which guides provide tours for the general public are likely to be exposed to radon for a short period only and this will usually not necessitate control.</a:t>
            </a:r>
          </a:p>
          <a:p>
            <a:endParaRPr lang="en-IE" sz="1300" dirty="0"/>
          </a:p>
        </p:txBody>
      </p:sp>
      <p:sp>
        <p:nvSpPr>
          <p:cNvPr id="4" name="Slide Number Placeholder 3"/>
          <p:cNvSpPr>
            <a:spLocks noGrp="1"/>
          </p:cNvSpPr>
          <p:nvPr>
            <p:ph type="sldNum" sz="quarter" idx="10"/>
          </p:nvPr>
        </p:nvSpPr>
        <p:spPr/>
        <p:txBody>
          <a:bodyPr/>
          <a:lstStyle/>
          <a:p>
            <a:fld id="{0AF4767C-3AB0-427C-8E1A-E3D94A2AC049}" type="slidenum">
              <a:rPr lang="en-IE" smtClean="0"/>
              <a:t>21</a:t>
            </a:fld>
            <a:endParaRPr lang="en-IE"/>
          </a:p>
        </p:txBody>
      </p:sp>
    </p:spTree>
    <p:extLst>
      <p:ext uri="{BB962C8B-B14F-4D97-AF65-F5344CB8AC3E}">
        <p14:creationId xmlns:p14="http://schemas.microsoft.com/office/powerpoint/2010/main" val="3676808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F4767C-3AB0-427C-8E1A-E3D94A2AC049}" type="slidenum">
              <a:rPr lang="en-IE" smtClean="0"/>
              <a:t>22</a:t>
            </a:fld>
            <a:endParaRPr lang="en-IE"/>
          </a:p>
        </p:txBody>
      </p:sp>
    </p:spTree>
    <p:extLst>
      <p:ext uri="{BB962C8B-B14F-4D97-AF65-F5344CB8AC3E}">
        <p14:creationId xmlns:p14="http://schemas.microsoft.com/office/powerpoint/2010/main" val="246931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23</a:t>
            </a:fld>
            <a:endParaRPr lang="en-IE"/>
          </a:p>
        </p:txBody>
      </p:sp>
    </p:spTree>
    <p:extLst>
      <p:ext uri="{BB962C8B-B14F-4D97-AF65-F5344CB8AC3E}">
        <p14:creationId xmlns:p14="http://schemas.microsoft.com/office/powerpoint/2010/main" val="718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284163"/>
            <a:ext cx="4959350" cy="3721100"/>
          </a:xfrm>
        </p:spPr>
      </p:sp>
      <p:sp>
        <p:nvSpPr>
          <p:cNvPr id="3" name="Notes Placeholder 2"/>
          <p:cNvSpPr>
            <a:spLocks noGrp="1"/>
          </p:cNvSpPr>
          <p:nvPr>
            <p:ph type="body" idx="1"/>
          </p:nvPr>
        </p:nvSpPr>
        <p:spPr>
          <a:xfrm>
            <a:off x="230485" y="4172024"/>
            <a:ext cx="6264696" cy="5472608"/>
          </a:xfrm>
        </p:spPr>
        <p:txBody>
          <a:bodyPr/>
          <a:lstStyle/>
          <a:p>
            <a:pPr marL="172906" indent="-172906">
              <a:buFont typeface="Arial" panose="020B0604020202020204" pitchFamily="34" charset="0"/>
              <a:buChar char="•"/>
            </a:pPr>
            <a:r>
              <a:rPr lang="en-IE" sz="950" dirty="0"/>
              <a:t>The protection of people, society and the environment from the harmful effects of ionizing radiation is at the heart of the work of the IAEA Department for Nuclear Safety and Security. The</a:t>
            </a:r>
            <a:r>
              <a:rPr lang="en-IE" sz="950" baseline="0" dirty="0"/>
              <a:t> IAEA</a:t>
            </a:r>
            <a:r>
              <a:rPr lang="en-IE" sz="950" dirty="0"/>
              <a:t> </a:t>
            </a:r>
            <a:r>
              <a:rPr lang="en-IE" sz="950" dirty="0">
                <a:hlinkClick r:id="rId3"/>
              </a:rPr>
              <a:t>Safety Standards</a:t>
            </a:r>
            <a:r>
              <a:rPr lang="en-IE" sz="950" dirty="0"/>
              <a:t>, provide the fundamental principles, requirements and recommendations to ensure nuclear safety. They serve as a global reference for protecting people and the environment and contribute to a harmonized high level of safety worldwide. The internationally agreed IAEA safety standards provide a basis for States to demonstrate their performance in fulfilling their obligations. They are a cornerstone of the Global Nuclear Safety and Security Regime, which supports the implementation of binding international instruments and national safety infrastructure.</a:t>
            </a:r>
          </a:p>
          <a:p>
            <a:endParaRPr lang="en-IE" sz="600" dirty="0"/>
          </a:p>
          <a:p>
            <a:pPr marL="172906" indent="-172906">
              <a:buFont typeface="Arial" panose="020B0604020202020204" pitchFamily="34" charset="0"/>
              <a:buChar char="•"/>
            </a:pPr>
            <a:r>
              <a:rPr lang="en-IE" sz="950" dirty="0"/>
              <a:t>The Safety Standards consists of three sets of publications: the Safety Fundamentals, the Safety Requirements and the Safety Guides. The Safety Fundamentals establish the fundamental safety objective and principles of protection and safety. The Safety Requirements</a:t>
            </a:r>
            <a:r>
              <a:rPr lang="en-IE" sz="950" baseline="0" dirty="0"/>
              <a:t> </a:t>
            </a:r>
            <a:r>
              <a:rPr lang="en-IE" sz="950" dirty="0"/>
              <a:t>set out the requirements that must be met to ensure the protection of people and the environment, both now and in the future. The Requirements are governed</a:t>
            </a:r>
            <a:r>
              <a:rPr lang="en-IE" sz="950" baseline="0" dirty="0"/>
              <a:t> by the objective and principles of the safety fundamentals. </a:t>
            </a:r>
            <a:r>
              <a:rPr lang="en-IE" sz="950" dirty="0"/>
              <a:t>The format and style of the requirements facilitate their use for the establishment, in a harmonized manner, of a national regulatory framework. Requirements, including numbered ‘overarching’ requirements, are expressed as ‘shall’ statements. Many requirements are not addressed to a specific party, the implication being that the appropriate parties are responsible for fulfilling them.</a:t>
            </a:r>
          </a:p>
          <a:p>
            <a:endParaRPr lang="en-IE" sz="600" dirty="0"/>
          </a:p>
          <a:p>
            <a:pPr marL="172906" indent="-172906">
              <a:buFont typeface="Arial" panose="020B0604020202020204" pitchFamily="34" charset="0"/>
              <a:buChar char="•"/>
            </a:pPr>
            <a:r>
              <a:rPr lang="en-IE" sz="950" dirty="0"/>
              <a:t>The Safet</a:t>
            </a:r>
            <a:r>
              <a:rPr lang="en-IE" sz="950" baseline="0" dirty="0"/>
              <a:t>y Guides </a:t>
            </a:r>
            <a:r>
              <a:rPr lang="en-IE" sz="950" dirty="0"/>
              <a:t>provide recommendations and guidance on how to comply with the requirements, indicating an international consensus that it is necessary to take the measures recommended (or equivalent alternative measures). The Safety Guides present international good practices, and increasingly they reflect best practices, to help users striving to achieve high levels of safety. The recommendations provided in Safety Guides are expressed as ‘should’ statements.</a:t>
            </a:r>
          </a:p>
          <a:p>
            <a:endParaRPr lang="en-IE" sz="600" dirty="0"/>
          </a:p>
          <a:p>
            <a:pPr marL="172906" indent="-172906">
              <a:buFont typeface="Arial" panose="020B0604020202020204" pitchFamily="34" charset="0"/>
              <a:buChar char="•"/>
            </a:pPr>
            <a:r>
              <a:rPr lang="en-IE" sz="950" dirty="0"/>
              <a:t>The </a:t>
            </a:r>
            <a:r>
              <a:rPr lang="en-IE" sz="950" strike="sngStrike" dirty="0">
                <a:solidFill>
                  <a:srgbClr val="FF0000"/>
                </a:solidFill>
              </a:rPr>
              <a:t>new</a:t>
            </a:r>
            <a:r>
              <a:rPr lang="en-IE" sz="950" dirty="0">
                <a:solidFill>
                  <a:srgbClr val="FF0000"/>
                </a:solidFill>
              </a:rPr>
              <a:t> </a:t>
            </a:r>
            <a:r>
              <a:rPr lang="en-IE" sz="950" dirty="0"/>
              <a:t>International Basic Safety Standards (BSS) (2015) represents an update on the previous version published in 1996. Its development followed an open process of consultation with its eight co-sponsoring bodies and with member states through the four IAEA Safety Standards Committees.</a:t>
            </a:r>
          </a:p>
          <a:p>
            <a:endParaRPr lang="en-IE" sz="600" dirty="0"/>
          </a:p>
          <a:p>
            <a:pPr marL="172906" indent="-172906">
              <a:buFont typeface="Arial" panose="020B0604020202020204" pitchFamily="34" charset="0"/>
              <a:buChar char="•"/>
            </a:pPr>
            <a:r>
              <a:rPr lang="en-IE" sz="950" dirty="0"/>
              <a:t>The findings of the United Nations Scientific Committee on the Effects of Atomic Radiation (UNSCEAR) and the recommendations of international expert bodies, notably the International Commission on Radiological Protection (ICRP), are taken into account in developing the IAEA safety standards. UNSCEAR (which is part of the United Nations Environment Program) assesses and reports levels and effects of exposure to ionizing radiation. Governments and organizations throughout the world rely on the Committee's estimates as the scientific basis for evaluating radiation risk and for establishing protective measures.</a:t>
            </a:r>
          </a:p>
          <a:p>
            <a:endParaRPr lang="en-IE" sz="600" dirty="0"/>
          </a:p>
          <a:p>
            <a:pPr marL="172906" indent="-172906" defTabSz="922167">
              <a:buFont typeface="Arial" panose="020B0604020202020204" pitchFamily="34" charset="0"/>
              <a:buChar char="•"/>
              <a:defRPr/>
            </a:pPr>
            <a:r>
              <a:rPr lang="en-IE" sz="950" dirty="0"/>
              <a:t>ICRP is an independent, international organisation with more than two hundred volunteer members from approximately thirty countries across six continents. These members represent the leading scientists and policy makers in the field of radiological protection. ICRP has developed recommendations</a:t>
            </a:r>
            <a:r>
              <a:rPr lang="en-IE" sz="950" baseline="0" dirty="0"/>
              <a:t> for radiological protection </a:t>
            </a:r>
            <a:r>
              <a:rPr lang="en-IE" sz="950" dirty="0"/>
              <a:t>based on (i) the current understanding of the science of radiation exposures and effects and (ii) value judgements. These value judgements take into account societal expectations, ethics, and experience gained in application of the system. </a:t>
            </a:r>
            <a:br>
              <a:rPr lang="en-IE" sz="950" dirty="0"/>
            </a:br>
            <a:br>
              <a:rPr lang="en-IE" dirty="0"/>
            </a:b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3</a:t>
            </a:fld>
            <a:endParaRPr lang="en-IE" dirty="0"/>
          </a:p>
        </p:txBody>
      </p:sp>
    </p:spTree>
    <p:extLst>
      <p:ext uri="{BB962C8B-B14F-4D97-AF65-F5344CB8AC3E}">
        <p14:creationId xmlns:p14="http://schemas.microsoft.com/office/powerpoint/2010/main" val="45293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67">
              <a:defRPr/>
            </a:pPr>
            <a:endParaRPr lang="en-IE" baseline="0" dirty="0"/>
          </a:p>
          <a:p>
            <a:pPr defTabSz="922167">
              <a:defRPr/>
            </a:pPr>
            <a:endParaRPr lang="en-IE" baseline="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4</a:t>
            </a:fld>
            <a:endParaRPr lang="en-IE"/>
          </a:p>
        </p:txBody>
      </p:sp>
    </p:spTree>
    <p:extLst>
      <p:ext uri="{BB962C8B-B14F-4D97-AF65-F5344CB8AC3E}">
        <p14:creationId xmlns:p14="http://schemas.microsoft.com/office/powerpoint/2010/main" val="21439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67">
              <a:defRPr/>
            </a:pPr>
            <a:endParaRPr lang="en-IE" baseline="0" dirty="0"/>
          </a:p>
          <a:p>
            <a:pPr defTabSz="922167">
              <a:defRPr/>
            </a:pPr>
            <a:endParaRPr lang="en-IE" baseline="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5</a:t>
            </a:fld>
            <a:endParaRPr lang="en-IE"/>
          </a:p>
        </p:txBody>
      </p:sp>
    </p:spTree>
    <p:extLst>
      <p:ext uri="{BB962C8B-B14F-4D97-AF65-F5344CB8AC3E}">
        <p14:creationId xmlns:p14="http://schemas.microsoft.com/office/powerpoint/2010/main" val="348417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4" y="4716466"/>
            <a:ext cx="5527695" cy="4713284"/>
          </a:xfrm>
        </p:spPr>
        <p:txBody>
          <a:bodyPr/>
          <a:lstStyle/>
          <a:p>
            <a:r>
              <a:rPr lang="en-IE" sz="1300" dirty="0"/>
              <a:t>The IAEA safety standards are applicable, as relevant, throughout the entire lifetime of all facilities and activities — existing and new — utilized for peaceful purposes and to protective actions to reduce existing radiation risks. They can be used by States as a reference for their national regulations in respect of facilities and activities.</a:t>
            </a:r>
          </a:p>
          <a:p>
            <a:endParaRPr lang="en-IE" sz="1300" dirty="0"/>
          </a:p>
          <a:p>
            <a:pPr marL="285750" indent="-285750">
              <a:buFont typeface="Arial" panose="020B0604020202020204" pitchFamily="34" charset="0"/>
              <a:buChar char="•"/>
            </a:pPr>
            <a:r>
              <a:rPr lang="en-IE" sz="1300" dirty="0">
                <a:solidFill>
                  <a:srgbClr val="000000"/>
                </a:solidFill>
              </a:rPr>
              <a:t>Protection of the public, as specified in GSR Part 3, has always been part of the radiation protection requirements. However, there has been relatively little guidance provided specifically on the protection of the public against exposure due to natural sources of radiation. </a:t>
            </a:r>
          </a:p>
          <a:p>
            <a:pPr marL="285750" indent="-285750">
              <a:buFont typeface="Arial" panose="020B0604020202020204" pitchFamily="34" charset="0"/>
              <a:buChar char="•"/>
            </a:pPr>
            <a:r>
              <a:rPr lang="en-IE" sz="1300" dirty="0">
                <a:solidFill>
                  <a:srgbClr val="000000"/>
                </a:solidFill>
              </a:rPr>
              <a:t>The Specific Safety Guide SSG-32 Protection of the Public against Exposure Indoors due to Radon and Other Natural Sources of Radiation provides recommendations and guidance on meeting the requirements of GSR Part 3 for protection of the public against exposure indoors due to natural sources of ionizing radiation. </a:t>
            </a:r>
          </a:p>
          <a:p>
            <a:pPr marL="285750" indent="-285750">
              <a:buFont typeface="Arial" panose="020B0604020202020204" pitchFamily="34" charset="0"/>
              <a:buChar char="•"/>
            </a:pPr>
            <a:r>
              <a:rPr lang="en-IE" sz="1300" dirty="0">
                <a:solidFill>
                  <a:srgbClr val="000000"/>
                </a:solidFill>
              </a:rPr>
              <a:t>This Safety Guide is intended to fill that gap by focusing on the identification and implementation of appropriate measures for protection of members of the public against exposure indoors due to natural sources of radiation. Exposure indoors is usually higher than exposure outdoors, but is more readily controllable.</a:t>
            </a:r>
          </a:p>
          <a:p>
            <a:endParaRPr lang="en-IE" sz="1300" dirty="0"/>
          </a:p>
          <a:p>
            <a:r>
              <a:rPr lang="en-IE" sz="1300" dirty="0"/>
              <a:t>In the next slides we will elaborate on the elements of the IAEA standards that apply to radon in particular </a:t>
            </a:r>
            <a:endParaRPr lang="en-IE" dirty="0"/>
          </a:p>
        </p:txBody>
      </p:sp>
      <p:sp>
        <p:nvSpPr>
          <p:cNvPr id="4" name="Slide Number Placeholder 3"/>
          <p:cNvSpPr>
            <a:spLocks noGrp="1"/>
          </p:cNvSpPr>
          <p:nvPr>
            <p:ph type="sldNum" sz="quarter" idx="10"/>
          </p:nvPr>
        </p:nvSpPr>
        <p:spPr/>
        <p:txBody>
          <a:bodyPr/>
          <a:lstStyle/>
          <a:p>
            <a:fld id="{7913278D-4F5C-40B0-AC39-EFA58169E78F}" type="slidenum">
              <a:rPr lang="en-IE" smtClean="0"/>
              <a:t>6</a:t>
            </a:fld>
            <a:endParaRPr lang="en-IE"/>
          </a:p>
        </p:txBody>
      </p:sp>
    </p:spTree>
    <p:extLst>
      <p:ext uri="{BB962C8B-B14F-4D97-AF65-F5344CB8AC3E}">
        <p14:creationId xmlns:p14="http://schemas.microsoft.com/office/powerpoint/2010/main" val="102528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The IAEA Safety Fundamentals publication “Fundamental Safety Principles” establishes the safety objective and safety principles for the</a:t>
            </a:r>
          </a:p>
          <a:p>
            <a:r>
              <a:rPr lang="en-IE" sz="1300" dirty="0"/>
              <a:t>protection of people and the environment from harmful effects of ionizing radiation. </a:t>
            </a:r>
          </a:p>
          <a:p>
            <a:endParaRPr lang="en-IE" sz="1300" dirty="0"/>
          </a:p>
          <a:p>
            <a:r>
              <a:rPr lang="en-IE" sz="1300" dirty="0"/>
              <a:t>Principle 10 states that: “Protective actions to reduce existing</a:t>
            </a:r>
          </a:p>
          <a:p>
            <a:r>
              <a:rPr lang="en-IE" sz="1300" dirty="0"/>
              <a:t>or unregulated radiation risks must be justified and optimized.” One type of situation covered by this principle is exposure due to natural sources of radiation, including exposure due to radon in dwellings and workplaces.</a:t>
            </a:r>
          </a:p>
          <a:p>
            <a:endParaRPr lang="en-IE" sz="1300" dirty="0"/>
          </a:p>
          <a:p>
            <a:r>
              <a:rPr lang="en-IE" sz="1300" dirty="0"/>
              <a:t>Protection of the public, as specified in GSR Part 3, has always been part of the radiation protection requirements. However, there has been relatively little guidance provided specifically on the protection of the public against exposure due to natural sources of radiation. </a:t>
            </a:r>
          </a:p>
          <a:p>
            <a:endParaRPr lang="en-IE" sz="1300" dirty="0"/>
          </a:p>
          <a:p>
            <a:r>
              <a:rPr lang="en-IE" sz="1300" dirty="0"/>
              <a:t>This Safety Guide is intended to fill that gap by focusing on the identification and implementation of appropriate measures for protection of members of the public against exposure indoors due to natural sources of radiation. Exposure indoors is usually higher than exposure outdoors, but is more readily controllable.</a:t>
            </a:r>
          </a:p>
          <a:p>
            <a:endParaRPr lang="en-IE" sz="1300" dirty="0"/>
          </a:p>
          <a:p>
            <a:endParaRPr lang="en-IE"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7</a:t>
            </a:fld>
            <a:endParaRPr lang="en-IE"/>
          </a:p>
        </p:txBody>
      </p:sp>
    </p:spTree>
    <p:extLst>
      <p:ext uri="{BB962C8B-B14F-4D97-AF65-F5344CB8AC3E}">
        <p14:creationId xmlns:p14="http://schemas.microsoft.com/office/powerpoint/2010/main" val="252734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and the next ones set out</a:t>
            </a:r>
            <a:r>
              <a:rPr lang="en-IE" baseline="0" dirty="0"/>
              <a:t> the text of the 5 general requirements of the BSS that apply to radon whether directly or indirectly.  The general requirements apply to exposure to radon in that the BSS regards radon exposure no differently to other exposure situations, but interpretation of the requirements reflects the unique aspects of control radon exposure.</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8</a:t>
            </a:fld>
            <a:endParaRPr lang="en-IE"/>
          </a:p>
        </p:txBody>
      </p:sp>
    </p:spTree>
    <p:extLst>
      <p:ext uri="{BB962C8B-B14F-4D97-AF65-F5344CB8AC3E}">
        <p14:creationId xmlns:p14="http://schemas.microsoft.com/office/powerpoint/2010/main" val="26282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9</a:t>
            </a:fld>
            <a:endParaRPr lang="en-IE"/>
          </a:p>
        </p:txBody>
      </p:sp>
    </p:spTree>
    <p:extLst>
      <p:ext uri="{BB962C8B-B14F-4D97-AF65-F5344CB8AC3E}">
        <p14:creationId xmlns:p14="http://schemas.microsoft.com/office/powerpoint/2010/main" val="62969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6450" y="11588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2133600"/>
            <a:ext cx="40386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2133600"/>
            <a:ext cx="40386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noChangeArrowheads="1"/>
          </p:cNvSpPr>
          <p:nvPr>
            <p:ph type="dt" sz="half" idx="10"/>
          </p:nvPr>
        </p:nvSpPr>
        <p:spPr>
          <a:xfrm>
            <a:off x="6759575" y="6245225"/>
            <a:ext cx="2133600" cy="476250"/>
          </a:xfrm>
          <a:prstGeom prst="rect">
            <a:avLst/>
          </a:prstGeom>
          <a:ln/>
        </p:spPr>
        <p:txBody>
          <a:bodyPr/>
          <a:lstStyle>
            <a:lvl1pPr>
              <a:defRPr/>
            </a:lvl1pPr>
          </a:lstStyle>
          <a:p>
            <a:pPr>
              <a:defRPr/>
            </a:pPr>
            <a:fld id="{DB47F31A-48E3-47ED-8EEE-5272A1DF153F}" type="datetime1">
              <a:rPr lang="en-US" smtClean="0"/>
              <a:t>10/29/2018</a:t>
            </a:fld>
            <a:endParaRPr lang="en-US"/>
          </a:p>
        </p:txBody>
      </p:sp>
    </p:spTree>
    <p:extLst>
      <p:ext uri="{BB962C8B-B14F-4D97-AF65-F5344CB8AC3E}">
        <p14:creationId xmlns:p14="http://schemas.microsoft.com/office/powerpoint/2010/main" val="367611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pic>
        <p:nvPicPr>
          <p:cNvPr id="7" name="Picture 6">
            <a:extLst>
              <a:ext uri="{FF2B5EF4-FFF2-40B4-BE49-F238E27FC236}">
                <a16:creationId xmlns:a16="http://schemas.microsoft.com/office/drawing/2014/main" id="{D723BF14-B2F2-4044-B084-62B77B0FF3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993" y="82785"/>
            <a:ext cx="3424058" cy="242261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IE" dirty="0">
                <a:solidFill>
                  <a:schemeClr val="tx1"/>
                </a:solidFill>
              </a:rPr>
              <a:t>Module 2:</a:t>
            </a:r>
          </a:p>
          <a:p>
            <a:r>
              <a:rPr lang="en-IE">
                <a:solidFill>
                  <a:schemeClr val="tx1"/>
                </a:solidFill>
              </a:rPr>
              <a:t>Requirements in </a:t>
            </a:r>
            <a:r>
              <a:rPr lang="en-IE" dirty="0">
                <a:solidFill>
                  <a:schemeClr val="tx1"/>
                </a:solidFill>
              </a:rPr>
              <a:t>the International Basic Safety Standards (General Safety Requirements Part 3)</a:t>
            </a:r>
          </a:p>
          <a:p>
            <a:endParaRPr lang="en-GB" dirty="0"/>
          </a:p>
        </p:txBody>
      </p:sp>
      <p:sp>
        <p:nvSpPr>
          <p:cNvPr id="4" name="Title 4"/>
          <p:cNvSpPr>
            <a:spLocks noGrp="1"/>
          </p:cNvSpPr>
          <p:nvPr>
            <p:ph type="ctrTitle"/>
          </p:nvPr>
        </p:nvSpPr>
        <p:spPr>
          <a:xfrm>
            <a:off x="323850" y="1700213"/>
            <a:ext cx="8569325" cy="1584325"/>
          </a:xfrm>
          <a:no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IE" dirty="0"/>
              <a:t>International Atomic Energy Agency</a:t>
            </a:r>
            <a:br>
              <a:rPr lang="en-IE" dirty="0"/>
            </a:br>
            <a:r>
              <a:rPr lang="en-IE" dirty="0"/>
              <a:t>Learning programme:</a:t>
            </a:r>
            <a:br>
              <a:rPr lang="en-IE" dirty="0"/>
            </a:br>
            <a:r>
              <a:rPr lang="en-IE" dirty="0"/>
              <a:t>Radon gas</a:t>
            </a:r>
          </a:p>
        </p:txBody>
      </p:sp>
    </p:spTree>
    <p:extLst>
      <p:ext uri="{BB962C8B-B14F-4D97-AF65-F5344CB8AC3E}">
        <p14:creationId xmlns:p14="http://schemas.microsoft.com/office/powerpoint/2010/main" val="349209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274638"/>
            <a:ext cx="7787208" cy="9445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Basic Safety Standards GSR Part 3</a:t>
            </a:r>
          </a:p>
          <a:p>
            <a:pPr algn="l"/>
            <a:r>
              <a:rPr lang="en-IE" sz="2800" b="1" dirty="0"/>
              <a:t>General Requirements </a:t>
            </a:r>
            <a:r>
              <a:rPr lang="en-IE" sz="2800" dirty="0"/>
              <a:t>(cont’d)</a:t>
            </a:r>
          </a:p>
        </p:txBody>
      </p:sp>
      <p:sp>
        <p:nvSpPr>
          <p:cNvPr id="3" name="Rectangle 2"/>
          <p:cNvSpPr/>
          <p:nvPr/>
        </p:nvSpPr>
        <p:spPr>
          <a:xfrm>
            <a:off x="683568" y="1700808"/>
            <a:ext cx="5648234" cy="2172903"/>
          </a:xfrm>
          <a:prstGeom prst="rect">
            <a:avLst/>
          </a:prstGeom>
        </p:spPr>
        <p:txBody>
          <a:bodyPr wrap="square">
            <a:spAutoFit/>
          </a:bodyPr>
          <a:lstStyle/>
          <a:p>
            <a:r>
              <a:rPr lang="en-IE" sz="2200" b="1" dirty="0">
                <a:solidFill>
                  <a:schemeClr val="tx2"/>
                </a:solidFill>
              </a:rPr>
              <a:t>Requirement 5: </a:t>
            </a:r>
            <a:r>
              <a:rPr lang="en-IE" sz="2200" dirty="0">
                <a:solidFill>
                  <a:schemeClr val="tx2"/>
                </a:solidFill>
              </a:rPr>
              <a:t>Management for protection and safety</a:t>
            </a:r>
          </a:p>
          <a:p>
            <a:endParaRPr lang="en-IE" sz="1200" dirty="0">
              <a:solidFill>
                <a:schemeClr val="tx2"/>
              </a:solidFill>
            </a:endParaRPr>
          </a:p>
          <a:p>
            <a:pPr>
              <a:lnSpc>
                <a:spcPct val="110000"/>
              </a:lnSpc>
            </a:pPr>
            <a:r>
              <a:rPr lang="en-IE" i="1" dirty="0">
                <a:solidFill>
                  <a:schemeClr val="tx2"/>
                </a:solidFill>
              </a:rPr>
              <a:t>The principal parties shall ensure that protection and safety are effectively integrated into the overall management system of the organizations for which they are responsible.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17032"/>
            <a:ext cx="22479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9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274638"/>
            <a:ext cx="7920880" cy="9445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Basic Safety Standards GSR Part 3:</a:t>
            </a:r>
          </a:p>
          <a:p>
            <a:pPr algn="l"/>
            <a:r>
              <a:rPr lang="en-IE" sz="2400" b="1" dirty="0"/>
              <a:t>Types of Exposure Situations</a:t>
            </a:r>
          </a:p>
        </p:txBody>
      </p:sp>
      <p:sp>
        <p:nvSpPr>
          <p:cNvPr id="3" name="Rectangle 2"/>
          <p:cNvSpPr/>
          <p:nvPr/>
        </p:nvSpPr>
        <p:spPr>
          <a:xfrm>
            <a:off x="397768" y="1484784"/>
            <a:ext cx="7772400" cy="2554545"/>
          </a:xfrm>
          <a:prstGeom prst="rect">
            <a:avLst/>
          </a:prstGeom>
        </p:spPr>
        <p:txBody>
          <a:bodyPr wrap="square">
            <a:spAutoFit/>
          </a:bodyPr>
          <a:lstStyle/>
          <a:p>
            <a:r>
              <a:rPr lang="en-IE" sz="2000" dirty="0">
                <a:solidFill>
                  <a:schemeClr val="tx2"/>
                </a:solidFill>
              </a:rPr>
              <a:t>General Safety Requirements (GSR) Part 3 distinguishes between 3 types of exposure situations:</a:t>
            </a:r>
          </a:p>
          <a:p>
            <a:endParaRPr lang="en-IE" sz="1000" dirty="0">
              <a:solidFill>
                <a:schemeClr val="tx2"/>
              </a:solidFill>
            </a:endParaRPr>
          </a:p>
          <a:p>
            <a:pPr marL="648000" indent="-457200">
              <a:spcBef>
                <a:spcPts val="600"/>
              </a:spcBef>
              <a:spcAft>
                <a:spcPts val="600"/>
              </a:spcAft>
              <a:buSzPct val="95000"/>
              <a:buFont typeface="+mj-lt"/>
              <a:buAutoNum type="arabicPeriod"/>
            </a:pPr>
            <a:r>
              <a:rPr lang="en-IE" sz="2000" dirty="0">
                <a:solidFill>
                  <a:schemeClr val="tx2"/>
                </a:solidFill>
              </a:rPr>
              <a:t>Planned Exposure Situations</a:t>
            </a:r>
          </a:p>
          <a:p>
            <a:pPr marL="648000" indent="-457200">
              <a:spcBef>
                <a:spcPts val="600"/>
              </a:spcBef>
              <a:spcAft>
                <a:spcPts val="600"/>
              </a:spcAft>
              <a:buSzPct val="95000"/>
              <a:buFont typeface="+mj-lt"/>
              <a:buAutoNum type="arabicPeriod"/>
            </a:pPr>
            <a:r>
              <a:rPr lang="en-IE" sz="2000" dirty="0">
                <a:solidFill>
                  <a:schemeClr val="tx2"/>
                </a:solidFill>
              </a:rPr>
              <a:t>Emergency Exposure Situations</a:t>
            </a:r>
          </a:p>
          <a:p>
            <a:pPr marL="648000" indent="-457200">
              <a:spcBef>
                <a:spcPts val="600"/>
              </a:spcBef>
              <a:spcAft>
                <a:spcPts val="600"/>
              </a:spcAft>
              <a:buSzPct val="95000"/>
              <a:buFont typeface="+mj-lt"/>
              <a:buAutoNum type="arabicPeriod"/>
            </a:pPr>
            <a:r>
              <a:rPr lang="en-IE" sz="2000" dirty="0">
                <a:solidFill>
                  <a:schemeClr val="tx2"/>
                </a:solidFill>
              </a:rPr>
              <a:t>Existing Exposure Situations</a:t>
            </a:r>
          </a:p>
          <a:p>
            <a:pPr marL="457200" indent="-457200">
              <a:buFont typeface="+mj-lt"/>
              <a:buAutoNum type="arabicPeriod"/>
            </a:pPr>
            <a:endParaRPr lang="en-IE" sz="2000" i="1"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2" name="TextBox 1">
            <a:extLst>
              <a:ext uri="{FF2B5EF4-FFF2-40B4-BE49-F238E27FC236}">
                <a16:creationId xmlns:a16="http://schemas.microsoft.com/office/drawing/2014/main" id="{7177D405-9A25-4363-A07D-C57B7DD2BC86}"/>
              </a:ext>
            </a:extLst>
          </p:cNvPr>
          <p:cNvSpPr txBox="1"/>
          <p:nvPr/>
        </p:nvSpPr>
        <p:spPr>
          <a:xfrm>
            <a:off x="467544" y="4221088"/>
            <a:ext cx="7920880" cy="1631216"/>
          </a:xfrm>
          <a:prstGeom prst="rect">
            <a:avLst/>
          </a:prstGeom>
          <a:noFill/>
        </p:spPr>
        <p:txBody>
          <a:bodyPr wrap="square" rtlCol="0">
            <a:spAutoFit/>
          </a:bodyPr>
          <a:lstStyle/>
          <a:p>
            <a:r>
              <a:rPr lang="en-IE" sz="2000" i="1" dirty="0">
                <a:solidFill>
                  <a:schemeClr val="tx2"/>
                </a:solidFill>
              </a:rPr>
              <a:t>Indoor radon exposure in homes and workplaces is regarded as an </a:t>
            </a:r>
            <a:r>
              <a:rPr lang="en-IE" sz="2000" b="1" i="1" dirty="0">
                <a:solidFill>
                  <a:schemeClr val="tx2"/>
                </a:solidFill>
              </a:rPr>
              <a:t>Existing Exposure Situation.</a:t>
            </a:r>
          </a:p>
          <a:p>
            <a:r>
              <a:rPr lang="en-IE" sz="2000" i="1" dirty="0">
                <a:solidFill>
                  <a:schemeClr val="tx2"/>
                </a:solidFill>
              </a:rPr>
              <a:t>Radon exposure over 1000 </a:t>
            </a:r>
            <a:r>
              <a:rPr lang="en-IE" sz="2000" i="1" dirty="0" err="1">
                <a:solidFill>
                  <a:schemeClr val="tx2"/>
                </a:solidFill>
              </a:rPr>
              <a:t>Bq</a:t>
            </a:r>
            <a:r>
              <a:rPr lang="en-IE" sz="2000" i="1" dirty="0">
                <a:solidFill>
                  <a:schemeClr val="tx2"/>
                </a:solidFill>
              </a:rPr>
              <a:t>/m3 in workplaces as well as in uranium mining and producing operations is regarded as </a:t>
            </a:r>
            <a:r>
              <a:rPr lang="en-IE" sz="2000" b="1" i="1" dirty="0">
                <a:solidFill>
                  <a:schemeClr val="tx2"/>
                </a:solidFill>
              </a:rPr>
              <a:t>Planned Exposure Situation.</a:t>
            </a:r>
          </a:p>
        </p:txBody>
      </p:sp>
    </p:spTree>
    <p:extLst>
      <p:ext uri="{BB962C8B-B14F-4D97-AF65-F5344CB8AC3E}">
        <p14:creationId xmlns:p14="http://schemas.microsoft.com/office/powerpoint/2010/main" val="390956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274638"/>
            <a:ext cx="7920880" cy="10207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Existing Exposure Situations</a:t>
            </a:r>
          </a:p>
          <a:p>
            <a:pPr algn="l"/>
            <a:r>
              <a:rPr lang="en-IE" sz="2400" b="1" dirty="0"/>
              <a:t>Requirement 47 in GSR Part 3</a:t>
            </a:r>
          </a:p>
        </p:txBody>
      </p:sp>
      <p:sp>
        <p:nvSpPr>
          <p:cNvPr id="3" name="Rectangle 2"/>
          <p:cNvSpPr/>
          <p:nvPr/>
        </p:nvSpPr>
        <p:spPr>
          <a:xfrm>
            <a:off x="395536" y="1386290"/>
            <a:ext cx="7772400" cy="3914918"/>
          </a:xfrm>
          <a:prstGeom prst="rect">
            <a:avLst/>
          </a:prstGeom>
        </p:spPr>
        <p:txBody>
          <a:bodyPr wrap="square">
            <a:spAutoFit/>
          </a:bodyPr>
          <a:lstStyle/>
          <a:p>
            <a:pPr>
              <a:spcBef>
                <a:spcPts val="600"/>
              </a:spcBef>
              <a:spcAft>
                <a:spcPts val="600"/>
              </a:spcAft>
            </a:pPr>
            <a:r>
              <a:rPr lang="en-IE" sz="2200" b="1" dirty="0">
                <a:solidFill>
                  <a:schemeClr val="tx2"/>
                </a:solidFill>
              </a:rPr>
              <a:t>Requirement 47: Responsibilities of the government specific to existing exposure situations</a:t>
            </a:r>
          </a:p>
          <a:p>
            <a:pPr algn="just">
              <a:lnSpc>
                <a:spcPct val="110000"/>
              </a:lnSpc>
              <a:spcBef>
                <a:spcPts val="600"/>
              </a:spcBef>
              <a:spcAft>
                <a:spcPts val="600"/>
              </a:spcAft>
            </a:pPr>
            <a:r>
              <a:rPr lang="en-IE" dirty="0">
                <a:solidFill>
                  <a:schemeClr val="tx2"/>
                </a:solidFill>
              </a:rPr>
              <a:t>The government </a:t>
            </a:r>
            <a:r>
              <a:rPr lang="en-IE" u="sng" dirty="0">
                <a:solidFill>
                  <a:schemeClr val="tx2"/>
                </a:solidFill>
              </a:rPr>
              <a:t>shall</a:t>
            </a:r>
            <a:r>
              <a:rPr lang="en-IE" dirty="0">
                <a:solidFill>
                  <a:schemeClr val="tx2"/>
                </a:solidFill>
              </a:rPr>
              <a:t> ensure that existing exposure situations that have been identified are evaluated to determine which occupational exposures and public exposures are of concern from the point of view of radiation protection.</a:t>
            </a:r>
          </a:p>
          <a:p>
            <a:pPr algn="just">
              <a:lnSpc>
                <a:spcPct val="110000"/>
              </a:lnSpc>
              <a:spcBef>
                <a:spcPts val="300"/>
              </a:spcBef>
              <a:spcAft>
                <a:spcPts val="300"/>
              </a:spcAft>
            </a:pPr>
            <a:endParaRPr lang="en-IE" sz="1000" dirty="0">
              <a:solidFill>
                <a:schemeClr val="tx2"/>
              </a:solidFill>
            </a:endParaRPr>
          </a:p>
          <a:p>
            <a:pPr algn="just">
              <a:lnSpc>
                <a:spcPct val="110000"/>
              </a:lnSpc>
              <a:spcBef>
                <a:spcPts val="600"/>
              </a:spcBef>
              <a:spcAft>
                <a:spcPts val="600"/>
              </a:spcAft>
            </a:pPr>
            <a:r>
              <a:rPr lang="en-IE" dirty="0">
                <a:solidFill>
                  <a:schemeClr val="tx2"/>
                </a:solidFill>
              </a:rPr>
              <a:t>5.2. …responsibilities for protection and safety are assigned and appropriate reference levels are established.</a:t>
            </a:r>
          </a:p>
          <a:p>
            <a:pPr algn="just">
              <a:lnSpc>
                <a:spcPct val="110000"/>
              </a:lnSpc>
              <a:spcBef>
                <a:spcPts val="600"/>
              </a:spcBef>
              <a:spcAft>
                <a:spcPts val="600"/>
              </a:spcAft>
            </a:pPr>
            <a:r>
              <a:rPr lang="en-IE" dirty="0">
                <a:solidFill>
                  <a:schemeClr val="tx2"/>
                </a:solidFill>
              </a:rPr>
              <a:t>5.3. …include in the legal and regulatory framework for protection and safety…provision for the management of existing exposure situations.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188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88640"/>
            <a:ext cx="7906072" cy="13255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Requirement 47 (cont’d): </a:t>
            </a:r>
            <a:br>
              <a:rPr lang="en-IE" sz="2400" b="1" dirty="0"/>
            </a:br>
            <a:r>
              <a:rPr lang="en-IE" sz="2400" b="1" dirty="0"/>
              <a:t>Responsibilities of the government specific to existing exposure situations</a:t>
            </a:r>
          </a:p>
        </p:txBody>
      </p:sp>
      <p:sp>
        <p:nvSpPr>
          <p:cNvPr id="3" name="Rectangle 2"/>
          <p:cNvSpPr/>
          <p:nvPr/>
        </p:nvSpPr>
        <p:spPr>
          <a:xfrm>
            <a:off x="457200" y="1965027"/>
            <a:ext cx="7772400" cy="2831544"/>
          </a:xfrm>
          <a:prstGeom prst="rect">
            <a:avLst/>
          </a:prstGeom>
        </p:spPr>
        <p:txBody>
          <a:bodyPr wrap="square">
            <a:spAutoFit/>
          </a:bodyPr>
          <a:lstStyle/>
          <a:p>
            <a:pPr algn="just">
              <a:lnSpc>
                <a:spcPct val="110000"/>
              </a:lnSpc>
            </a:pPr>
            <a:r>
              <a:rPr lang="en-IE" sz="2000" dirty="0">
                <a:solidFill>
                  <a:schemeClr val="tx2"/>
                </a:solidFill>
              </a:rPr>
              <a:t>…provision for the management of existing exposure situations.</a:t>
            </a:r>
          </a:p>
          <a:p>
            <a:pPr algn="just">
              <a:lnSpc>
                <a:spcPct val="110000"/>
              </a:lnSpc>
            </a:pPr>
            <a:endParaRPr lang="en-IE" sz="2000" dirty="0">
              <a:solidFill>
                <a:schemeClr val="tx2"/>
              </a:solidFill>
            </a:endParaRPr>
          </a:p>
          <a:p>
            <a:pPr algn="just">
              <a:lnSpc>
                <a:spcPct val="110000"/>
              </a:lnSpc>
            </a:pPr>
            <a:r>
              <a:rPr lang="en-IE" sz="2000" dirty="0">
                <a:solidFill>
                  <a:schemeClr val="tx2"/>
                </a:solidFill>
              </a:rPr>
              <a:t>In the case of exposure due to radon, this will include exposure in workplaces for which the exposure due to radon is not required by or directly related to the work and for which annual average activity concentrations of radon might be expected not to exceed an established reference level.</a:t>
            </a:r>
          </a:p>
          <a:p>
            <a:endParaRPr lang="en-IE" sz="24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19720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58614"/>
            <a:ext cx="8280920" cy="13541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Requirement 47 (cont’d): </a:t>
            </a:r>
            <a:br>
              <a:rPr lang="en-IE" sz="2800" b="1" dirty="0"/>
            </a:br>
            <a:r>
              <a:rPr lang="en-IE" sz="2400" b="1" dirty="0"/>
              <a:t>Responsibilities of the government specific to existing exposure situations</a:t>
            </a:r>
          </a:p>
        </p:txBody>
      </p:sp>
      <p:sp>
        <p:nvSpPr>
          <p:cNvPr id="3" name="Rectangle 2"/>
          <p:cNvSpPr/>
          <p:nvPr/>
        </p:nvSpPr>
        <p:spPr>
          <a:xfrm>
            <a:off x="395536" y="1655217"/>
            <a:ext cx="7772400" cy="4355038"/>
          </a:xfrm>
          <a:prstGeom prst="rect">
            <a:avLst/>
          </a:prstGeom>
        </p:spPr>
        <p:txBody>
          <a:bodyPr wrap="square">
            <a:spAutoFit/>
          </a:bodyPr>
          <a:lstStyle/>
          <a:p>
            <a:pPr>
              <a:lnSpc>
                <a:spcPct val="110000"/>
              </a:lnSpc>
              <a:spcBef>
                <a:spcPts val="600"/>
              </a:spcBef>
              <a:spcAft>
                <a:spcPts val="600"/>
              </a:spcAft>
            </a:pPr>
            <a:r>
              <a:rPr lang="en-IE" sz="2000" dirty="0">
                <a:solidFill>
                  <a:schemeClr val="tx2"/>
                </a:solidFill>
              </a:rPr>
              <a:t>…provision for the management of existing exposure situations.</a:t>
            </a:r>
          </a:p>
          <a:p>
            <a:pPr>
              <a:lnSpc>
                <a:spcPct val="110000"/>
              </a:lnSpc>
              <a:spcBef>
                <a:spcPts val="600"/>
              </a:spcBef>
              <a:spcAft>
                <a:spcPts val="600"/>
              </a:spcAft>
            </a:pPr>
            <a:r>
              <a:rPr lang="en-IE" sz="2000" dirty="0">
                <a:solidFill>
                  <a:schemeClr val="tx2"/>
                </a:solidFill>
              </a:rPr>
              <a:t>The Government </a:t>
            </a:r>
            <a:r>
              <a:rPr lang="en-IE" sz="2000" u="sng" dirty="0">
                <a:solidFill>
                  <a:schemeClr val="tx2"/>
                </a:solidFill>
              </a:rPr>
              <a:t>shall</a:t>
            </a:r>
            <a:r>
              <a:rPr lang="en-IE" sz="2000" dirty="0">
                <a:solidFill>
                  <a:schemeClr val="tx2"/>
                </a:solidFill>
              </a:rPr>
              <a:t>:</a:t>
            </a:r>
          </a:p>
          <a:p>
            <a:pPr marL="342900" indent="-342900">
              <a:lnSpc>
                <a:spcPct val="110000"/>
              </a:lnSpc>
              <a:spcBef>
                <a:spcPts val="600"/>
              </a:spcBef>
              <a:spcAft>
                <a:spcPts val="600"/>
              </a:spcAft>
              <a:buFont typeface="Arial" pitchFamily="34" charset="0"/>
              <a:buChar char="•"/>
            </a:pPr>
            <a:r>
              <a:rPr lang="en-IE" sz="2000" dirty="0">
                <a:solidFill>
                  <a:schemeClr val="tx2"/>
                </a:solidFill>
              </a:rPr>
              <a:t>Assign responsibility for the establishment and implementation of protection strategies</a:t>
            </a:r>
          </a:p>
          <a:p>
            <a:pPr marL="342900" indent="-342900">
              <a:lnSpc>
                <a:spcPct val="110000"/>
              </a:lnSpc>
              <a:spcBef>
                <a:spcPts val="600"/>
              </a:spcBef>
              <a:spcAft>
                <a:spcPts val="600"/>
              </a:spcAft>
              <a:buFont typeface="Arial" pitchFamily="34" charset="0"/>
              <a:buChar char="•"/>
            </a:pPr>
            <a:r>
              <a:rPr lang="en-IE" sz="2000" dirty="0">
                <a:solidFill>
                  <a:schemeClr val="tx2"/>
                </a:solidFill>
              </a:rPr>
              <a:t>Involve interested parties in their development and implementation</a:t>
            </a:r>
          </a:p>
          <a:p>
            <a:pPr marL="342900" indent="-342900">
              <a:lnSpc>
                <a:spcPct val="110000"/>
              </a:lnSpc>
              <a:spcBef>
                <a:spcPts val="600"/>
              </a:spcBef>
              <a:spcAft>
                <a:spcPts val="600"/>
              </a:spcAft>
              <a:buFont typeface="Arial" pitchFamily="34" charset="0"/>
              <a:buChar char="•"/>
            </a:pPr>
            <a:r>
              <a:rPr lang="en-IE" sz="2000" dirty="0">
                <a:solidFill>
                  <a:schemeClr val="tx2"/>
                </a:solidFill>
              </a:rPr>
              <a:t>Arrange for evaluation of remedial and protective actions</a:t>
            </a:r>
          </a:p>
          <a:p>
            <a:pPr marL="342900" indent="-342900">
              <a:lnSpc>
                <a:spcPct val="110000"/>
              </a:lnSpc>
              <a:spcBef>
                <a:spcPts val="600"/>
              </a:spcBef>
              <a:spcAft>
                <a:spcPts val="600"/>
              </a:spcAft>
              <a:buFont typeface="Arial" pitchFamily="34" charset="0"/>
              <a:buChar char="•"/>
            </a:pPr>
            <a:r>
              <a:rPr lang="en-IE" sz="2000" dirty="0">
                <a:solidFill>
                  <a:schemeClr val="tx2"/>
                </a:solidFill>
              </a:rPr>
              <a:t>Ensure health and protection information is available to expose persons</a:t>
            </a:r>
          </a:p>
          <a:p>
            <a:pPr marL="342900" indent="-342900">
              <a:buFont typeface="Arial" pitchFamily="34" charset="0"/>
              <a:buChar char="•"/>
            </a:pPr>
            <a:endParaRPr lang="en-IE" sz="24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68305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844824"/>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9398" y="86167"/>
            <a:ext cx="7920880" cy="12493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Requirement 48 in GSR Part 3: Justification for protective actions and optimization of protection and safety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p:cNvSpPr/>
          <p:nvPr/>
        </p:nvSpPr>
        <p:spPr>
          <a:xfrm>
            <a:off x="323528" y="1628800"/>
            <a:ext cx="8496944" cy="4024115"/>
          </a:xfrm>
          <a:prstGeom prst="rect">
            <a:avLst/>
          </a:prstGeom>
        </p:spPr>
        <p:txBody>
          <a:bodyPr wrap="square">
            <a:spAutoFit/>
          </a:bodyPr>
          <a:lstStyle/>
          <a:p>
            <a:pPr>
              <a:lnSpc>
                <a:spcPct val="110000"/>
              </a:lnSpc>
            </a:pPr>
            <a:r>
              <a:rPr lang="en-IE" sz="2000" dirty="0">
                <a:solidFill>
                  <a:schemeClr val="tx2"/>
                </a:solidFill>
              </a:rPr>
              <a:t>The relevant authority shall ensure that remedial actions and protective actions are justified and that protection and safety is optimized.</a:t>
            </a:r>
          </a:p>
          <a:p>
            <a:pPr>
              <a:lnSpc>
                <a:spcPct val="110000"/>
              </a:lnSpc>
            </a:pPr>
            <a:endParaRPr lang="en-IE" sz="2200" dirty="0">
              <a:solidFill>
                <a:schemeClr val="tx2"/>
              </a:solidFill>
            </a:endParaRPr>
          </a:p>
          <a:p>
            <a:pPr>
              <a:lnSpc>
                <a:spcPct val="110000"/>
              </a:lnSpc>
              <a:spcBef>
                <a:spcPts val="600"/>
              </a:spcBef>
              <a:spcAft>
                <a:spcPts val="600"/>
              </a:spcAft>
            </a:pPr>
            <a:r>
              <a:rPr lang="en-IE" sz="2000" dirty="0">
                <a:solidFill>
                  <a:schemeClr val="tx2"/>
                </a:solidFill>
              </a:rPr>
              <a:t>The government shall ensure that:</a:t>
            </a:r>
          </a:p>
          <a:p>
            <a:pPr marL="342900" indent="-342900">
              <a:lnSpc>
                <a:spcPct val="110000"/>
              </a:lnSpc>
              <a:spcBef>
                <a:spcPts val="600"/>
              </a:spcBef>
              <a:spcAft>
                <a:spcPts val="600"/>
              </a:spcAft>
              <a:buFont typeface="Arial" pitchFamily="34" charset="0"/>
              <a:buChar char="•"/>
            </a:pPr>
            <a:r>
              <a:rPr lang="en-IE" sz="2000" dirty="0">
                <a:solidFill>
                  <a:schemeClr val="tx2"/>
                </a:solidFill>
              </a:rPr>
              <a:t>the protection strategy for the management of radon exposure, is commensurate with the associated radiation risks</a:t>
            </a:r>
          </a:p>
          <a:p>
            <a:pPr marL="342900" indent="-342900">
              <a:lnSpc>
                <a:spcPct val="110000"/>
              </a:lnSpc>
              <a:spcBef>
                <a:spcPts val="600"/>
              </a:spcBef>
              <a:spcAft>
                <a:spcPts val="600"/>
              </a:spcAft>
              <a:buFont typeface="Arial" pitchFamily="34" charset="0"/>
              <a:buChar char="•"/>
            </a:pPr>
            <a:r>
              <a:rPr lang="en-IE" sz="2000" dirty="0">
                <a:solidFill>
                  <a:schemeClr val="tx2"/>
                </a:solidFill>
              </a:rPr>
              <a:t>remedial or protective actions yield sufficient benefits to outweigh the detriments.</a:t>
            </a:r>
          </a:p>
          <a:p>
            <a:pPr>
              <a:lnSpc>
                <a:spcPct val="110000"/>
              </a:lnSpc>
              <a:spcBef>
                <a:spcPts val="600"/>
              </a:spcBef>
              <a:spcAft>
                <a:spcPts val="600"/>
              </a:spcAft>
            </a:pPr>
            <a:r>
              <a:rPr lang="en-IE" sz="2000" dirty="0">
                <a:solidFill>
                  <a:schemeClr val="tx2"/>
                </a:solidFill>
              </a:rPr>
              <a:t>The implementation of remedial actions does not imply the elimination of all radioactivity or all traces of radioactive substances. </a:t>
            </a:r>
          </a:p>
        </p:txBody>
      </p:sp>
    </p:spTree>
    <p:extLst>
      <p:ext uri="{BB962C8B-B14F-4D97-AF65-F5344CB8AC3E}">
        <p14:creationId xmlns:p14="http://schemas.microsoft.com/office/powerpoint/2010/main" val="207484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38" t="17831" r="15314"/>
          <a:stretch/>
        </p:blipFill>
        <p:spPr bwMode="auto">
          <a:xfrm>
            <a:off x="5220072" y="4347582"/>
            <a:ext cx="2520280" cy="224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51520" y="28581"/>
            <a:ext cx="8060432" cy="12493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Requirement 48 (cont’d): </a:t>
            </a:r>
            <a:br>
              <a:rPr lang="en-IE" sz="2800" b="1" dirty="0"/>
            </a:br>
            <a:r>
              <a:rPr lang="en-IE" sz="2400" b="1" dirty="0"/>
              <a:t>Justification for protective actions and optimization of protection and safety</a:t>
            </a:r>
          </a:p>
        </p:txBody>
      </p:sp>
      <p:sp>
        <p:nvSpPr>
          <p:cNvPr id="6" name="Content Placeholder 5">
            <a:extLst>
              <a:ext uri="{FF2B5EF4-FFF2-40B4-BE49-F238E27FC236}">
                <a16:creationId xmlns:a16="http://schemas.microsoft.com/office/drawing/2014/main" id="{B2D3FF41-4BC7-48E0-8779-53005AEB08C1}"/>
              </a:ext>
            </a:extLst>
          </p:cNvPr>
          <p:cNvSpPr>
            <a:spLocks noGrp="1"/>
          </p:cNvSpPr>
          <p:nvPr>
            <p:ph sz="half" idx="1"/>
          </p:nvPr>
        </p:nvSpPr>
        <p:spPr>
          <a:xfrm>
            <a:off x="467544" y="2304636"/>
            <a:ext cx="4038600" cy="3888432"/>
          </a:xfrm>
        </p:spPr>
        <p:txBody>
          <a:bodyPr>
            <a:normAutofit fontScale="47500" lnSpcReduction="20000"/>
          </a:bodyPr>
          <a:lstStyle/>
          <a:p>
            <a:pPr>
              <a:lnSpc>
                <a:spcPct val="120000"/>
              </a:lnSpc>
              <a:spcBef>
                <a:spcPts val="600"/>
              </a:spcBef>
              <a:spcAft>
                <a:spcPts val="600"/>
              </a:spcAft>
            </a:pPr>
            <a:r>
              <a:rPr lang="en-IE" sz="3400" dirty="0">
                <a:solidFill>
                  <a:schemeClr val="tx2"/>
                </a:solidFill>
              </a:rPr>
              <a:t>The Government shall ensure that the form, scale and duration of such actions are optimized. </a:t>
            </a:r>
          </a:p>
          <a:p>
            <a:pPr>
              <a:lnSpc>
                <a:spcPct val="120000"/>
              </a:lnSpc>
              <a:spcBef>
                <a:spcPts val="600"/>
              </a:spcBef>
              <a:spcAft>
                <a:spcPts val="600"/>
              </a:spcAft>
            </a:pPr>
            <a:r>
              <a:rPr lang="en-IE" sz="3400" dirty="0">
                <a:solidFill>
                  <a:schemeClr val="tx2"/>
                </a:solidFill>
              </a:rPr>
              <a:t>Priority shall be given to those groups for whom the dose exceeds the reference level. </a:t>
            </a:r>
          </a:p>
          <a:p>
            <a:pPr>
              <a:lnSpc>
                <a:spcPct val="120000"/>
              </a:lnSpc>
              <a:spcBef>
                <a:spcPts val="600"/>
              </a:spcBef>
              <a:spcAft>
                <a:spcPts val="600"/>
              </a:spcAft>
            </a:pPr>
            <a:r>
              <a:rPr lang="en-IE" sz="3400" dirty="0">
                <a:solidFill>
                  <a:schemeClr val="tx2"/>
                </a:solidFill>
              </a:rPr>
              <a:t>All reasonable steps shall be taken to prevent doses from remaining above the reference levels. </a:t>
            </a:r>
          </a:p>
          <a:p>
            <a:pPr>
              <a:lnSpc>
                <a:spcPct val="120000"/>
              </a:lnSpc>
              <a:spcBef>
                <a:spcPts val="600"/>
              </a:spcBef>
              <a:spcAft>
                <a:spcPts val="600"/>
              </a:spcAft>
            </a:pPr>
            <a:r>
              <a:rPr lang="en-IE" sz="3400" dirty="0">
                <a:solidFill>
                  <a:schemeClr val="tx2"/>
                </a:solidFill>
              </a:rPr>
              <a:t>Reference levels shall typically be expressed as an annual effective dose to the representative person in the range of 1–20 </a:t>
            </a:r>
            <a:r>
              <a:rPr lang="en-IE" sz="3400" dirty="0" err="1">
                <a:solidFill>
                  <a:schemeClr val="tx2"/>
                </a:solidFill>
              </a:rPr>
              <a:t>millisievert</a:t>
            </a:r>
            <a:r>
              <a:rPr lang="en-IE" sz="3400" dirty="0">
                <a:solidFill>
                  <a:schemeClr val="tx2"/>
                </a:solidFill>
              </a:rPr>
              <a:t>(s) (</a:t>
            </a:r>
            <a:r>
              <a:rPr lang="en-IE" sz="3400" dirty="0" err="1">
                <a:solidFill>
                  <a:schemeClr val="tx2"/>
                </a:solidFill>
              </a:rPr>
              <a:t>mSv</a:t>
            </a:r>
            <a:r>
              <a:rPr lang="en-IE" sz="3400" dirty="0">
                <a:solidFill>
                  <a:schemeClr val="tx2"/>
                </a:solidFill>
              </a:rPr>
              <a:t>) </a:t>
            </a:r>
          </a:p>
          <a:p>
            <a:endParaRPr lang="en-US" dirty="0"/>
          </a:p>
        </p:txBody>
      </p:sp>
      <p:sp>
        <p:nvSpPr>
          <p:cNvPr id="7" name="Content Placeholder 6">
            <a:extLst>
              <a:ext uri="{FF2B5EF4-FFF2-40B4-BE49-F238E27FC236}">
                <a16:creationId xmlns:a16="http://schemas.microsoft.com/office/drawing/2014/main" id="{9E47E8A5-5934-4CA2-94A5-3BE1BB052B3C}"/>
              </a:ext>
            </a:extLst>
          </p:cNvPr>
          <p:cNvSpPr>
            <a:spLocks noGrp="1"/>
          </p:cNvSpPr>
          <p:nvPr>
            <p:ph sz="half" idx="2"/>
          </p:nvPr>
        </p:nvSpPr>
        <p:spPr>
          <a:xfrm>
            <a:off x="4644008" y="2304636"/>
            <a:ext cx="4038600" cy="3456384"/>
          </a:xfrm>
        </p:spPr>
        <p:txBody>
          <a:bodyPr>
            <a:normAutofit fontScale="47500" lnSpcReduction="20000"/>
          </a:bodyPr>
          <a:lstStyle/>
          <a:p>
            <a:pPr>
              <a:lnSpc>
                <a:spcPct val="120000"/>
              </a:lnSpc>
              <a:spcBef>
                <a:spcPts val="600"/>
              </a:spcBef>
              <a:spcAft>
                <a:spcPts val="600"/>
              </a:spcAft>
            </a:pPr>
            <a:r>
              <a:rPr lang="en-IE" sz="3400" dirty="0">
                <a:solidFill>
                  <a:schemeClr val="tx2"/>
                </a:solidFill>
              </a:rPr>
              <a:t>The Reference levels will be periodically reviewed to ensure that they remain appropriate</a:t>
            </a:r>
          </a:p>
          <a:p>
            <a:pPr>
              <a:lnSpc>
                <a:spcPct val="120000"/>
              </a:lnSpc>
              <a:spcBef>
                <a:spcPts val="600"/>
              </a:spcBef>
              <a:spcAft>
                <a:spcPts val="600"/>
              </a:spcAft>
            </a:pPr>
            <a:r>
              <a:rPr lang="en-IE" sz="3400" dirty="0">
                <a:solidFill>
                  <a:schemeClr val="tx2"/>
                </a:solidFill>
              </a:rPr>
              <a:t>The optimization process may lead to extensive remediation but not necessarily to the restoration of previous conditions.</a:t>
            </a:r>
            <a:endParaRPr lang="en-IE" sz="34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3" name="Rectangle 2"/>
          <p:cNvSpPr/>
          <p:nvPr/>
        </p:nvSpPr>
        <p:spPr>
          <a:xfrm>
            <a:off x="395536" y="1384900"/>
            <a:ext cx="8208912" cy="892552"/>
          </a:xfrm>
          <a:prstGeom prst="rect">
            <a:avLst/>
          </a:prstGeom>
        </p:spPr>
        <p:txBody>
          <a:bodyPr wrap="square">
            <a:spAutoFit/>
          </a:bodyPr>
          <a:lstStyle/>
          <a:p>
            <a:r>
              <a:rPr lang="en-IE" sz="2000" dirty="0">
                <a:solidFill>
                  <a:schemeClr val="tx2"/>
                </a:solidFill>
              </a:rPr>
              <a:t>The relevant authority shall ensure that remedial actions and protective actions are justified and that protection and safety is optimized.</a:t>
            </a:r>
          </a:p>
          <a:p>
            <a:endParaRPr lang="en-IE" sz="1200" dirty="0">
              <a:solidFill>
                <a:schemeClr val="tx2"/>
              </a:solidFill>
            </a:endParaRPr>
          </a:p>
        </p:txBody>
      </p:sp>
    </p:spTree>
    <p:extLst>
      <p:ext uri="{BB962C8B-B14F-4D97-AF65-F5344CB8AC3E}">
        <p14:creationId xmlns:p14="http://schemas.microsoft.com/office/powerpoint/2010/main" val="331149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213899"/>
            <a:ext cx="7704856" cy="12493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Requirement 50 in GSR Part 3: Public Exposure due to Radon Indoors  </a:t>
            </a:r>
          </a:p>
        </p:txBody>
      </p:sp>
      <p:sp>
        <p:nvSpPr>
          <p:cNvPr id="3" name="Rectangle 2"/>
          <p:cNvSpPr/>
          <p:nvPr/>
        </p:nvSpPr>
        <p:spPr>
          <a:xfrm>
            <a:off x="762000" y="1524000"/>
            <a:ext cx="7772400" cy="369332"/>
          </a:xfrm>
          <a:prstGeom prst="rect">
            <a:avLst/>
          </a:prstGeom>
        </p:spPr>
        <p:txBody>
          <a:bodyPr wrap="square">
            <a:spAutoFit/>
          </a:bodyPr>
          <a:lstStyle/>
          <a:p>
            <a:endParaRPr lang="en-IE"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2" name="Rectangle 1"/>
          <p:cNvSpPr/>
          <p:nvPr/>
        </p:nvSpPr>
        <p:spPr>
          <a:xfrm>
            <a:off x="395536" y="1504523"/>
            <a:ext cx="8153400" cy="3508653"/>
          </a:xfrm>
          <a:prstGeom prst="rect">
            <a:avLst/>
          </a:prstGeom>
        </p:spPr>
        <p:txBody>
          <a:bodyPr wrap="square">
            <a:spAutoFit/>
          </a:bodyPr>
          <a:lstStyle/>
          <a:p>
            <a:pPr algn="just">
              <a:lnSpc>
                <a:spcPct val="110000"/>
              </a:lnSpc>
            </a:pPr>
            <a:r>
              <a:rPr lang="en-IE" sz="2000" dirty="0">
                <a:solidFill>
                  <a:schemeClr val="tx2"/>
                </a:solidFill>
              </a:rPr>
              <a:t>“Where activity concentrations of radon that are of concern for public health are identified…, the government </a:t>
            </a:r>
            <a:r>
              <a:rPr lang="en-IE" sz="2000" u="sng" dirty="0">
                <a:solidFill>
                  <a:schemeClr val="tx2"/>
                </a:solidFill>
              </a:rPr>
              <a:t>shall</a:t>
            </a:r>
            <a:r>
              <a:rPr lang="en-IE" sz="2000" dirty="0">
                <a:solidFill>
                  <a:schemeClr val="tx2"/>
                </a:solidFill>
              </a:rPr>
              <a:t> ensure that an </a:t>
            </a:r>
            <a:r>
              <a:rPr lang="en-IE" sz="2000" b="1" dirty="0">
                <a:solidFill>
                  <a:schemeClr val="tx2"/>
                </a:solidFill>
              </a:rPr>
              <a:t>action plan </a:t>
            </a:r>
            <a:r>
              <a:rPr lang="en-IE" sz="2000" dirty="0">
                <a:solidFill>
                  <a:schemeClr val="tx2"/>
                </a:solidFill>
              </a:rPr>
              <a:t>is established comprising coordinated actions to reduce activity concentrations of radon in existing buildings and in future buildings”.</a:t>
            </a:r>
          </a:p>
          <a:p>
            <a:pPr algn="just">
              <a:lnSpc>
                <a:spcPct val="110000"/>
              </a:lnSpc>
            </a:pPr>
            <a:endParaRPr lang="en-IE" sz="2000" dirty="0">
              <a:solidFill>
                <a:schemeClr val="tx2"/>
              </a:solidFill>
            </a:endParaRPr>
          </a:p>
          <a:p>
            <a:pPr algn="just">
              <a:lnSpc>
                <a:spcPct val="110000"/>
              </a:lnSpc>
            </a:pPr>
            <a:r>
              <a:rPr lang="en-IE" sz="2000" dirty="0">
                <a:solidFill>
                  <a:schemeClr val="tx2"/>
                </a:solidFill>
              </a:rPr>
              <a:t>The government shall assign </a:t>
            </a:r>
            <a:r>
              <a:rPr lang="en-IE" sz="2000" b="1" dirty="0">
                <a:solidFill>
                  <a:schemeClr val="tx2"/>
                </a:solidFill>
              </a:rPr>
              <a:t>responsibility</a:t>
            </a:r>
            <a:r>
              <a:rPr lang="en-IE" sz="2000" dirty="0">
                <a:solidFill>
                  <a:schemeClr val="tx2"/>
                </a:solidFill>
              </a:rPr>
              <a:t> for establishing and implementing an action plan and for determining the circumstances under which actions are to be mandatory, or voluntary, taking account  of legal, social and economic circumstances.</a:t>
            </a:r>
          </a:p>
          <a:p>
            <a:endParaRPr lang="en-IE" sz="2400" dirty="0">
              <a:solidFill>
                <a:srgbClr val="000000"/>
              </a:solidFill>
            </a:endParaRPr>
          </a:p>
        </p:txBody>
      </p:sp>
    </p:spTree>
    <p:extLst>
      <p:ext uri="{BB962C8B-B14F-4D97-AF65-F5344CB8AC3E}">
        <p14:creationId xmlns:p14="http://schemas.microsoft.com/office/powerpoint/2010/main" val="184869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63414"/>
            <a:ext cx="7992888" cy="1105346"/>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Action Plan for Radon in dwellings and high occupancy buildings</a:t>
            </a:r>
          </a:p>
        </p:txBody>
      </p:sp>
      <p:sp>
        <p:nvSpPr>
          <p:cNvPr id="6" name="Rectangle 5"/>
          <p:cNvSpPr/>
          <p:nvPr/>
        </p:nvSpPr>
        <p:spPr>
          <a:xfrm>
            <a:off x="323664" y="1268760"/>
            <a:ext cx="8352792" cy="4238083"/>
          </a:xfrm>
          <a:prstGeom prst="rect">
            <a:avLst/>
          </a:prstGeom>
        </p:spPr>
        <p:txBody>
          <a:bodyPr wrap="square">
            <a:spAutoFit/>
          </a:bodyPr>
          <a:lstStyle/>
          <a:p>
            <a:r>
              <a:rPr lang="en-IE" sz="2000" b="1" dirty="0">
                <a:solidFill>
                  <a:schemeClr val="tx2"/>
                </a:solidFill>
              </a:rPr>
              <a:t>An Action Plan shall comprise co-ordinated actions to reduce activity concentration of radon in existing and future buildings </a:t>
            </a:r>
            <a:r>
              <a:rPr lang="en-IE" sz="2000" dirty="0">
                <a:solidFill>
                  <a:schemeClr val="tx2"/>
                </a:solidFill>
              </a:rPr>
              <a:t>including:</a:t>
            </a:r>
          </a:p>
          <a:p>
            <a:endParaRPr lang="en-IE" sz="1600" dirty="0">
              <a:solidFill>
                <a:schemeClr val="tx2"/>
              </a:solidFill>
            </a:endParaRPr>
          </a:p>
          <a:p>
            <a:pPr marL="342900" indent="-342900">
              <a:lnSpc>
                <a:spcPct val="110000"/>
              </a:lnSpc>
              <a:buAutoNum type="alphaLcParenBoth"/>
            </a:pPr>
            <a:r>
              <a:rPr lang="en-IE" sz="1600" dirty="0">
                <a:solidFill>
                  <a:schemeClr val="tx2"/>
                </a:solidFill>
              </a:rPr>
              <a:t>Establishing a reference level for Radon, that in general will not exceed an annual  average activity concentration of 300 </a:t>
            </a:r>
            <a:r>
              <a:rPr lang="en-IE" sz="1600" dirty="0" err="1">
                <a:solidFill>
                  <a:schemeClr val="tx2"/>
                </a:solidFill>
              </a:rPr>
              <a:t>Bq</a:t>
            </a:r>
            <a:r>
              <a:rPr lang="en-IE" sz="1600" dirty="0">
                <a:solidFill>
                  <a:schemeClr val="tx2"/>
                </a:solidFill>
              </a:rPr>
              <a:t>/m</a:t>
            </a:r>
            <a:r>
              <a:rPr lang="en-IE" sz="1600" baseline="30000" dirty="0">
                <a:solidFill>
                  <a:schemeClr val="tx2"/>
                </a:solidFill>
              </a:rPr>
              <a:t>3*</a:t>
            </a:r>
            <a:r>
              <a:rPr lang="en-IE" sz="1600" dirty="0">
                <a:solidFill>
                  <a:schemeClr val="tx2"/>
                </a:solidFill>
              </a:rPr>
              <a:t>;</a:t>
            </a:r>
          </a:p>
          <a:p>
            <a:pPr marL="360000" indent="-457200">
              <a:lnSpc>
                <a:spcPct val="110000"/>
              </a:lnSpc>
              <a:spcBef>
                <a:spcPts val="600"/>
              </a:spcBef>
              <a:spcAft>
                <a:spcPts val="600"/>
              </a:spcAft>
            </a:pPr>
            <a:r>
              <a:rPr lang="en-IE" sz="1600" dirty="0">
                <a:solidFill>
                  <a:schemeClr val="tx2"/>
                </a:solidFill>
              </a:rPr>
              <a:t>(b) Reducing activity concentrations of Radon and consequent exposures to levels at which protection is optimized;</a:t>
            </a:r>
          </a:p>
          <a:p>
            <a:pPr marL="360000" indent="-457200">
              <a:lnSpc>
                <a:spcPct val="110000"/>
              </a:lnSpc>
              <a:spcBef>
                <a:spcPts val="600"/>
              </a:spcBef>
              <a:spcAft>
                <a:spcPts val="600"/>
              </a:spcAft>
            </a:pPr>
            <a:r>
              <a:rPr lang="en-IE" sz="1600" dirty="0">
                <a:solidFill>
                  <a:schemeClr val="tx2"/>
                </a:solidFill>
              </a:rPr>
              <a:t>(c) Prioritising actions to reduce radon activity concentrations in those situations for which such action is likely to be most effective;</a:t>
            </a:r>
          </a:p>
          <a:p>
            <a:pPr marL="360000" indent="-457200">
              <a:lnSpc>
                <a:spcPct val="110000"/>
              </a:lnSpc>
              <a:spcBef>
                <a:spcPts val="600"/>
              </a:spcBef>
              <a:spcAft>
                <a:spcPts val="600"/>
              </a:spcAft>
            </a:pPr>
            <a:r>
              <a:rPr lang="en-IE" sz="1600" dirty="0">
                <a:solidFill>
                  <a:schemeClr val="tx2"/>
                </a:solidFill>
              </a:rPr>
              <a:t>(d) Including in building codes or standards preventive measures and corrective actions to prevent the ingress of Radon and to facilitate further actions wherever necessary.</a:t>
            </a:r>
          </a:p>
          <a:p>
            <a:pPr marL="360000" indent="-457200">
              <a:lnSpc>
                <a:spcPct val="110000"/>
              </a:lnSpc>
              <a:spcBef>
                <a:spcPts val="600"/>
              </a:spcBef>
              <a:spcAft>
                <a:spcPts val="600"/>
              </a:spcAft>
            </a:pPr>
            <a:r>
              <a:rPr lang="en-IE" sz="1600" dirty="0">
                <a:solidFill>
                  <a:schemeClr val="tx2"/>
                </a:solidFill>
              </a:rPr>
              <a:t>* Corresponds to annual effective dose of the order 10 </a:t>
            </a:r>
            <a:r>
              <a:rPr lang="en-IE" sz="1600" dirty="0" err="1">
                <a:solidFill>
                  <a:schemeClr val="tx2"/>
                </a:solidFill>
              </a:rPr>
              <a:t>mSv</a:t>
            </a:r>
            <a:r>
              <a:rPr lang="en-IE" sz="1600" dirty="0">
                <a:solidFill>
                  <a:schemeClr val="tx2"/>
                </a:solidFill>
              </a:rPr>
              <a:t>.</a:t>
            </a:r>
            <a:endParaRPr lang="en-IE" sz="1600" dirty="0">
              <a:solidFill>
                <a:srgbClr val="0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
        <p:nvSpPr>
          <p:cNvPr id="2" name="Rectangle 1"/>
          <p:cNvSpPr/>
          <p:nvPr/>
        </p:nvSpPr>
        <p:spPr>
          <a:xfrm>
            <a:off x="611560" y="5589240"/>
            <a:ext cx="76225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RADON ACTION PLAN</a:t>
            </a:r>
          </a:p>
        </p:txBody>
      </p:sp>
    </p:spTree>
    <p:extLst>
      <p:ext uri="{BB962C8B-B14F-4D97-AF65-F5344CB8AC3E}">
        <p14:creationId xmlns:p14="http://schemas.microsoft.com/office/powerpoint/2010/main" val="181060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47066"/>
            <a:ext cx="2304256" cy="1302406"/>
          </a:xfrm>
          <a:prstGeom prst="rect">
            <a:avLst/>
          </a:prstGeom>
          <a:noFill/>
          <a:ln>
            <a:noFill/>
          </a:ln>
          <a:effectLst>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26747" y="156465"/>
            <a:ext cx="8220968" cy="968279"/>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Requirement 51 in GSR Part 3: </a:t>
            </a:r>
            <a:br>
              <a:rPr lang="en-IE" sz="2400" b="1" dirty="0"/>
            </a:br>
            <a:r>
              <a:rPr lang="en-IE" sz="2400" b="1" dirty="0"/>
              <a:t>Exposure due to radionuclides in commodities </a:t>
            </a:r>
          </a:p>
        </p:txBody>
      </p:sp>
      <p:sp>
        <p:nvSpPr>
          <p:cNvPr id="3" name="Rectangle 2"/>
          <p:cNvSpPr/>
          <p:nvPr/>
        </p:nvSpPr>
        <p:spPr>
          <a:xfrm>
            <a:off x="226747" y="1253427"/>
            <a:ext cx="8077200" cy="4967514"/>
          </a:xfrm>
          <a:prstGeom prst="rect">
            <a:avLst/>
          </a:prstGeom>
        </p:spPr>
        <p:txBody>
          <a:bodyPr wrap="square">
            <a:spAutoFit/>
          </a:bodyPr>
          <a:lstStyle/>
          <a:p>
            <a:r>
              <a:rPr lang="en-IE" sz="2000" b="1" dirty="0">
                <a:solidFill>
                  <a:schemeClr val="tx2"/>
                </a:solidFill>
              </a:rPr>
              <a:t>The responsible authority shall establish reference levels for exposure due to radionuclides in commodities.</a:t>
            </a:r>
          </a:p>
          <a:p>
            <a:endParaRPr lang="en-IE" b="1" dirty="0">
              <a:solidFill>
                <a:schemeClr val="tx2"/>
              </a:solidFill>
            </a:endParaRPr>
          </a:p>
          <a:p>
            <a:pPr>
              <a:lnSpc>
                <a:spcPct val="120000"/>
              </a:lnSpc>
            </a:pPr>
            <a:r>
              <a:rPr lang="en-IE" dirty="0">
                <a:solidFill>
                  <a:schemeClr val="tx2"/>
                </a:solidFill>
              </a:rPr>
              <a:t>The responsible authority shall </a:t>
            </a:r>
          </a:p>
          <a:p>
            <a:pPr marL="285750" indent="-285750">
              <a:lnSpc>
                <a:spcPct val="110000"/>
              </a:lnSpc>
              <a:buFont typeface="Arial" pitchFamily="34" charset="0"/>
              <a:buChar char="•"/>
            </a:pPr>
            <a:r>
              <a:rPr lang="en-IE" sz="1600" dirty="0">
                <a:solidFill>
                  <a:schemeClr val="tx2"/>
                </a:solidFill>
              </a:rPr>
              <a:t>establish specific reference levels for exposure due to radionuclides in commodities such as construction materials, food and feed, and in drinking water,</a:t>
            </a:r>
          </a:p>
          <a:p>
            <a:pPr marL="285750" indent="-285750">
              <a:lnSpc>
                <a:spcPct val="110000"/>
              </a:lnSpc>
              <a:buFont typeface="Arial" pitchFamily="34" charset="0"/>
              <a:buChar char="•"/>
            </a:pPr>
            <a:r>
              <a:rPr lang="en-IE" sz="1600" dirty="0">
                <a:solidFill>
                  <a:schemeClr val="tx2"/>
                </a:solidFill>
              </a:rPr>
              <a:t>the annual annual effective dose to the representative person generally does not exceed a value of about 1 </a:t>
            </a:r>
            <a:r>
              <a:rPr lang="en-IE" sz="1600" dirty="0" err="1">
                <a:solidFill>
                  <a:schemeClr val="tx2"/>
                </a:solidFill>
              </a:rPr>
              <a:t>mSv</a:t>
            </a:r>
            <a:r>
              <a:rPr lang="en-IE" sz="1600" dirty="0">
                <a:solidFill>
                  <a:schemeClr val="tx2"/>
                </a:solidFill>
              </a:rPr>
              <a:t>.</a:t>
            </a:r>
          </a:p>
          <a:p>
            <a:endParaRPr lang="en-IE" sz="2200" dirty="0">
              <a:solidFill>
                <a:schemeClr val="tx2"/>
              </a:solidFill>
            </a:endParaRPr>
          </a:p>
          <a:p>
            <a:pPr>
              <a:lnSpc>
                <a:spcPct val="120000"/>
              </a:lnSpc>
            </a:pPr>
            <a:r>
              <a:rPr lang="en-IE" dirty="0">
                <a:solidFill>
                  <a:schemeClr val="tx2"/>
                </a:solidFill>
              </a:rPr>
              <a:t>In establishing reference levels the authority shall</a:t>
            </a:r>
          </a:p>
          <a:p>
            <a:pPr marL="285750" indent="-285750">
              <a:lnSpc>
                <a:spcPct val="110000"/>
              </a:lnSpc>
              <a:buFont typeface="Arial" pitchFamily="34" charset="0"/>
              <a:buChar char="•"/>
            </a:pPr>
            <a:r>
              <a:rPr lang="en-IE" sz="1600" dirty="0">
                <a:solidFill>
                  <a:schemeClr val="tx2"/>
                </a:solidFill>
              </a:rPr>
              <a:t>consider the guideline levels for radionuclides in food traded internationally that could contain radioactive substances as a result of a nuclear or radiological emergency, which have been published by the Joint Food and Agriculture Organization of the United Nations/World Health Organization Codex </a:t>
            </a:r>
            <a:r>
              <a:rPr lang="en-IE" sz="1600" dirty="0" err="1">
                <a:solidFill>
                  <a:schemeClr val="tx2"/>
                </a:solidFill>
              </a:rPr>
              <a:t>Alimentarius</a:t>
            </a:r>
            <a:r>
              <a:rPr lang="en-IE" sz="1600" dirty="0">
                <a:solidFill>
                  <a:schemeClr val="tx2"/>
                </a:solidFill>
              </a:rPr>
              <a:t> Commission</a:t>
            </a:r>
          </a:p>
          <a:p>
            <a:pPr marL="285750" indent="-285750">
              <a:lnSpc>
                <a:spcPct val="110000"/>
              </a:lnSpc>
              <a:buFont typeface="Arial" pitchFamily="34" charset="0"/>
              <a:buChar char="•"/>
            </a:pPr>
            <a:r>
              <a:rPr lang="en-IE" sz="1600" dirty="0">
                <a:solidFill>
                  <a:schemeClr val="tx2"/>
                </a:solidFill>
              </a:rPr>
              <a:t>consider the guideline levels for radionuclides contained in drinking water that have been published by the World Health Organization.</a:t>
            </a:r>
            <a:endParaRPr lang="en-IE" b="1"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0426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272808" cy="792088"/>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Content</a:t>
            </a:r>
          </a:p>
        </p:txBody>
      </p:sp>
      <p:sp>
        <p:nvSpPr>
          <p:cNvPr id="5" name="Content Placeholder 4"/>
          <p:cNvSpPr>
            <a:spLocks noGrp="1"/>
          </p:cNvSpPr>
          <p:nvPr>
            <p:ph idx="1"/>
          </p:nvPr>
        </p:nvSpPr>
        <p:spPr>
          <a:xfrm>
            <a:off x="214650" y="1307901"/>
            <a:ext cx="8712968" cy="4857403"/>
          </a:xfrm>
        </p:spPr>
        <p:txBody>
          <a:bodyPr>
            <a:normAutofit/>
          </a:bodyPr>
          <a:lstStyle/>
          <a:p>
            <a:pPr>
              <a:spcBef>
                <a:spcPts val="600"/>
              </a:spcBef>
              <a:spcAft>
                <a:spcPts val="600"/>
              </a:spcAft>
            </a:pPr>
            <a:r>
              <a:rPr lang="en-IE" sz="2400" dirty="0">
                <a:solidFill>
                  <a:schemeClr val="tx2"/>
                </a:solidFill>
              </a:rPr>
              <a:t>Basis of the General Safety Requirements (GSR) Part 3</a:t>
            </a:r>
          </a:p>
          <a:p>
            <a:pPr>
              <a:spcBef>
                <a:spcPts val="600"/>
              </a:spcBef>
              <a:spcAft>
                <a:spcPts val="600"/>
              </a:spcAft>
            </a:pPr>
            <a:r>
              <a:rPr lang="en-IE" sz="2400" dirty="0">
                <a:solidFill>
                  <a:schemeClr val="tx2"/>
                </a:solidFill>
              </a:rPr>
              <a:t>General Requirements</a:t>
            </a:r>
          </a:p>
          <a:p>
            <a:pPr>
              <a:spcBef>
                <a:spcPts val="600"/>
              </a:spcBef>
              <a:spcAft>
                <a:spcPts val="600"/>
              </a:spcAft>
            </a:pPr>
            <a:r>
              <a:rPr lang="en-IE" sz="2400" dirty="0">
                <a:solidFill>
                  <a:schemeClr val="tx2"/>
                </a:solidFill>
              </a:rPr>
              <a:t>Exposure Situations</a:t>
            </a:r>
          </a:p>
          <a:p>
            <a:pPr>
              <a:spcBef>
                <a:spcPts val="600"/>
              </a:spcBef>
              <a:spcAft>
                <a:spcPts val="600"/>
              </a:spcAft>
            </a:pPr>
            <a:r>
              <a:rPr lang="en-IE" sz="2400" dirty="0">
                <a:solidFill>
                  <a:schemeClr val="tx2"/>
                </a:solidFill>
              </a:rPr>
              <a:t>Requirement 47: Identify and Evaluate</a:t>
            </a:r>
          </a:p>
          <a:p>
            <a:pPr>
              <a:spcBef>
                <a:spcPts val="600"/>
              </a:spcBef>
              <a:spcAft>
                <a:spcPts val="600"/>
              </a:spcAft>
            </a:pPr>
            <a:r>
              <a:rPr lang="en-IE" sz="2400" dirty="0">
                <a:solidFill>
                  <a:schemeClr val="tx2"/>
                </a:solidFill>
              </a:rPr>
              <a:t>Requirement 48: Justify and Optimise </a:t>
            </a:r>
          </a:p>
          <a:p>
            <a:pPr>
              <a:spcBef>
                <a:spcPts val="600"/>
              </a:spcBef>
              <a:spcAft>
                <a:spcPts val="600"/>
              </a:spcAft>
            </a:pPr>
            <a:r>
              <a:rPr lang="en-IE" sz="2400" dirty="0">
                <a:solidFill>
                  <a:schemeClr val="tx2"/>
                </a:solidFill>
              </a:rPr>
              <a:t>Requirement 50: Protection of the Public</a:t>
            </a:r>
          </a:p>
          <a:p>
            <a:pPr>
              <a:spcBef>
                <a:spcPts val="600"/>
              </a:spcBef>
              <a:spcAft>
                <a:spcPts val="600"/>
              </a:spcAft>
            </a:pPr>
            <a:r>
              <a:rPr lang="en-IE" sz="2400" dirty="0">
                <a:solidFill>
                  <a:schemeClr val="tx2"/>
                </a:solidFill>
              </a:rPr>
              <a:t>Requirement 51: Exposure due to Commodities</a:t>
            </a:r>
          </a:p>
          <a:p>
            <a:pPr>
              <a:spcBef>
                <a:spcPts val="600"/>
              </a:spcBef>
              <a:spcAft>
                <a:spcPts val="600"/>
              </a:spcAft>
            </a:pPr>
            <a:r>
              <a:rPr lang="en-IE" sz="2400" dirty="0">
                <a:solidFill>
                  <a:schemeClr val="tx2"/>
                </a:solidFill>
              </a:rPr>
              <a:t>Requirement 52: Exposures in Workplaces</a:t>
            </a:r>
          </a:p>
          <a:p>
            <a:pPr>
              <a:spcBef>
                <a:spcPts val="600"/>
              </a:spcBef>
              <a:spcAft>
                <a:spcPts val="600"/>
              </a:spcAft>
            </a:pPr>
            <a:r>
              <a:rPr lang="en-IE" sz="2400" dirty="0">
                <a:solidFill>
                  <a:schemeClr val="tx2"/>
                </a:solidFill>
              </a:rPr>
              <a:t>Summary of Learning Points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5516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94487"/>
            <a:ext cx="8500204" cy="94555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Requirement 52 in GSR Part 3: </a:t>
            </a:r>
            <a:br>
              <a:rPr lang="en-IE" sz="2400" b="1" dirty="0"/>
            </a:br>
            <a:r>
              <a:rPr lang="en-IE" sz="2400" b="1" dirty="0"/>
              <a:t>Exposure due to radon in workplaces</a:t>
            </a:r>
          </a:p>
          <a:p>
            <a:pPr algn="l"/>
            <a:endParaRPr lang="en-IE" sz="2400" dirty="0"/>
          </a:p>
        </p:txBody>
      </p:sp>
      <p:sp>
        <p:nvSpPr>
          <p:cNvPr id="3" name="Rectangle 2"/>
          <p:cNvSpPr/>
          <p:nvPr/>
        </p:nvSpPr>
        <p:spPr>
          <a:xfrm>
            <a:off x="457200" y="1524000"/>
            <a:ext cx="8077200" cy="369332"/>
          </a:xfrm>
          <a:prstGeom prst="rect">
            <a:avLst/>
          </a:prstGeom>
        </p:spPr>
        <p:txBody>
          <a:bodyPr wrap="square">
            <a:spAutoFit/>
          </a:bodyPr>
          <a:lstStyle/>
          <a:p>
            <a:endParaRPr lang="en-IE"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2" name="Rectangle 1"/>
          <p:cNvSpPr/>
          <p:nvPr/>
        </p:nvSpPr>
        <p:spPr>
          <a:xfrm>
            <a:off x="246737" y="1124744"/>
            <a:ext cx="6053455" cy="5256824"/>
          </a:xfrm>
          <a:prstGeom prst="rect">
            <a:avLst/>
          </a:prstGeom>
        </p:spPr>
        <p:txBody>
          <a:bodyPr wrap="square">
            <a:spAutoFit/>
          </a:bodyPr>
          <a:lstStyle/>
          <a:p>
            <a:r>
              <a:rPr lang="en-IE" sz="2000" b="1" dirty="0">
                <a:solidFill>
                  <a:schemeClr val="tx2"/>
                </a:solidFill>
              </a:rPr>
              <a:t>The regulatory body shall establish and enforce requirements for the protection of workers in existing exposure situations.</a:t>
            </a:r>
          </a:p>
          <a:p>
            <a:endParaRPr lang="en-IE" sz="2000" b="1" dirty="0">
              <a:solidFill>
                <a:schemeClr val="tx2"/>
              </a:solidFill>
            </a:endParaRPr>
          </a:p>
          <a:p>
            <a:pPr>
              <a:lnSpc>
                <a:spcPct val="110000"/>
              </a:lnSpc>
              <a:spcBef>
                <a:spcPts val="600"/>
              </a:spcBef>
              <a:spcAft>
                <a:spcPts val="600"/>
              </a:spcAft>
            </a:pPr>
            <a:r>
              <a:rPr lang="en-IE" dirty="0">
                <a:solidFill>
                  <a:schemeClr val="tx2"/>
                </a:solidFill>
              </a:rPr>
              <a:t>Government shall assign responsibility for the establishment of a strategy for protection against exposure due to Radon in workplaces.</a:t>
            </a:r>
          </a:p>
          <a:p>
            <a:pPr>
              <a:spcBef>
                <a:spcPts val="600"/>
              </a:spcBef>
              <a:spcAft>
                <a:spcPts val="600"/>
              </a:spcAft>
            </a:pPr>
            <a:r>
              <a:rPr lang="en-IE" dirty="0">
                <a:solidFill>
                  <a:schemeClr val="tx2"/>
                </a:solidFill>
              </a:rPr>
              <a:t>The responsible authority shall</a:t>
            </a:r>
          </a:p>
          <a:p>
            <a:pPr marL="342900" indent="-342900">
              <a:lnSpc>
                <a:spcPct val="110000"/>
              </a:lnSpc>
              <a:spcBef>
                <a:spcPts val="600"/>
              </a:spcBef>
              <a:spcAft>
                <a:spcPts val="600"/>
              </a:spcAft>
              <a:buFont typeface="Arial" pitchFamily="34" charset="0"/>
              <a:buChar char="•"/>
            </a:pPr>
            <a:r>
              <a:rPr lang="en-IE" sz="1600" dirty="0">
                <a:solidFill>
                  <a:schemeClr val="tx2"/>
                </a:solidFill>
              </a:rPr>
              <a:t>Establish a strategy for protection against radon exposure in workplaces</a:t>
            </a:r>
          </a:p>
          <a:p>
            <a:pPr marL="342900" indent="-342900">
              <a:lnSpc>
                <a:spcPct val="110000"/>
              </a:lnSpc>
              <a:spcBef>
                <a:spcPts val="600"/>
              </a:spcBef>
              <a:spcAft>
                <a:spcPts val="600"/>
              </a:spcAft>
              <a:buFont typeface="Arial" pitchFamily="34" charset="0"/>
              <a:buChar char="•"/>
            </a:pPr>
            <a:r>
              <a:rPr lang="en-IE" sz="1600" dirty="0">
                <a:solidFill>
                  <a:schemeClr val="tx2"/>
                </a:solidFill>
              </a:rPr>
              <a:t>Establishment of a reference level not more than 1 000 Becquerels per meter cubed (</a:t>
            </a:r>
            <a:r>
              <a:rPr lang="en-IE" sz="1600" dirty="0" err="1">
                <a:solidFill>
                  <a:schemeClr val="tx2"/>
                </a:solidFill>
              </a:rPr>
              <a:t>Bq</a:t>
            </a:r>
            <a:r>
              <a:rPr lang="en-IE" sz="1600" dirty="0">
                <a:solidFill>
                  <a:schemeClr val="tx2"/>
                </a:solidFill>
              </a:rPr>
              <a:t>/m</a:t>
            </a:r>
            <a:r>
              <a:rPr lang="en-IE" sz="1600" baseline="30000" dirty="0">
                <a:solidFill>
                  <a:schemeClr val="tx2"/>
                </a:solidFill>
              </a:rPr>
              <a:t>3</a:t>
            </a:r>
            <a:r>
              <a:rPr lang="en-IE" sz="1600" dirty="0">
                <a:solidFill>
                  <a:schemeClr val="tx2"/>
                </a:solidFill>
              </a:rPr>
              <a:t>)</a:t>
            </a:r>
          </a:p>
          <a:p>
            <a:pPr marL="342900" indent="-342900">
              <a:lnSpc>
                <a:spcPct val="110000"/>
              </a:lnSpc>
              <a:spcBef>
                <a:spcPts val="600"/>
              </a:spcBef>
              <a:spcAft>
                <a:spcPts val="600"/>
              </a:spcAft>
              <a:buFont typeface="Arial" pitchFamily="34" charset="0"/>
              <a:buChar char="•"/>
            </a:pPr>
            <a:r>
              <a:rPr lang="en-IE" sz="1600" dirty="0">
                <a:solidFill>
                  <a:schemeClr val="tx2"/>
                </a:solidFill>
              </a:rPr>
              <a:t>Ensure that protection is optimised</a:t>
            </a:r>
          </a:p>
          <a:p>
            <a:pPr marL="342900" indent="-342900">
              <a:lnSpc>
                <a:spcPct val="110000"/>
              </a:lnSpc>
              <a:spcBef>
                <a:spcPts val="600"/>
              </a:spcBef>
              <a:spcAft>
                <a:spcPts val="600"/>
              </a:spcAft>
              <a:buFont typeface="Arial" pitchFamily="34" charset="0"/>
              <a:buChar char="•"/>
            </a:pPr>
            <a:r>
              <a:rPr lang="en-IE" sz="1600" dirty="0">
                <a:solidFill>
                  <a:schemeClr val="tx2"/>
                </a:solidFill>
              </a:rPr>
              <a:t>If reasonable efforts fail, shall manage as a planned exposure situation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49301"/>
            <a:ext cx="3171612" cy="133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59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188640"/>
            <a:ext cx="7772400" cy="1282154"/>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b="1" dirty="0"/>
              <a:t>Specific Safety Guide (SSG-32): Protection of the Public against Exposure Indoors due to Radon and Other Natural Sources of Radiation</a:t>
            </a:r>
          </a:p>
        </p:txBody>
      </p:sp>
      <p:sp>
        <p:nvSpPr>
          <p:cNvPr id="3" name="Rectangle 2"/>
          <p:cNvSpPr/>
          <p:nvPr/>
        </p:nvSpPr>
        <p:spPr>
          <a:xfrm>
            <a:off x="323528" y="1556792"/>
            <a:ext cx="6984776" cy="4247317"/>
          </a:xfrm>
          <a:prstGeom prst="rect">
            <a:avLst/>
          </a:prstGeom>
        </p:spPr>
        <p:txBody>
          <a:bodyPr wrap="square">
            <a:spAutoFit/>
          </a:bodyPr>
          <a:lstStyle/>
          <a:p>
            <a:pPr>
              <a:spcBef>
                <a:spcPts val="600"/>
              </a:spcBef>
              <a:spcAft>
                <a:spcPts val="600"/>
              </a:spcAft>
            </a:pPr>
            <a:r>
              <a:rPr lang="en-IE" sz="2000" b="1" dirty="0">
                <a:solidFill>
                  <a:schemeClr val="tx2"/>
                </a:solidFill>
              </a:rPr>
              <a:t>Scope -  </a:t>
            </a:r>
            <a:r>
              <a:rPr lang="en-IE" sz="2000" dirty="0">
                <a:solidFill>
                  <a:schemeClr val="tx2"/>
                </a:solidFill>
              </a:rPr>
              <a:t>Public exposure due to natural sources of radiation</a:t>
            </a:r>
          </a:p>
          <a:p>
            <a:pPr>
              <a:spcBef>
                <a:spcPts val="600"/>
              </a:spcBef>
              <a:spcAft>
                <a:spcPts val="600"/>
              </a:spcAft>
            </a:pPr>
            <a:r>
              <a:rPr lang="en-IE" sz="2000" u="sng" dirty="0">
                <a:solidFill>
                  <a:schemeClr val="tx2"/>
                </a:solidFill>
              </a:rPr>
              <a:t>Specifically covering</a:t>
            </a:r>
            <a:r>
              <a:rPr lang="en-IE" sz="2000" dirty="0">
                <a:solidFill>
                  <a:schemeClr val="tx2"/>
                </a:solidFill>
              </a:rPr>
              <a:t>:</a:t>
            </a:r>
          </a:p>
          <a:p>
            <a:pPr marL="342900" indent="-342900">
              <a:spcBef>
                <a:spcPts val="600"/>
              </a:spcBef>
              <a:spcAft>
                <a:spcPts val="600"/>
              </a:spcAft>
              <a:buFont typeface="Arial" pitchFamily="34" charset="0"/>
              <a:buChar char="•"/>
            </a:pPr>
            <a:r>
              <a:rPr lang="en-IE" sz="2000" b="1" dirty="0">
                <a:solidFill>
                  <a:schemeClr val="tx2"/>
                </a:solidFill>
              </a:rPr>
              <a:t>Radon in dwellings and other buildings with high occupancy factors for the public. </a:t>
            </a:r>
          </a:p>
          <a:p>
            <a:pPr marL="342900" indent="-342900">
              <a:spcBef>
                <a:spcPts val="600"/>
              </a:spcBef>
              <a:spcAft>
                <a:spcPts val="600"/>
              </a:spcAft>
              <a:buFont typeface="Arial" pitchFamily="34" charset="0"/>
              <a:buChar char="•"/>
            </a:pPr>
            <a:r>
              <a:rPr lang="en-IE" sz="2000" b="1" dirty="0">
                <a:solidFill>
                  <a:schemeClr val="tx2"/>
                </a:solidFill>
              </a:rPr>
              <a:t>Public exposure due to </a:t>
            </a:r>
            <a:r>
              <a:rPr lang="en-IE" sz="2000" b="1" baseline="30000" dirty="0">
                <a:solidFill>
                  <a:schemeClr val="tx2"/>
                </a:solidFill>
              </a:rPr>
              <a:t>220</a:t>
            </a:r>
            <a:r>
              <a:rPr lang="en-IE" sz="2000" b="1" dirty="0">
                <a:solidFill>
                  <a:schemeClr val="tx2"/>
                </a:solidFill>
              </a:rPr>
              <a:t>Rn in dwellings. </a:t>
            </a:r>
          </a:p>
          <a:p>
            <a:pPr marL="342900" indent="-342900">
              <a:spcBef>
                <a:spcPts val="600"/>
              </a:spcBef>
              <a:spcAft>
                <a:spcPts val="600"/>
              </a:spcAft>
              <a:buFont typeface="Arial" pitchFamily="34" charset="0"/>
              <a:buChar char="•"/>
            </a:pPr>
            <a:r>
              <a:rPr lang="en-IE" sz="2000" dirty="0">
                <a:solidFill>
                  <a:schemeClr val="tx2"/>
                </a:solidFill>
              </a:rPr>
              <a:t>Public exposure to external gamma radiation from radionuclides of natural origin in the soil and in building materials.</a:t>
            </a:r>
          </a:p>
          <a:p>
            <a:pPr>
              <a:spcBef>
                <a:spcPts val="600"/>
              </a:spcBef>
              <a:spcAft>
                <a:spcPts val="600"/>
              </a:spcAft>
            </a:pPr>
            <a:r>
              <a:rPr lang="en-IE" sz="2000" i="1" u="sng" dirty="0">
                <a:solidFill>
                  <a:schemeClr val="tx2"/>
                </a:solidFill>
              </a:rPr>
              <a:t>Not</a:t>
            </a:r>
            <a:r>
              <a:rPr lang="en-IE" sz="2000" i="1" dirty="0">
                <a:solidFill>
                  <a:schemeClr val="tx2"/>
                </a:solidFill>
              </a:rPr>
              <a:t> including</a:t>
            </a:r>
            <a:r>
              <a:rPr lang="en-IE" sz="2000" dirty="0">
                <a:solidFill>
                  <a:schemeClr val="tx2"/>
                </a:solidFill>
              </a:rPr>
              <a:t>: Public exposure due to radon in workplaces with low occupancy factors for members of the public, such as offices and factories.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131" y="1484784"/>
            <a:ext cx="1541349" cy="154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6F4EEACB-D0AA-46F0-9994-CB7B41AB9B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468" y="3530189"/>
            <a:ext cx="1561012" cy="2347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2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6552728" cy="692696"/>
          </a:xfrm>
          <a:noFill/>
          <a:ln>
            <a:noFill/>
          </a:ln>
        </p:spPr>
        <p:txBody>
          <a:bodyPr>
            <a:normAutofit/>
          </a:bodyPr>
          <a:lstStyle/>
          <a:p>
            <a:r>
              <a:rPr lang="en-IE" sz="2800" dirty="0"/>
              <a:t>Summary Learning Points</a:t>
            </a:r>
          </a:p>
        </p:txBody>
      </p:sp>
      <p:sp>
        <p:nvSpPr>
          <p:cNvPr id="3" name="Content Placeholder 2"/>
          <p:cNvSpPr>
            <a:spLocks noGrp="1"/>
          </p:cNvSpPr>
          <p:nvPr>
            <p:ph idx="1"/>
          </p:nvPr>
        </p:nvSpPr>
        <p:spPr>
          <a:xfrm>
            <a:off x="179512" y="908720"/>
            <a:ext cx="8568952" cy="5688632"/>
          </a:xfrm>
        </p:spPr>
        <p:txBody>
          <a:bodyPr>
            <a:noAutofit/>
          </a:bodyPr>
          <a:lstStyle/>
          <a:p>
            <a:pPr>
              <a:lnSpc>
                <a:spcPct val="110000"/>
              </a:lnSpc>
              <a:spcBef>
                <a:spcPts val="600"/>
              </a:spcBef>
              <a:spcAft>
                <a:spcPts val="600"/>
              </a:spcAft>
            </a:pPr>
            <a:r>
              <a:rPr lang="en-IE" sz="1800" dirty="0">
                <a:solidFill>
                  <a:schemeClr val="tx2"/>
                </a:solidFill>
              </a:rPr>
              <a:t>The General Safety Requirements (Part 3) on radon are an internationally agreed set of standards that represent the latest opinion of experts from member states and international scientific organisations</a:t>
            </a:r>
          </a:p>
          <a:p>
            <a:pPr>
              <a:lnSpc>
                <a:spcPct val="110000"/>
              </a:lnSpc>
              <a:spcBef>
                <a:spcPts val="600"/>
              </a:spcBef>
              <a:spcAft>
                <a:spcPts val="600"/>
              </a:spcAft>
            </a:pPr>
            <a:r>
              <a:rPr lang="en-IE" sz="1800" dirty="0">
                <a:solidFill>
                  <a:schemeClr val="tx2"/>
                </a:solidFill>
              </a:rPr>
              <a:t>In these standards the term radon is taken to mean any combination of the two isotopes of the element radon (</a:t>
            </a:r>
            <a:r>
              <a:rPr lang="en-IE" sz="1800" baseline="30000" dirty="0">
                <a:solidFill>
                  <a:schemeClr val="tx2"/>
                </a:solidFill>
              </a:rPr>
              <a:t>222</a:t>
            </a:r>
            <a:r>
              <a:rPr lang="en-IE" sz="1800" dirty="0">
                <a:solidFill>
                  <a:schemeClr val="tx2"/>
                </a:solidFill>
              </a:rPr>
              <a:t>Rn and </a:t>
            </a:r>
            <a:r>
              <a:rPr lang="en-IE" sz="1800" baseline="30000" dirty="0">
                <a:solidFill>
                  <a:schemeClr val="tx2"/>
                </a:solidFill>
              </a:rPr>
              <a:t>220</a:t>
            </a:r>
            <a:r>
              <a:rPr lang="en-IE" sz="1800" dirty="0">
                <a:solidFill>
                  <a:schemeClr val="tx2"/>
                </a:solidFill>
              </a:rPr>
              <a:t>Rn)</a:t>
            </a:r>
          </a:p>
          <a:p>
            <a:pPr>
              <a:lnSpc>
                <a:spcPct val="110000"/>
              </a:lnSpc>
              <a:spcBef>
                <a:spcPts val="600"/>
              </a:spcBef>
              <a:spcAft>
                <a:spcPts val="600"/>
              </a:spcAft>
            </a:pPr>
            <a:r>
              <a:rPr lang="en-IE" sz="1800" dirty="0">
                <a:solidFill>
                  <a:schemeClr val="tx2"/>
                </a:solidFill>
              </a:rPr>
              <a:t>Radon exposure is addressed in the standard as an Existing Exposure Situation</a:t>
            </a:r>
          </a:p>
          <a:p>
            <a:pPr>
              <a:lnSpc>
                <a:spcPct val="110000"/>
              </a:lnSpc>
              <a:spcBef>
                <a:spcPts val="600"/>
              </a:spcBef>
              <a:spcAft>
                <a:spcPts val="600"/>
              </a:spcAft>
            </a:pPr>
            <a:r>
              <a:rPr lang="en-IE" sz="1800" dirty="0">
                <a:solidFill>
                  <a:schemeClr val="tx2"/>
                </a:solidFill>
              </a:rPr>
              <a:t>Requirement 47 sets out the responsibilities of government for radon – evaluating and assessing the extent of the radon exposure</a:t>
            </a:r>
          </a:p>
          <a:p>
            <a:pPr>
              <a:lnSpc>
                <a:spcPct val="110000"/>
              </a:lnSpc>
              <a:spcBef>
                <a:spcPts val="600"/>
              </a:spcBef>
              <a:spcAft>
                <a:spcPts val="600"/>
              </a:spcAft>
            </a:pPr>
            <a:r>
              <a:rPr lang="en-IE" sz="1800" dirty="0">
                <a:solidFill>
                  <a:schemeClr val="tx2"/>
                </a:solidFill>
              </a:rPr>
              <a:t>Requirement 50 sets out the requirement for government to establish and implement an action plan for controlling public exposure due to radon indoors </a:t>
            </a:r>
          </a:p>
          <a:p>
            <a:pPr>
              <a:lnSpc>
                <a:spcPct val="110000"/>
              </a:lnSpc>
              <a:spcBef>
                <a:spcPts val="600"/>
              </a:spcBef>
              <a:spcAft>
                <a:spcPts val="600"/>
              </a:spcAft>
            </a:pPr>
            <a:r>
              <a:rPr lang="en-IE" sz="1800" dirty="0">
                <a:solidFill>
                  <a:schemeClr val="tx2"/>
                </a:solidFill>
              </a:rPr>
              <a:t>The action plan applies to dwellings and high occupancy buildings.  </a:t>
            </a:r>
          </a:p>
          <a:p>
            <a:pPr>
              <a:lnSpc>
                <a:spcPct val="110000"/>
              </a:lnSpc>
              <a:spcBef>
                <a:spcPts val="600"/>
              </a:spcBef>
              <a:spcAft>
                <a:spcPts val="600"/>
              </a:spcAft>
            </a:pPr>
            <a:r>
              <a:rPr lang="en-IE" sz="1800" dirty="0">
                <a:solidFill>
                  <a:schemeClr val="tx2"/>
                </a:solidFill>
              </a:rPr>
              <a:t>High occupancy is regarded as 7 000 hours per annum</a:t>
            </a:r>
          </a:p>
          <a:p>
            <a:pPr>
              <a:lnSpc>
                <a:spcPct val="110000"/>
              </a:lnSpc>
              <a:spcBef>
                <a:spcPts val="600"/>
              </a:spcBef>
              <a:spcAft>
                <a:spcPts val="600"/>
              </a:spcAft>
            </a:pPr>
            <a:r>
              <a:rPr lang="en-IE" sz="1800" dirty="0">
                <a:solidFill>
                  <a:schemeClr val="tx2"/>
                </a:solidFill>
              </a:rPr>
              <a:t>Detailed information on establishing an action plan will be addressed in the </a:t>
            </a:r>
            <a:r>
              <a:rPr lang="en-IE" sz="1800" dirty="0"/>
              <a:t>next module (3)</a:t>
            </a:r>
            <a:r>
              <a:rPr lang="en-IE" sz="1800" dirty="0">
                <a:solidFill>
                  <a:schemeClr val="tx2"/>
                </a:solidFill>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52171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9373"/>
            <a:ext cx="6120680" cy="725331"/>
          </a:xfrm>
          <a:noFill/>
          <a:ln>
            <a:noFill/>
          </a:ln>
        </p:spPr>
        <p:txBody>
          <a:bodyPr>
            <a:normAutofit/>
          </a:bodyPr>
          <a:lstStyle/>
          <a:p>
            <a:r>
              <a:rPr lang="en-IE" sz="2800" dirty="0"/>
              <a:t>Further Reading</a:t>
            </a:r>
          </a:p>
        </p:txBody>
      </p:sp>
      <p:sp>
        <p:nvSpPr>
          <p:cNvPr id="3" name="Content Placeholder 2"/>
          <p:cNvSpPr>
            <a:spLocks noGrp="1"/>
          </p:cNvSpPr>
          <p:nvPr>
            <p:ph idx="1"/>
          </p:nvPr>
        </p:nvSpPr>
        <p:spPr>
          <a:xfrm>
            <a:off x="179512" y="1091877"/>
            <a:ext cx="8640960" cy="5217443"/>
          </a:xfrm>
        </p:spPr>
        <p:txBody>
          <a:bodyPr>
            <a:normAutofit lnSpcReduction="10000"/>
          </a:bodyPr>
          <a:lstStyle/>
          <a:p>
            <a:pPr>
              <a:lnSpc>
                <a:spcPct val="124000"/>
              </a:lnSpc>
              <a:spcBef>
                <a:spcPts val="800"/>
              </a:spcBef>
              <a:spcAft>
                <a:spcPts val="800"/>
              </a:spcAft>
            </a:pPr>
            <a:r>
              <a:rPr lang="en-GB" sz="2000" dirty="0">
                <a:solidFill>
                  <a:schemeClr val="tx2"/>
                </a:solidFill>
              </a:rPr>
              <a:t>International</a:t>
            </a:r>
            <a:r>
              <a:rPr lang="en-IE" sz="2000" dirty="0">
                <a:solidFill>
                  <a:schemeClr val="tx2"/>
                </a:solidFill>
              </a:rPr>
              <a:t> Atomic Energy </a:t>
            </a:r>
            <a:r>
              <a:rPr lang="en-GB" sz="2000" dirty="0">
                <a:solidFill>
                  <a:schemeClr val="tx2"/>
                </a:solidFill>
              </a:rPr>
              <a:t>Agency</a:t>
            </a:r>
            <a:r>
              <a:rPr lang="en-IE" sz="2000" dirty="0">
                <a:solidFill>
                  <a:schemeClr val="tx2"/>
                </a:solidFill>
              </a:rPr>
              <a:t> (2014). </a:t>
            </a:r>
            <a:r>
              <a:rPr lang="en-IE" sz="2000" i="1" dirty="0">
                <a:solidFill>
                  <a:schemeClr val="tx2"/>
                </a:solidFill>
              </a:rPr>
              <a:t>Radiation Protection and Safety of Radiation Sources:  International Basic Safety Standards. General Safety Requirements Part 3</a:t>
            </a:r>
            <a:r>
              <a:rPr lang="en-IE" sz="2000" dirty="0">
                <a:solidFill>
                  <a:schemeClr val="tx2"/>
                </a:solidFill>
              </a:rPr>
              <a:t>.</a:t>
            </a:r>
          </a:p>
          <a:p>
            <a:pPr>
              <a:lnSpc>
                <a:spcPct val="124000"/>
              </a:lnSpc>
              <a:spcBef>
                <a:spcPts val="800"/>
              </a:spcBef>
              <a:spcAft>
                <a:spcPts val="800"/>
              </a:spcAft>
            </a:pPr>
            <a:r>
              <a:rPr lang="en-GB" sz="2000" dirty="0">
                <a:solidFill>
                  <a:schemeClr val="tx2"/>
                </a:solidFill>
              </a:rPr>
              <a:t>International</a:t>
            </a:r>
            <a:r>
              <a:rPr lang="en-IE" sz="2000" dirty="0">
                <a:solidFill>
                  <a:schemeClr val="tx2"/>
                </a:solidFill>
              </a:rPr>
              <a:t> Atomic Energy </a:t>
            </a:r>
            <a:r>
              <a:rPr lang="en-GB" sz="2000" dirty="0">
                <a:solidFill>
                  <a:schemeClr val="tx2"/>
                </a:solidFill>
              </a:rPr>
              <a:t>Agency</a:t>
            </a:r>
            <a:r>
              <a:rPr lang="en-IE" sz="2000" dirty="0">
                <a:solidFill>
                  <a:schemeClr val="tx2"/>
                </a:solidFill>
              </a:rPr>
              <a:t> (2015). </a:t>
            </a:r>
            <a:r>
              <a:rPr lang="en-IE" sz="2000" i="1" dirty="0">
                <a:solidFill>
                  <a:schemeClr val="tx2"/>
                </a:solidFill>
              </a:rPr>
              <a:t>Protection of the Public against Exposure Indoors due to Radon and Other Natural Sources of Radiation</a:t>
            </a:r>
            <a:r>
              <a:rPr lang="en-IE" sz="2000" dirty="0">
                <a:solidFill>
                  <a:schemeClr val="tx2"/>
                </a:solidFill>
              </a:rPr>
              <a:t>. Specific Safety Guide. IAEA Safety Standards Series No. SSG-32. </a:t>
            </a:r>
          </a:p>
          <a:p>
            <a:pPr>
              <a:lnSpc>
                <a:spcPct val="124000"/>
              </a:lnSpc>
              <a:spcBef>
                <a:spcPts val="800"/>
              </a:spcBef>
              <a:spcAft>
                <a:spcPts val="800"/>
              </a:spcAft>
            </a:pPr>
            <a:r>
              <a:rPr lang="en-GB" sz="2000" dirty="0">
                <a:solidFill>
                  <a:schemeClr val="tx2"/>
                </a:solidFill>
              </a:rPr>
              <a:t>World Health Organization</a:t>
            </a:r>
            <a:r>
              <a:rPr lang="en-IE" sz="2000" dirty="0">
                <a:solidFill>
                  <a:schemeClr val="tx2"/>
                </a:solidFill>
              </a:rPr>
              <a:t> (2009). </a:t>
            </a:r>
            <a:r>
              <a:rPr lang="en-IE" sz="2000" i="1" dirty="0">
                <a:solidFill>
                  <a:schemeClr val="tx2"/>
                </a:solidFill>
              </a:rPr>
              <a:t>Handbook on Indoor Radon: A Public Health Perspective</a:t>
            </a:r>
            <a:r>
              <a:rPr lang="en-IE" sz="2000" dirty="0">
                <a:solidFill>
                  <a:schemeClr val="tx2"/>
                </a:solidFill>
              </a:rPr>
              <a:t>, Geneva. </a:t>
            </a:r>
          </a:p>
          <a:p>
            <a:pPr>
              <a:lnSpc>
                <a:spcPct val="124000"/>
              </a:lnSpc>
              <a:spcBef>
                <a:spcPts val="800"/>
              </a:spcBef>
              <a:spcAft>
                <a:spcPts val="800"/>
              </a:spcAft>
            </a:pPr>
            <a:r>
              <a:rPr lang="en-IE" sz="2000" dirty="0">
                <a:solidFill>
                  <a:schemeClr val="tx2"/>
                </a:solidFill>
              </a:rPr>
              <a:t>International Commission on Radiological Protection (IRCP) (2010). </a:t>
            </a:r>
            <a:r>
              <a:rPr lang="en-IE" sz="2000" i="1" dirty="0">
                <a:solidFill>
                  <a:schemeClr val="tx2"/>
                </a:solidFill>
              </a:rPr>
              <a:t>Lung Cancer Risk from Radon and Progeny and Statement on Radon</a:t>
            </a:r>
            <a:r>
              <a:rPr lang="en-IE" sz="2000" dirty="0">
                <a:solidFill>
                  <a:schemeClr val="tx2"/>
                </a:solidFill>
              </a:rPr>
              <a:t>, Publication 115, Elsevier, Oxford.</a:t>
            </a:r>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19003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D4E488E-EB3E-4ADF-9FA9-BD37D116951C}"/>
              </a:ext>
            </a:extLst>
          </p:cNvPr>
          <p:cNvSpPr>
            <a:spLocks noGrp="1"/>
          </p:cNvSpPr>
          <p:nvPr>
            <p:ph type="ctrTitle"/>
          </p:nvPr>
        </p:nvSpPr>
        <p:spPr>
          <a:xfrm>
            <a:off x="323528" y="5589240"/>
            <a:ext cx="8568953" cy="648072"/>
          </a:xfrm>
        </p:spPr>
        <p:txBody>
          <a:bodyPr>
            <a:normAutofit/>
          </a:bodyPr>
          <a:lstStyle/>
          <a:p>
            <a:pPr algn="ctr"/>
            <a:r>
              <a:rPr lang="en-US" sz="2000" dirty="0"/>
              <a:t>July 2018</a:t>
            </a:r>
            <a:endParaRPr lang="en-GB" sz="2000" dirty="0"/>
          </a:p>
        </p:txBody>
      </p:sp>
    </p:spTree>
    <p:extLst>
      <p:ext uri="{BB962C8B-B14F-4D97-AF65-F5344CB8AC3E}">
        <p14:creationId xmlns:p14="http://schemas.microsoft.com/office/powerpoint/2010/main" val="22853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9116" y="222598"/>
            <a:ext cx="7289228" cy="974154"/>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eaLnBrk="1" hangingPunct="1">
              <a:defRPr/>
            </a:pPr>
            <a:r>
              <a:rPr lang="en-GB" sz="2800" b="1" dirty="0">
                <a:solidFill>
                  <a:schemeClr val="tx1"/>
                </a:solidFill>
              </a:rPr>
              <a:t>Basis of the General Safety Requirements (GSR) Part 3</a:t>
            </a:r>
            <a:endParaRPr lang="en-US" sz="2800" b="1" dirty="0">
              <a:solidFill>
                <a:schemeClr val="tx1"/>
              </a:solidFill>
            </a:endParaRPr>
          </a:p>
        </p:txBody>
      </p:sp>
      <p:grpSp>
        <p:nvGrpSpPr>
          <p:cNvPr id="2" name="Group 1">
            <a:extLst>
              <a:ext uri="{FF2B5EF4-FFF2-40B4-BE49-F238E27FC236}">
                <a16:creationId xmlns:a16="http://schemas.microsoft.com/office/drawing/2014/main" id="{F0780E7E-98DE-4293-9DA9-E4D1407F6431}"/>
              </a:ext>
            </a:extLst>
          </p:cNvPr>
          <p:cNvGrpSpPr/>
          <p:nvPr/>
        </p:nvGrpSpPr>
        <p:grpSpPr>
          <a:xfrm>
            <a:off x="179512" y="1340768"/>
            <a:ext cx="8771960" cy="4833247"/>
            <a:chOff x="179512" y="1484784"/>
            <a:chExt cx="8771960" cy="4833247"/>
          </a:xfrm>
        </p:grpSpPr>
        <p:sp>
          <p:nvSpPr>
            <p:cNvPr id="3" name="TextBox 2"/>
            <p:cNvSpPr txBox="1"/>
            <p:nvPr/>
          </p:nvSpPr>
          <p:spPr>
            <a:xfrm>
              <a:off x="179512" y="4365104"/>
              <a:ext cx="1881734" cy="338554"/>
            </a:xfrm>
            <a:prstGeom prst="rect">
              <a:avLst/>
            </a:prstGeom>
            <a:noFill/>
          </p:spPr>
          <p:txBody>
            <a:bodyPr wrap="none" rtlCol="0">
              <a:spAutoFit/>
            </a:bodyPr>
            <a:lstStyle/>
            <a:p>
              <a:r>
                <a:rPr lang="en-IE" sz="1600" dirty="0"/>
                <a:t>Effects of radiation</a:t>
              </a:r>
            </a:p>
          </p:txBody>
        </p:sp>
        <p:sp>
          <p:nvSpPr>
            <p:cNvPr id="4" name="TextBox 3"/>
            <p:cNvSpPr txBox="1"/>
            <p:nvPr/>
          </p:nvSpPr>
          <p:spPr>
            <a:xfrm>
              <a:off x="2195736" y="4379852"/>
              <a:ext cx="1741952" cy="584775"/>
            </a:xfrm>
            <a:prstGeom prst="rect">
              <a:avLst/>
            </a:prstGeom>
            <a:noFill/>
          </p:spPr>
          <p:txBody>
            <a:bodyPr wrap="none" rtlCol="0">
              <a:spAutoFit/>
            </a:bodyPr>
            <a:lstStyle/>
            <a:p>
              <a:r>
                <a:rPr lang="en-IE" sz="1600" dirty="0"/>
                <a:t>Recommendations</a:t>
              </a:r>
            </a:p>
            <a:p>
              <a:r>
                <a:rPr lang="en-IE" sz="1600" dirty="0"/>
                <a:t>for protection</a:t>
              </a:r>
            </a:p>
          </p:txBody>
        </p:sp>
        <p:sp>
          <p:nvSpPr>
            <p:cNvPr id="5" name="TextBox 4"/>
            <p:cNvSpPr txBox="1"/>
            <p:nvPr/>
          </p:nvSpPr>
          <p:spPr>
            <a:xfrm>
              <a:off x="5724128" y="2132856"/>
              <a:ext cx="2520280" cy="584775"/>
            </a:xfrm>
            <a:prstGeom prst="rect">
              <a:avLst/>
            </a:prstGeom>
            <a:noFill/>
          </p:spPr>
          <p:txBody>
            <a:bodyPr wrap="square" rtlCol="0">
              <a:spAutoFit/>
            </a:bodyPr>
            <a:lstStyle/>
            <a:p>
              <a:r>
                <a:rPr lang="en-IE" sz="1600" dirty="0"/>
                <a:t>Fundamental safety objectives and principles</a:t>
              </a:r>
            </a:p>
          </p:txBody>
        </p:sp>
        <p:sp>
          <p:nvSpPr>
            <p:cNvPr id="6" name="TextBox 5"/>
            <p:cNvSpPr txBox="1"/>
            <p:nvPr/>
          </p:nvSpPr>
          <p:spPr>
            <a:xfrm>
              <a:off x="3419872" y="5733256"/>
              <a:ext cx="3442872" cy="584775"/>
            </a:xfrm>
            <a:prstGeom prst="rect">
              <a:avLst/>
            </a:prstGeom>
            <a:noFill/>
          </p:spPr>
          <p:txBody>
            <a:bodyPr wrap="square" rtlCol="0">
              <a:spAutoFit/>
            </a:bodyPr>
            <a:lstStyle/>
            <a:p>
              <a:r>
                <a:rPr lang="en-IE" sz="1600" dirty="0"/>
                <a:t>Requirements for protection of people and environment</a:t>
              </a: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436" y="3952718"/>
              <a:ext cx="1141924" cy="1717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ight Arrow 38"/>
            <p:cNvSpPr/>
            <p:nvPr/>
          </p:nvSpPr>
          <p:spPr>
            <a:xfrm>
              <a:off x="5906616" y="4697490"/>
              <a:ext cx="609600"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7834152" y="4437112"/>
              <a:ext cx="1117320" cy="830997"/>
            </a:xfrm>
            <a:prstGeom prst="rect">
              <a:avLst/>
            </a:prstGeom>
            <a:noFill/>
          </p:spPr>
          <p:txBody>
            <a:bodyPr wrap="square" rtlCol="0">
              <a:spAutoFit/>
            </a:bodyPr>
            <a:lstStyle/>
            <a:p>
              <a:r>
                <a:rPr lang="en-IE" sz="1600" dirty="0"/>
                <a:t>Specific safety guidance</a:t>
              </a:r>
            </a:p>
          </p:txBody>
        </p:sp>
        <p:pic>
          <p:nvPicPr>
            <p:cNvPr id="23" name="Picture 4">
              <a:extLst>
                <a:ext uri="{FF2B5EF4-FFF2-40B4-BE49-F238E27FC236}">
                  <a16:creationId xmlns:a16="http://schemas.microsoft.com/office/drawing/2014/main" id="{15F50947-404C-4911-B8F2-FCF841DFA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84784"/>
              <a:ext cx="1152128" cy="1735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a:extLst>
                <a:ext uri="{FF2B5EF4-FFF2-40B4-BE49-F238E27FC236}">
                  <a16:creationId xmlns:a16="http://schemas.microsoft.com/office/drawing/2014/main" id="{9487063A-A670-4AB7-8B65-6D43CC198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099" y="3962552"/>
              <a:ext cx="1161029" cy="1722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34">
              <a:extLst>
                <a:ext uri="{FF2B5EF4-FFF2-40B4-BE49-F238E27FC236}">
                  <a16:creationId xmlns:a16="http://schemas.microsoft.com/office/drawing/2014/main" id="{8833D997-B71F-406C-9814-7F3DD71F8EF7}"/>
                </a:ext>
              </a:extLst>
            </p:cNvPr>
            <p:cNvSpPr/>
            <p:nvPr/>
          </p:nvSpPr>
          <p:spPr>
            <a:xfrm rot="5400000">
              <a:off x="4960954" y="3403551"/>
              <a:ext cx="360041" cy="35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6" name="Picture 2">
              <a:extLst>
                <a:ext uri="{FF2B5EF4-FFF2-40B4-BE49-F238E27FC236}">
                  <a16:creationId xmlns:a16="http://schemas.microsoft.com/office/drawing/2014/main" id="{988D841F-17D5-49CB-9B6D-401D6C6D9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649151"/>
              <a:ext cx="1123768" cy="159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8162ED63-9613-489B-818E-B965828017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814" y="2649151"/>
              <a:ext cx="1141546" cy="16294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ight Arrow 6">
              <a:extLst>
                <a:ext uri="{FF2B5EF4-FFF2-40B4-BE49-F238E27FC236}">
                  <a16:creationId xmlns:a16="http://schemas.microsoft.com/office/drawing/2014/main" id="{3D024DB9-BEA3-4039-8790-071427648A2B}"/>
                </a:ext>
              </a:extLst>
            </p:cNvPr>
            <p:cNvSpPr/>
            <p:nvPr/>
          </p:nvSpPr>
          <p:spPr>
            <a:xfrm>
              <a:off x="1688482" y="3299936"/>
              <a:ext cx="609600"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ight Arrow 35">
              <a:extLst>
                <a:ext uri="{FF2B5EF4-FFF2-40B4-BE49-F238E27FC236}">
                  <a16:creationId xmlns:a16="http://schemas.microsoft.com/office/drawing/2014/main" id="{3594029A-ED4D-47F9-8A6A-DBF3D5E59708}"/>
                </a:ext>
              </a:extLst>
            </p:cNvPr>
            <p:cNvSpPr/>
            <p:nvPr/>
          </p:nvSpPr>
          <p:spPr>
            <a:xfrm>
              <a:off x="3739002" y="3933056"/>
              <a:ext cx="609600"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ight Arrow 35">
              <a:extLst>
                <a:ext uri="{FF2B5EF4-FFF2-40B4-BE49-F238E27FC236}">
                  <a16:creationId xmlns:a16="http://schemas.microsoft.com/office/drawing/2014/main" id="{47EE7B9B-3388-4C61-A409-3FE20A562B0A}"/>
                </a:ext>
              </a:extLst>
            </p:cNvPr>
            <p:cNvSpPr/>
            <p:nvPr/>
          </p:nvSpPr>
          <p:spPr>
            <a:xfrm>
              <a:off x="3757790" y="2744058"/>
              <a:ext cx="609600"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56673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5840288" cy="3816424"/>
          </a:xfrm>
        </p:spPr>
        <p:txBody>
          <a:bodyPr>
            <a:noAutofit/>
          </a:bodyPr>
          <a:lstStyle/>
          <a:p>
            <a:pPr marL="0" indent="0">
              <a:buNone/>
            </a:pPr>
            <a:r>
              <a:rPr lang="en-IE" sz="2000" i="1" dirty="0">
                <a:solidFill>
                  <a:schemeClr val="tx2"/>
                </a:solidFill>
              </a:rPr>
              <a:t>“…. There is mounting direct evidence to confirm a small but detectable risk of lung cancer from living with radon in the home, says the United Nations Scientific Committee on the Effects of Atomic Radiation</a:t>
            </a:r>
            <a:r>
              <a:rPr lang="en-IE" sz="2000" dirty="0">
                <a:solidFill>
                  <a:schemeClr val="tx2"/>
                </a:solidFill>
              </a:rPr>
              <a:t>.” (UNSCEAR)</a:t>
            </a:r>
          </a:p>
          <a:p>
            <a:pPr marL="0" indent="0">
              <a:buNone/>
            </a:pPr>
            <a:endParaRPr lang="en-IE" sz="2000" dirty="0">
              <a:solidFill>
                <a:schemeClr val="tx2"/>
              </a:solidFill>
            </a:endParaRPr>
          </a:p>
          <a:p>
            <a:pPr marL="0" indent="0">
              <a:buNone/>
            </a:pPr>
            <a:endParaRPr lang="en-IE" sz="2000" dirty="0">
              <a:solidFill>
                <a:schemeClr val="tx2"/>
              </a:solidFill>
            </a:endParaRPr>
          </a:p>
          <a:p>
            <a:pPr marL="0" indent="0">
              <a:buNone/>
            </a:pPr>
            <a:r>
              <a:rPr lang="en-IE" sz="2000" dirty="0">
                <a:solidFill>
                  <a:schemeClr val="tx2"/>
                </a:solidFill>
              </a:rPr>
              <a:t>UNSCEAR 2006 Report. Effects of Ionizing Radiation, Volume II Annex E. Sources-to-Effects Assessment for Radon in Homes and Workplaces.</a:t>
            </a:r>
          </a:p>
          <a:p>
            <a:pPr marL="0" indent="0">
              <a:buNone/>
            </a:pPr>
            <a:endParaRPr lang="en-GB" sz="2000" dirty="0">
              <a:solidFill>
                <a:schemeClr val="tx2"/>
              </a:solidFill>
            </a:endParaRPr>
          </a:p>
        </p:txBody>
      </p:sp>
      <p:sp>
        <p:nvSpPr>
          <p:cNvPr id="6" name="Rectangle 2"/>
          <p:cNvSpPr txBox="1">
            <a:spLocks noChangeArrowheads="1"/>
          </p:cNvSpPr>
          <p:nvPr/>
        </p:nvSpPr>
        <p:spPr>
          <a:xfrm>
            <a:off x="323528" y="0"/>
            <a:ext cx="7920880"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GB" sz="2800" b="1" dirty="0">
                <a:solidFill>
                  <a:schemeClr val="tx1"/>
                </a:solidFill>
              </a:rPr>
              <a:t>Publications regarding radon</a:t>
            </a:r>
            <a:endParaRPr lang="en-US" sz="28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630" y="1700808"/>
            <a:ext cx="221982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4218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67" y="980728"/>
            <a:ext cx="5840288" cy="5040560"/>
          </a:xfrm>
        </p:spPr>
        <p:txBody>
          <a:bodyPr>
            <a:noAutofit/>
          </a:bodyPr>
          <a:lstStyle/>
          <a:p>
            <a:pPr marL="0" indent="0">
              <a:buNone/>
            </a:pPr>
            <a:r>
              <a:rPr lang="en-IE" sz="2000" dirty="0">
                <a:solidFill>
                  <a:schemeClr val="tx2"/>
                </a:solidFill>
              </a:rPr>
              <a:t>International Commission on Radiological Protection (ICRP): Publications on Radon</a:t>
            </a:r>
          </a:p>
          <a:p>
            <a:r>
              <a:rPr lang="en-IE" sz="2000" dirty="0">
                <a:solidFill>
                  <a:schemeClr val="tx2"/>
                </a:solidFill>
              </a:rPr>
              <a:t>Publication 137: </a:t>
            </a:r>
            <a:r>
              <a:rPr lang="en-GB" sz="2000" dirty="0">
                <a:solidFill>
                  <a:schemeClr val="tx2"/>
                </a:solidFill>
              </a:rPr>
              <a:t>Occupational Intakes of Radionuclides: Part 3 (2018)</a:t>
            </a:r>
            <a:endParaRPr lang="en-IE" sz="2000" dirty="0">
              <a:solidFill>
                <a:schemeClr val="tx2"/>
              </a:solidFill>
            </a:endParaRPr>
          </a:p>
          <a:p>
            <a:r>
              <a:rPr lang="en-IE" sz="2000" dirty="0">
                <a:solidFill>
                  <a:schemeClr val="tx2"/>
                </a:solidFill>
              </a:rPr>
              <a:t>Publication 126: Radiological Protection against Radon Exposure (2014)</a:t>
            </a:r>
          </a:p>
          <a:p>
            <a:r>
              <a:rPr lang="en-IE" sz="2000" dirty="0">
                <a:solidFill>
                  <a:schemeClr val="tx2"/>
                </a:solidFill>
              </a:rPr>
              <a:t>Publication 115: Lung Cancer Risk from Radon and Progeny and Statement on Radon (2010)</a:t>
            </a:r>
          </a:p>
          <a:p>
            <a:r>
              <a:rPr lang="en-IE" sz="2000" dirty="0">
                <a:solidFill>
                  <a:schemeClr val="tx2"/>
                </a:solidFill>
              </a:rPr>
              <a:t>Publication 103: The 2007 Recommendations of the International Commission on Radiological Protection (2007)</a:t>
            </a:r>
          </a:p>
          <a:p>
            <a:r>
              <a:rPr lang="en-IE" sz="2000" dirty="0">
                <a:solidFill>
                  <a:schemeClr val="tx2"/>
                </a:solidFill>
              </a:rPr>
              <a:t>Publication 65: Protection Against Radon-222 at Home and at Work (1993)</a:t>
            </a:r>
          </a:p>
          <a:p>
            <a:pPr marL="0" indent="0">
              <a:spcBef>
                <a:spcPts val="600"/>
              </a:spcBef>
              <a:spcAft>
                <a:spcPts val="600"/>
              </a:spcAft>
              <a:buNone/>
            </a:pPr>
            <a:r>
              <a:rPr lang="en-IE" sz="2000" dirty="0">
                <a:solidFill>
                  <a:schemeClr val="tx2"/>
                </a:solidFill>
              </a:rPr>
              <a:t>World Health Organization (WHO)</a:t>
            </a:r>
          </a:p>
          <a:p>
            <a:pPr>
              <a:spcBef>
                <a:spcPts val="600"/>
              </a:spcBef>
              <a:spcAft>
                <a:spcPts val="600"/>
              </a:spcAft>
            </a:pPr>
            <a:r>
              <a:rPr lang="en-GB" sz="2000" dirty="0">
                <a:solidFill>
                  <a:schemeClr val="tx2"/>
                </a:solidFill>
              </a:rPr>
              <a:t>WHO handbook on indoor radon - a public health perspective (2009)</a:t>
            </a:r>
          </a:p>
          <a:p>
            <a:pPr marL="0" indent="0">
              <a:spcBef>
                <a:spcPts val="600"/>
              </a:spcBef>
              <a:spcAft>
                <a:spcPts val="600"/>
              </a:spcAft>
              <a:buNone/>
            </a:pPr>
            <a:endParaRPr lang="en-IE" sz="2000" dirty="0">
              <a:solidFill>
                <a:schemeClr val="tx2"/>
              </a:solidFill>
            </a:endParaRPr>
          </a:p>
          <a:p>
            <a:pPr marL="0" indent="0">
              <a:spcBef>
                <a:spcPts val="600"/>
              </a:spcBef>
              <a:spcAft>
                <a:spcPts val="600"/>
              </a:spcAft>
              <a:buNone/>
            </a:pPr>
            <a:endParaRPr lang="en-IE" sz="2000" dirty="0">
              <a:solidFill>
                <a:schemeClr val="tx2"/>
              </a:solidFill>
            </a:endParaRPr>
          </a:p>
        </p:txBody>
      </p:sp>
      <p:sp>
        <p:nvSpPr>
          <p:cNvPr id="6" name="Rectangle 2"/>
          <p:cNvSpPr txBox="1">
            <a:spLocks noChangeArrowheads="1"/>
          </p:cNvSpPr>
          <p:nvPr/>
        </p:nvSpPr>
        <p:spPr>
          <a:xfrm>
            <a:off x="202254" y="170320"/>
            <a:ext cx="7322073" cy="77527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GB" sz="2800" b="1" dirty="0">
                <a:solidFill>
                  <a:schemeClr val="tx1"/>
                </a:solidFill>
              </a:rPr>
              <a:t>Publications regarding radon (continued)</a:t>
            </a:r>
            <a:endParaRPr lang="en-US" sz="2800" b="1" dirty="0">
              <a:solidFill>
                <a:schemeClr val="tx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438" y="1346410"/>
            <a:ext cx="210000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82868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99" t="1272" r="2602" b="1223"/>
          <a:stretch/>
        </p:blipFill>
        <p:spPr bwMode="auto">
          <a:xfrm>
            <a:off x="4788024" y="1196751"/>
            <a:ext cx="1584177" cy="24482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116632"/>
            <a:ext cx="7992888" cy="933275"/>
          </a:xfrm>
          <a:noFill/>
          <a:ln>
            <a:noFill/>
          </a:ln>
        </p:spPr>
        <p:txBody>
          <a:bodyPr>
            <a:normAutofit/>
          </a:bodyPr>
          <a:lstStyle/>
          <a:p>
            <a:r>
              <a:rPr lang="en-IE" sz="2800" b="1" dirty="0"/>
              <a:t>IAEA Safety Standards relating to radon</a:t>
            </a:r>
            <a:endParaRPr lang="en-GB" sz="2800" dirty="0"/>
          </a:p>
        </p:txBody>
      </p:sp>
      <p:sp>
        <p:nvSpPr>
          <p:cNvPr id="3" name="Content Placeholder 2"/>
          <p:cNvSpPr>
            <a:spLocks noGrp="1"/>
          </p:cNvSpPr>
          <p:nvPr>
            <p:ph idx="1"/>
          </p:nvPr>
        </p:nvSpPr>
        <p:spPr>
          <a:xfrm>
            <a:off x="235436" y="1412776"/>
            <a:ext cx="4480580" cy="4464497"/>
          </a:xfrm>
        </p:spPr>
        <p:txBody>
          <a:bodyPr>
            <a:normAutofit/>
          </a:bodyPr>
          <a:lstStyle/>
          <a:p>
            <a:pPr>
              <a:spcBef>
                <a:spcPts val="600"/>
              </a:spcBef>
              <a:spcAft>
                <a:spcPts val="600"/>
              </a:spcAft>
            </a:pPr>
            <a:r>
              <a:rPr lang="en-IE" sz="2000" dirty="0">
                <a:solidFill>
                  <a:schemeClr val="tx2"/>
                </a:solidFill>
              </a:rPr>
              <a:t>Safety Fundamentals (SF-1): Fundamental Safety Principles (2006)</a:t>
            </a:r>
          </a:p>
          <a:p>
            <a:pPr>
              <a:spcBef>
                <a:spcPts val="600"/>
              </a:spcBef>
              <a:spcAft>
                <a:spcPts val="600"/>
              </a:spcAft>
            </a:pPr>
            <a:r>
              <a:rPr lang="en-IE" sz="2000" dirty="0">
                <a:solidFill>
                  <a:schemeClr val="tx2"/>
                </a:solidFill>
              </a:rPr>
              <a:t>General Safety Requirements (GSR Part 3): Radiation Protection and Safety of Radiation Sources: International Basic Safety Standards (2014)</a:t>
            </a:r>
          </a:p>
          <a:p>
            <a:pPr>
              <a:spcBef>
                <a:spcPts val="600"/>
              </a:spcBef>
              <a:spcAft>
                <a:spcPts val="600"/>
              </a:spcAft>
            </a:pPr>
            <a:r>
              <a:rPr lang="en-IE" sz="2000" dirty="0">
                <a:solidFill>
                  <a:schemeClr val="tx2"/>
                </a:solidFill>
              </a:rPr>
              <a:t>Specific Safety Guide (SSG-32): Protection of the Public against Exposure Indoors due to Radon and Other Natural Sources of Radiation (2015)</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40" y="2210544"/>
            <a:ext cx="1694097"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4940" y="3501008"/>
            <a:ext cx="1561012" cy="2347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1529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274638"/>
            <a:ext cx="7776864" cy="9445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SF-1: Fundamental Safety Principles (2006)</a:t>
            </a:r>
          </a:p>
        </p:txBody>
      </p:sp>
      <p:sp>
        <p:nvSpPr>
          <p:cNvPr id="3" name="Rectangle 2"/>
          <p:cNvSpPr/>
          <p:nvPr/>
        </p:nvSpPr>
        <p:spPr>
          <a:xfrm>
            <a:off x="327992" y="1340768"/>
            <a:ext cx="7628384" cy="4170372"/>
          </a:xfrm>
          <a:prstGeom prst="rect">
            <a:avLst/>
          </a:prstGeom>
        </p:spPr>
        <p:txBody>
          <a:bodyPr wrap="square">
            <a:spAutoFit/>
          </a:bodyPr>
          <a:lstStyle/>
          <a:p>
            <a:pPr>
              <a:spcBef>
                <a:spcPts val="600"/>
              </a:spcBef>
              <a:spcAft>
                <a:spcPts val="600"/>
              </a:spcAft>
            </a:pPr>
            <a:r>
              <a:rPr lang="en-IE" sz="2000" dirty="0">
                <a:solidFill>
                  <a:schemeClr val="tx2"/>
                </a:solidFill>
              </a:rPr>
              <a:t>Establishes the safety objective and safety principles for the protection of people and the environment</a:t>
            </a:r>
          </a:p>
          <a:p>
            <a:pPr marL="540000" lvl="1" indent="-342900">
              <a:spcBef>
                <a:spcPts val="600"/>
              </a:spcBef>
              <a:spcAft>
                <a:spcPts val="600"/>
              </a:spcAft>
              <a:buFont typeface="Arial" pitchFamily="34" charset="0"/>
              <a:buChar char="•"/>
            </a:pPr>
            <a:r>
              <a:rPr lang="en-IE" sz="2000" dirty="0">
                <a:solidFill>
                  <a:schemeClr val="tx2"/>
                </a:solidFill>
              </a:rPr>
              <a:t>Principle 10: “</a:t>
            </a:r>
            <a:r>
              <a:rPr lang="en-IE" sz="2000" i="1" dirty="0">
                <a:solidFill>
                  <a:schemeClr val="tx2"/>
                </a:solidFill>
              </a:rPr>
              <a:t>Protective actions to reduce existing or unregulated radiation risks must be justified and optimized</a:t>
            </a:r>
            <a:r>
              <a:rPr lang="en-IE" sz="2000" dirty="0">
                <a:solidFill>
                  <a:schemeClr val="tx2"/>
                </a:solidFill>
              </a:rPr>
              <a:t>.”</a:t>
            </a:r>
          </a:p>
          <a:p>
            <a:pPr marL="540000" lvl="1" indent="-342900">
              <a:spcBef>
                <a:spcPts val="600"/>
              </a:spcBef>
              <a:spcAft>
                <a:spcPts val="600"/>
              </a:spcAft>
              <a:buFont typeface="Arial" pitchFamily="34" charset="0"/>
              <a:buChar char="•"/>
            </a:pPr>
            <a:r>
              <a:rPr lang="en-IE" sz="2000" dirty="0">
                <a:solidFill>
                  <a:schemeClr val="tx2"/>
                </a:solidFill>
              </a:rPr>
              <a:t>This includes exposure to natural sources of radiation such as due to radon</a:t>
            </a:r>
            <a:r>
              <a:rPr lang="en-IE" sz="2000" baseline="30000" dirty="0">
                <a:solidFill>
                  <a:schemeClr val="tx2"/>
                </a:solidFill>
              </a:rPr>
              <a:t>1</a:t>
            </a:r>
            <a:r>
              <a:rPr lang="en-IE" sz="2000" dirty="0">
                <a:solidFill>
                  <a:schemeClr val="tx2"/>
                </a:solidFill>
              </a:rPr>
              <a:t> in dwellings and workplaces</a:t>
            </a:r>
          </a:p>
          <a:p>
            <a:pPr marL="800100" lvl="1" indent="-342900">
              <a:buFont typeface="Arial" pitchFamily="34" charset="0"/>
              <a:buChar char="•"/>
            </a:pPr>
            <a:endParaRPr lang="en-IE" sz="2400" dirty="0">
              <a:solidFill>
                <a:schemeClr val="tx2"/>
              </a:solidFill>
            </a:endParaRPr>
          </a:p>
          <a:p>
            <a:pPr marL="800100" lvl="1" indent="-342900">
              <a:buFont typeface="Arial" pitchFamily="34" charset="0"/>
              <a:buChar char="•"/>
            </a:pPr>
            <a:endParaRPr lang="en-IE" sz="2400" dirty="0">
              <a:solidFill>
                <a:schemeClr val="tx2"/>
              </a:solidFill>
            </a:endParaRPr>
          </a:p>
          <a:p>
            <a:pPr lvl="1"/>
            <a:endParaRPr lang="en-IE" sz="2400" dirty="0">
              <a:solidFill>
                <a:schemeClr val="tx2"/>
              </a:solidFill>
            </a:endParaRPr>
          </a:p>
          <a:p>
            <a:r>
              <a:rPr lang="en-IE" sz="1600" baseline="30000" dirty="0">
                <a:solidFill>
                  <a:schemeClr val="tx2"/>
                </a:solidFill>
              </a:rPr>
              <a:t>1</a:t>
            </a:r>
            <a:r>
              <a:rPr lang="en-IE" sz="1600" dirty="0">
                <a:solidFill>
                  <a:schemeClr val="tx2"/>
                </a:solidFill>
              </a:rPr>
              <a:t>the term ‘radon’ is used to mean any </a:t>
            </a:r>
          </a:p>
          <a:p>
            <a:r>
              <a:rPr lang="en-IE" sz="1600" dirty="0">
                <a:solidFill>
                  <a:schemeClr val="tx2"/>
                </a:solidFill>
              </a:rPr>
              <a:t>combination of the two main isotopes of the </a:t>
            </a:r>
          </a:p>
          <a:p>
            <a:r>
              <a:rPr lang="en-IE" sz="1600" dirty="0">
                <a:solidFill>
                  <a:schemeClr val="tx2"/>
                </a:solidFill>
              </a:rPr>
              <a:t>element radon (</a:t>
            </a:r>
            <a:r>
              <a:rPr lang="en-IE" sz="1600" baseline="30000" dirty="0">
                <a:solidFill>
                  <a:schemeClr val="tx2"/>
                </a:solidFill>
              </a:rPr>
              <a:t>222</a:t>
            </a:r>
            <a:r>
              <a:rPr lang="en-IE" sz="1600" dirty="0">
                <a:solidFill>
                  <a:schemeClr val="tx2"/>
                </a:solidFill>
              </a:rPr>
              <a:t>Rn and </a:t>
            </a:r>
            <a:r>
              <a:rPr lang="en-IE" sz="1600" baseline="30000" dirty="0">
                <a:solidFill>
                  <a:schemeClr val="tx2"/>
                </a:solidFill>
              </a:rPr>
              <a:t>220</a:t>
            </a:r>
            <a:r>
              <a:rPr lang="en-IE" sz="1600" dirty="0">
                <a:solidFill>
                  <a:schemeClr val="tx2"/>
                </a:solidFill>
              </a:rPr>
              <a:t>Rn).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03" r="9837" b="5092"/>
          <a:stretch/>
        </p:blipFill>
        <p:spPr bwMode="auto">
          <a:xfrm>
            <a:off x="6228184" y="3861048"/>
            <a:ext cx="165618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6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88640"/>
            <a:ext cx="7992888" cy="64807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IAEA Basic Safety Standards GSR Part 3</a:t>
            </a:r>
          </a:p>
        </p:txBody>
      </p:sp>
      <p:sp>
        <p:nvSpPr>
          <p:cNvPr id="3" name="Rectangle 2"/>
          <p:cNvSpPr/>
          <p:nvPr/>
        </p:nvSpPr>
        <p:spPr>
          <a:xfrm>
            <a:off x="323528" y="1340767"/>
            <a:ext cx="6480720" cy="4662815"/>
          </a:xfrm>
          <a:prstGeom prst="rect">
            <a:avLst/>
          </a:prstGeom>
        </p:spPr>
        <p:txBody>
          <a:bodyPr wrap="square">
            <a:spAutoFit/>
          </a:bodyPr>
          <a:lstStyle/>
          <a:p>
            <a:pPr>
              <a:lnSpc>
                <a:spcPct val="110000"/>
              </a:lnSpc>
            </a:pPr>
            <a:r>
              <a:rPr lang="en-IE" sz="2200" b="1" dirty="0">
                <a:solidFill>
                  <a:schemeClr val="tx2"/>
                </a:solidFill>
              </a:rPr>
              <a:t>Requirement 1: </a:t>
            </a:r>
            <a:r>
              <a:rPr lang="en-IE" sz="2200" dirty="0">
                <a:solidFill>
                  <a:schemeClr val="tx2"/>
                </a:solidFill>
              </a:rPr>
              <a:t>Application of the principles of radiation protection.</a:t>
            </a:r>
          </a:p>
          <a:p>
            <a:pPr>
              <a:lnSpc>
                <a:spcPct val="110000"/>
              </a:lnSpc>
            </a:pPr>
            <a:endParaRPr lang="en-IE" sz="1200" dirty="0">
              <a:solidFill>
                <a:schemeClr val="tx2"/>
              </a:solidFill>
            </a:endParaRPr>
          </a:p>
          <a:p>
            <a:pPr>
              <a:lnSpc>
                <a:spcPct val="110000"/>
              </a:lnSpc>
            </a:pPr>
            <a:r>
              <a:rPr lang="en-IE" i="1" dirty="0">
                <a:solidFill>
                  <a:schemeClr val="tx2"/>
                </a:solidFill>
              </a:rPr>
              <a:t>Parties with responsibilities for protection and safety shall ensure that the principles of radiation protection are applied for </a:t>
            </a:r>
            <a:r>
              <a:rPr lang="en-IE" b="1" i="1" dirty="0">
                <a:solidFill>
                  <a:schemeClr val="tx2"/>
                </a:solidFill>
              </a:rPr>
              <a:t>all exposure situations</a:t>
            </a:r>
            <a:r>
              <a:rPr lang="en-IE" dirty="0">
                <a:solidFill>
                  <a:schemeClr val="tx2"/>
                </a:solidFill>
              </a:rPr>
              <a:t>.</a:t>
            </a:r>
          </a:p>
          <a:p>
            <a:pPr>
              <a:lnSpc>
                <a:spcPct val="110000"/>
              </a:lnSpc>
            </a:pPr>
            <a:endParaRPr lang="en-IE" sz="2400" b="1" dirty="0">
              <a:solidFill>
                <a:schemeClr val="tx2"/>
              </a:solidFill>
            </a:endParaRPr>
          </a:p>
          <a:p>
            <a:pPr>
              <a:lnSpc>
                <a:spcPct val="110000"/>
              </a:lnSpc>
            </a:pPr>
            <a:r>
              <a:rPr lang="en-IE" sz="2200" b="1" dirty="0">
                <a:solidFill>
                  <a:schemeClr val="tx2"/>
                </a:solidFill>
              </a:rPr>
              <a:t>Requirement 2: </a:t>
            </a:r>
            <a:r>
              <a:rPr lang="en-IE" sz="2200" dirty="0">
                <a:solidFill>
                  <a:schemeClr val="tx2"/>
                </a:solidFill>
              </a:rPr>
              <a:t>Establishment of a legal and regulatory framework</a:t>
            </a:r>
          </a:p>
          <a:p>
            <a:pPr>
              <a:lnSpc>
                <a:spcPct val="110000"/>
              </a:lnSpc>
            </a:pPr>
            <a:endParaRPr lang="en-IE" sz="1200" i="1" dirty="0">
              <a:solidFill>
                <a:schemeClr val="tx2"/>
              </a:solidFill>
            </a:endParaRPr>
          </a:p>
          <a:p>
            <a:pPr>
              <a:lnSpc>
                <a:spcPct val="110000"/>
              </a:lnSpc>
            </a:pPr>
            <a:r>
              <a:rPr lang="en-IE" i="1" dirty="0">
                <a:solidFill>
                  <a:schemeClr val="tx2"/>
                </a:solidFill>
              </a:rPr>
              <a:t>The government shall establish and maintain a legal and regulatory framework for protection and safety and shall establish an effectively independent regulatory body with specified responsibilities and functions.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438003"/>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221" y="2420888"/>
            <a:ext cx="1952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23528" y="188640"/>
            <a:ext cx="6347048" cy="94456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a:t>Basic Safety Standards GSR Part 3</a:t>
            </a:r>
          </a:p>
          <a:p>
            <a:pPr algn="l"/>
            <a:r>
              <a:rPr lang="en-IE" sz="2800" b="1" dirty="0"/>
              <a:t>General Requirements </a:t>
            </a:r>
            <a:r>
              <a:rPr lang="en-IE" sz="2800" dirty="0"/>
              <a:t>(cont’d)</a:t>
            </a:r>
          </a:p>
        </p:txBody>
      </p:sp>
      <p:sp>
        <p:nvSpPr>
          <p:cNvPr id="3" name="Rectangle 2"/>
          <p:cNvSpPr/>
          <p:nvPr/>
        </p:nvSpPr>
        <p:spPr>
          <a:xfrm>
            <a:off x="426368" y="1412776"/>
            <a:ext cx="6017840" cy="5201424"/>
          </a:xfrm>
          <a:prstGeom prst="rect">
            <a:avLst/>
          </a:prstGeom>
        </p:spPr>
        <p:txBody>
          <a:bodyPr wrap="square">
            <a:spAutoFit/>
          </a:bodyPr>
          <a:lstStyle/>
          <a:p>
            <a:pPr>
              <a:lnSpc>
                <a:spcPct val="110000"/>
              </a:lnSpc>
            </a:pPr>
            <a:r>
              <a:rPr lang="en-IE" sz="2200" b="1" dirty="0">
                <a:solidFill>
                  <a:schemeClr val="tx2"/>
                </a:solidFill>
              </a:rPr>
              <a:t>Requirement 3: </a:t>
            </a:r>
            <a:r>
              <a:rPr lang="en-IE" sz="2200" dirty="0">
                <a:solidFill>
                  <a:schemeClr val="tx2"/>
                </a:solidFill>
              </a:rPr>
              <a:t>Responsibilities of the regulatory body</a:t>
            </a:r>
          </a:p>
          <a:p>
            <a:pPr>
              <a:lnSpc>
                <a:spcPct val="110000"/>
              </a:lnSpc>
            </a:pPr>
            <a:endParaRPr lang="en-IE" sz="1200" dirty="0">
              <a:solidFill>
                <a:schemeClr val="tx2"/>
              </a:solidFill>
            </a:endParaRPr>
          </a:p>
          <a:p>
            <a:pPr>
              <a:lnSpc>
                <a:spcPct val="110000"/>
              </a:lnSpc>
            </a:pPr>
            <a:r>
              <a:rPr lang="en-IE" i="1" dirty="0">
                <a:solidFill>
                  <a:schemeClr val="tx2"/>
                </a:solidFill>
              </a:rPr>
              <a:t>The regulatory body shall establish or adopt regulations and guides for protection and safety and shall establish a system to ensure their implementation.</a:t>
            </a:r>
          </a:p>
          <a:p>
            <a:pPr>
              <a:lnSpc>
                <a:spcPct val="110000"/>
              </a:lnSpc>
            </a:pPr>
            <a:endParaRPr lang="en-IE" sz="2400" b="1" dirty="0">
              <a:solidFill>
                <a:schemeClr val="tx2"/>
              </a:solidFill>
            </a:endParaRPr>
          </a:p>
          <a:p>
            <a:pPr>
              <a:lnSpc>
                <a:spcPct val="110000"/>
              </a:lnSpc>
            </a:pPr>
            <a:r>
              <a:rPr lang="en-IE" sz="2200" b="1" dirty="0">
                <a:solidFill>
                  <a:schemeClr val="tx2"/>
                </a:solidFill>
              </a:rPr>
              <a:t>Requirement 4: </a:t>
            </a:r>
            <a:r>
              <a:rPr lang="en-IE" sz="2200" dirty="0">
                <a:solidFill>
                  <a:schemeClr val="tx2"/>
                </a:solidFill>
              </a:rPr>
              <a:t>Responsibilities for protection and safety</a:t>
            </a:r>
          </a:p>
          <a:p>
            <a:pPr>
              <a:lnSpc>
                <a:spcPct val="110000"/>
              </a:lnSpc>
            </a:pPr>
            <a:endParaRPr lang="en-IE" sz="1200" dirty="0">
              <a:solidFill>
                <a:schemeClr val="tx2"/>
              </a:solidFill>
            </a:endParaRPr>
          </a:p>
          <a:p>
            <a:pPr>
              <a:lnSpc>
                <a:spcPct val="110000"/>
              </a:lnSpc>
            </a:pPr>
            <a:r>
              <a:rPr lang="en-IE" i="1" dirty="0">
                <a:solidFill>
                  <a:schemeClr val="tx2"/>
                </a:solidFill>
              </a:rPr>
              <a:t>The person or organization responsible for facilities and activities that give rise to radiation risks shall have the prime responsibility for protection and safety. Other parties shall have specified responsibilities for protection and safety.</a:t>
            </a:r>
          </a:p>
          <a:p>
            <a:endParaRPr lang="en-IE" sz="24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201975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IAEA_Logo_&amp;_Slogan</Template>
  <TotalTime>0</TotalTime>
  <Words>5650</Words>
  <Application>Microsoft Office PowerPoint</Application>
  <PresentationFormat>On-screen Show (4:3)</PresentationFormat>
  <Paragraphs>335</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 </vt:lpstr>
      <vt:lpstr>Arial</vt:lpstr>
      <vt:lpstr>Calibri</vt:lpstr>
      <vt:lpstr>Office Theme</vt:lpstr>
      <vt:lpstr>International Atomic Energy Agency Learning programme: Radon gas</vt:lpstr>
      <vt:lpstr>Content</vt:lpstr>
      <vt:lpstr>Basis of the General Safety Requirements (GSR) Part 3</vt:lpstr>
      <vt:lpstr>PowerPoint Presentation</vt:lpstr>
      <vt:lpstr>PowerPoint Presentation</vt:lpstr>
      <vt:lpstr>IAEA Safety Standards relating to radon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Learning Points</vt:lpstr>
      <vt:lpstr>Further Reading</vt:lpstr>
      <vt:lpstr>July 2018</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Atomic Energy Agency E-learning programme on Radon gas</dc:title>
  <dc:creator>GRUBER, Allison</dc:creator>
  <cp:lastModifiedBy>GERMAN, Olga</cp:lastModifiedBy>
  <cp:revision>47</cp:revision>
  <cp:lastPrinted>2018-02-09T14:44:37Z</cp:lastPrinted>
  <dcterms:created xsi:type="dcterms:W3CDTF">2018-02-09T13:47:46Z</dcterms:created>
  <dcterms:modified xsi:type="dcterms:W3CDTF">2018-10-29T13:47:21Z</dcterms:modified>
</cp:coreProperties>
</file>