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2" r:id="rId19"/>
    <p:sldId id="311" r:id="rId2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MAN, Olga" initials="G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65400" autoAdjust="0"/>
  </p:normalViewPr>
  <p:slideViewPr>
    <p:cSldViewPr>
      <p:cViewPr varScale="1">
        <p:scale>
          <a:sx n="65" d="100"/>
          <a:sy n="65" d="100"/>
        </p:scale>
        <p:origin x="2338" y="48"/>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333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NSRW-Home\NSRW-Home\NAVRATILOK\My%20Documents\Training\Radon%20training%20courses\support\sezon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SRW-Home\NSRW-Home\NAVRATILOK\My%20Documents\Training\Radon%20training%20courses\support\graf.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599708553781"/>
          <c:y val="3.6371890860079838E-2"/>
          <c:w val="0.83626468615713256"/>
          <c:h val="0.86173615275977478"/>
        </c:manualLayout>
      </c:layout>
      <c:lineChart>
        <c:grouping val="standard"/>
        <c:varyColors val="0"/>
        <c:ser>
          <c:idx val="0"/>
          <c:order val="0"/>
          <c:tx>
            <c:strRef>
              <c:f>[sezona.xls]List2!$B$1</c:f>
              <c:strCache>
                <c:ptCount val="1"/>
                <c:pt idx="0">
                  <c:v>Winter season</c:v>
                </c:pt>
              </c:strCache>
            </c:strRef>
          </c:tx>
          <c:marker>
            <c:symbol val="none"/>
          </c:marker>
          <c:val>
            <c:numRef>
              <c:f>[sezona.xls]List2!$B$2:$B$385</c:f>
              <c:numCache>
                <c:formatCode>General</c:formatCode>
                <c:ptCount val="384"/>
                <c:pt idx="0">
                  <c:v>79</c:v>
                </c:pt>
                <c:pt idx="1">
                  <c:v>91</c:v>
                </c:pt>
                <c:pt idx="2">
                  <c:v>95</c:v>
                </c:pt>
                <c:pt idx="3">
                  <c:v>98</c:v>
                </c:pt>
                <c:pt idx="4">
                  <c:v>92</c:v>
                </c:pt>
                <c:pt idx="5">
                  <c:v>95</c:v>
                </c:pt>
                <c:pt idx="6">
                  <c:v>92</c:v>
                </c:pt>
                <c:pt idx="7">
                  <c:v>110</c:v>
                </c:pt>
                <c:pt idx="8">
                  <c:v>79</c:v>
                </c:pt>
                <c:pt idx="9">
                  <c:v>99</c:v>
                </c:pt>
                <c:pt idx="10">
                  <c:v>99</c:v>
                </c:pt>
                <c:pt idx="11">
                  <c:v>101</c:v>
                </c:pt>
                <c:pt idx="12">
                  <c:v>101</c:v>
                </c:pt>
                <c:pt idx="13">
                  <c:v>126</c:v>
                </c:pt>
                <c:pt idx="14">
                  <c:v>115</c:v>
                </c:pt>
                <c:pt idx="15">
                  <c:v>119</c:v>
                </c:pt>
                <c:pt idx="16">
                  <c:v>120</c:v>
                </c:pt>
                <c:pt idx="17">
                  <c:v>119</c:v>
                </c:pt>
                <c:pt idx="18">
                  <c:v>121</c:v>
                </c:pt>
                <c:pt idx="19">
                  <c:v>121</c:v>
                </c:pt>
                <c:pt idx="20">
                  <c:v>124</c:v>
                </c:pt>
                <c:pt idx="21">
                  <c:v>148</c:v>
                </c:pt>
                <c:pt idx="22">
                  <c:v>141</c:v>
                </c:pt>
                <c:pt idx="23">
                  <c:v>150</c:v>
                </c:pt>
                <c:pt idx="24">
                  <c:v>155</c:v>
                </c:pt>
                <c:pt idx="25">
                  <c:v>152</c:v>
                </c:pt>
                <c:pt idx="26">
                  <c:v>157</c:v>
                </c:pt>
                <c:pt idx="27">
                  <c:v>158</c:v>
                </c:pt>
                <c:pt idx="28">
                  <c:v>174</c:v>
                </c:pt>
                <c:pt idx="29">
                  <c:v>148</c:v>
                </c:pt>
                <c:pt idx="30">
                  <c:v>181</c:v>
                </c:pt>
                <c:pt idx="31">
                  <c:v>165</c:v>
                </c:pt>
                <c:pt idx="32">
                  <c:v>182</c:v>
                </c:pt>
                <c:pt idx="33">
                  <c:v>181</c:v>
                </c:pt>
                <c:pt idx="34">
                  <c:v>189</c:v>
                </c:pt>
                <c:pt idx="35">
                  <c:v>173</c:v>
                </c:pt>
                <c:pt idx="36">
                  <c:v>202</c:v>
                </c:pt>
                <c:pt idx="37">
                  <c:v>186</c:v>
                </c:pt>
                <c:pt idx="38">
                  <c:v>197</c:v>
                </c:pt>
                <c:pt idx="39">
                  <c:v>190</c:v>
                </c:pt>
                <c:pt idx="40">
                  <c:v>224</c:v>
                </c:pt>
                <c:pt idx="41">
                  <c:v>259</c:v>
                </c:pt>
                <c:pt idx="42">
                  <c:v>230</c:v>
                </c:pt>
                <c:pt idx="43">
                  <c:v>217</c:v>
                </c:pt>
                <c:pt idx="44">
                  <c:v>256</c:v>
                </c:pt>
                <c:pt idx="45">
                  <c:v>254</c:v>
                </c:pt>
                <c:pt idx="46">
                  <c:v>277</c:v>
                </c:pt>
                <c:pt idx="47">
                  <c:v>275</c:v>
                </c:pt>
                <c:pt idx="48">
                  <c:v>249</c:v>
                </c:pt>
                <c:pt idx="49">
                  <c:v>246</c:v>
                </c:pt>
                <c:pt idx="50">
                  <c:v>257</c:v>
                </c:pt>
                <c:pt idx="51">
                  <c:v>250</c:v>
                </c:pt>
                <c:pt idx="52">
                  <c:v>232</c:v>
                </c:pt>
                <c:pt idx="53">
                  <c:v>191</c:v>
                </c:pt>
                <c:pt idx="54">
                  <c:v>227</c:v>
                </c:pt>
                <c:pt idx="55">
                  <c:v>234</c:v>
                </c:pt>
                <c:pt idx="56">
                  <c:v>213</c:v>
                </c:pt>
                <c:pt idx="57">
                  <c:v>243</c:v>
                </c:pt>
                <c:pt idx="58">
                  <c:v>201</c:v>
                </c:pt>
                <c:pt idx="59">
                  <c:v>224</c:v>
                </c:pt>
                <c:pt idx="60">
                  <c:v>211</c:v>
                </c:pt>
                <c:pt idx="61">
                  <c:v>219</c:v>
                </c:pt>
                <c:pt idx="62">
                  <c:v>209</c:v>
                </c:pt>
                <c:pt idx="63">
                  <c:v>169</c:v>
                </c:pt>
                <c:pt idx="64">
                  <c:v>174</c:v>
                </c:pt>
                <c:pt idx="65">
                  <c:v>167</c:v>
                </c:pt>
                <c:pt idx="66">
                  <c:v>163</c:v>
                </c:pt>
                <c:pt idx="67">
                  <c:v>173</c:v>
                </c:pt>
                <c:pt idx="68">
                  <c:v>152</c:v>
                </c:pt>
                <c:pt idx="69">
                  <c:v>134</c:v>
                </c:pt>
                <c:pt idx="70">
                  <c:v>104</c:v>
                </c:pt>
                <c:pt idx="71">
                  <c:v>125</c:v>
                </c:pt>
                <c:pt idx="72">
                  <c:v>101</c:v>
                </c:pt>
                <c:pt idx="73">
                  <c:v>109</c:v>
                </c:pt>
                <c:pt idx="74">
                  <c:v>99</c:v>
                </c:pt>
                <c:pt idx="75">
                  <c:v>123</c:v>
                </c:pt>
                <c:pt idx="76">
                  <c:v>101</c:v>
                </c:pt>
                <c:pt idx="77">
                  <c:v>97</c:v>
                </c:pt>
                <c:pt idx="78">
                  <c:v>74</c:v>
                </c:pt>
                <c:pt idx="79">
                  <c:v>83</c:v>
                </c:pt>
                <c:pt idx="80">
                  <c:v>92</c:v>
                </c:pt>
                <c:pt idx="81">
                  <c:v>99</c:v>
                </c:pt>
                <c:pt idx="82">
                  <c:v>94</c:v>
                </c:pt>
                <c:pt idx="83">
                  <c:v>105</c:v>
                </c:pt>
                <c:pt idx="84">
                  <c:v>124</c:v>
                </c:pt>
                <c:pt idx="85">
                  <c:v>129</c:v>
                </c:pt>
                <c:pt idx="86">
                  <c:v>179</c:v>
                </c:pt>
                <c:pt idx="87">
                  <c:v>183</c:v>
                </c:pt>
                <c:pt idx="88">
                  <c:v>200</c:v>
                </c:pt>
                <c:pt idx="89">
                  <c:v>221</c:v>
                </c:pt>
                <c:pt idx="90">
                  <c:v>253</c:v>
                </c:pt>
                <c:pt idx="91">
                  <c:v>272</c:v>
                </c:pt>
                <c:pt idx="92">
                  <c:v>249</c:v>
                </c:pt>
                <c:pt idx="93">
                  <c:v>259</c:v>
                </c:pt>
                <c:pt idx="94">
                  <c:v>313</c:v>
                </c:pt>
                <c:pt idx="95">
                  <c:v>288</c:v>
                </c:pt>
                <c:pt idx="96">
                  <c:v>332</c:v>
                </c:pt>
                <c:pt idx="97">
                  <c:v>323</c:v>
                </c:pt>
                <c:pt idx="98">
                  <c:v>341</c:v>
                </c:pt>
                <c:pt idx="99">
                  <c:v>350</c:v>
                </c:pt>
                <c:pt idx="100">
                  <c:v>326</c:v>
                </c:pt>
                <c:pt idx="101">
                  <c:v>345</c:v>
                </c:pt>
                <c:pt idx="102">
                  <c:v>413</c:v>
                </c:pt>
                <c:pt idx="103">
                  <c:v>384</c:v>
                </c:pt>
                <c:pt idx="104">
                  <c:v>397</c:v>
                </c:pt>
                <c:pt idx="105">
                  <c:v>395</c:v>
                </c:pt>
                <c:pt idx="106">
                  <c:v>385</c:v>
                </c:pt>
                <c:pt idx="107">
                  <c:v>414</c:v>
                </c:pt>
                <c:pt idx="108">
                  <c:v>404</c:v>
                </c:pt>
                <c:pt idx="109">
                  <c:v>424</c:v>
                </c:pt>
                <c:pt idx="110">
                  <c:v>399</c:v>
                </c:pt>
                <c:pt idx="111">
                  <c:v>451</c:v>
                </c:pt>
                <c:pt idx="112">
                  <c:v>454</c:v>
                </c:pt>
                <c:pt idx="113">
                  <c:v>374</c:v>
                </c:pt>
                <c:pt idx="114">
                  <c:v>376</c:v>
                </c:pt>
                <c:pt idx="115">
                  <c:v>404</c:v>
                </c:pt>
                <c:pt idx="116">
                  <c:v>414</c:v>
                </c:pt>
                <c:pt idx="117">
                  <c:v>378</c:v>
                </c:pt>
                <c:pt idx="118">
                  <c:v>369</c:v>
                </c:pt>
                <c:pt idx="119">
                  <c:v>347</c:v>
                </c:pt>
                <c:pt idx="120">
                  <c:v>341</c:v>
                </c:pt>
                <c:pt idx="121">
                  <c:v>297</c:v>
                </c:pt>
                <c:pt idx="122">
                  <c:v>310</c:v>
                </c:pt>
                <c:pt idx="123">
                  <c:v>300</c:v>
                </c:pt>
                <c:pt idx="124">
                  <c:v>315</c:v>
                </c:pt>
                <c:pt idx="125">
                  <c:v>328</c:v>
                </c:pt>
                <c:pt idx="126">
                  <c:v>310</c:v>
                </c:pt>
                <c:pt idx="127">
                  <c:v>391</c:v>
                </c:pt>
                <c:pt idx="128">
                  <c:v>342</c:v>
                </c:pt>
                <c:pt idx="129">
                  <c:v>381</c:v>
                </c:pt>
                <c:pt idx="130">
                  <c:v>420</c:v>
                </c:pt>
                <c:pt idx="131">
                  <c:v>410</c:v>
                </c:pt>
                <c:pt idx="132">
                  <c:v>436</c:v>
                </c:pt>
                <c:pt idx="133">
                  <c:v>487</c:v>
                </c:pt>
                <c:pt idx="134">
                  <c:v>461</c:v>
                </c:pt>
                <c:pt idx="135">
                  <c:v>530</c:v>
                </c:pt>
                <c:pt idx="136">
                  <c:v>494</c:v>
                </c:pt>
                <c:pt idx="137">
                  <c:v>538</c:v>
                </c:pt>
                <c:pt idx="138">
                  <c:v>553</c:v>
                </c:pt>
                <c:pt idx="139">
                  <c:v>600</c:v>
                </c:pt>
                <c:pt idx="140">
                  <c:v>588</c:v>
                </c:pt>
                <c:pt idx="141">
                  <c:v>596</c:v>
                </c:pt>
                <c:pt idx="142">
                  <c:v>596</c:v>
                </c:pt>
                <c:pt idx="143">
                  <c:v>570</c:v>
                </c:pt>
                <c:pt idx="144">
                  <c:v>601</c:v>
                </c:pt>
                <c:pt idx="145">
                  <c:v>561</c:v>
                </c:pt>
                <c:pt idx="146">
                  <c:v>587</c:v>
                </c:pt>
                <c:pt idx="147">
                  <c:v>610</c:v>
                </c:pt>
                <c:pt idx="148">
                  <c:v>591</c:v>
                </c:pt>
                <c:pt idx="149">
                  <c:v>674</c:v>
                </c:pt>
                <c:pt idx="150">
                  <c:v>647</c:v>
                </c:pt>
                <c:pt idx="151">
                  <c:v>602</c:v>
                </c:pt>
                <c:pt idx="152">
                  <c:v>637</c:v>
                </c:pt>
                <c:pt idx="153">
                  <c:v>657</c:v>
                </c:pt>
                <c:pt idx="154">
                  <c:v>654</c:v>
                </c:pt>
                <c:pt idx="155">
                  <c:v>652</c:v>
                </c:pt>
                <c:pt idx="156">
                  <c:v>658</c:v>
                </c:pt>
                <c:pt idx="157">
                  <c:v>644</c:v>
                </c:pt>
                <c:pt idx="158">
                  <c:v>662</c:v>
                </c:pt>
                <c:pt idx="159">
                  <c:v>644</c:v>
                </c:pt>
                <c:pt idx="160">
                  <c:v>716</c:v>
                </c:pt>
                <c:pt idx="161">
                  <c:v>668</c:v>
                </c:pt>
                <c:pt idx="162">
                  <c:v>627</c:v>
                </c:pt>
                <c:pt idx="163">
                  <c:v>713</c:v>
                </c:pt>
                <c:pt idx="164">
                  <c:v>689</c:v>
                </c:pt>
                <c:pt idx="165">
                  <c:v>681</c:v>
                </c:pt>
                <c:pt idx="166">
                  <c:v>661</c:v>
                </c:pt>
                <c:pt idx="167">
                  <c:v>565</c:v>
                </c:pt>
                <c:pt idx="168">
                  <c:v>584</c:v>
                </c:pt>
                <c:pt idx="169">
                  <c:v>526</c:v>
                </c:pt>
                <c:pt idx="170">
                  <c:v>454</c:v>
                </c:pt>
                <c:pt idx="171">
                  <c:v>440</c:v>
                </c:pt>
                <c:pt idx="172">
                  <c:v>429</c:v>
                </c:pt>
                <c:pt idx="173">
                  <c:v>384</c:v>
                </c:pt>
                <c:pt idx="174">
                  <c:v>363</c:v>
                </c:pt>
                <c:pt idx="175">
                  <c:v>376</c:v>
                </c:pt>
                <c:pt idx="176">
                  <c:v>309</c:v>
                </c:pt>
                <c:pt idx="177">
                  <c:v>300</c:v>
                </c:pt>
                <c:pt idx="178">
                  <c:v>271</c:v>
                </c:pt>
                <c:pt idx="179">
                  <c:v>227</c:v>
                </c:pt>
                <c:pt idx="180">
                  <c:v>210</c:v>
                </c:pt>
                <c:pt idx="181">
                  <c:v>175</c:v>
                </c:pt>
                <c:pt idx="182">
                  <c:v>156</c:v>
                </c:pt>
                <c:pt idx="183">
                  <c:v>138</c:v>
                </c:pt>
                <c:pt idx="184">
                  <c:v>137</c:v>
                </c:pt>
                <c:pt idx="185">
                  <c:v>114</c:v>
                </c:pt>
                <c:pt idx="186">
                  <c:v>128</c:v>
                </c:pt>
                <c:pt idx="187">
                  <c:v>117</c:v>
                </c:pt>
                <c:pt idx="188">
                  <c:v>127</c:v>
                </c:pt>
                <c:pt idx="189">
                  <c:v>116</c:v>
                </c:pt>
                <c:pt idx="190">
                  <c:v>106</c:v>
                </c:pt>
                <c:pt idx="191">
                  <c:v>122</c:v>
                </c:pt>
                <c:pt idx="192">
                  <c:v>125</c:v>
                </c:pt>
                <c:pt idx="193">
                  <c:v>90</c:v>
                </c:pt>
                <c:pt idx="194">
                  <c:v>118</c:v>
                </c:pt>
                <c:pt idx="195">
                  <c:v>105</c:v>
                </c:pt>
                <c:pt idx="196">
                  <c:v>107</c:v>
                </c:pt>
                <c:pt idx="197">
                  <c:v>88</c:v>
                </c:pt>
                <c:pt idx="198">
                  <c:v>104</c:v>
                </c:pt>
                <c:pt idx="199">
                  <c:v>97</c:v>
                </c:pt>
                <c:pt idx="200">
                  <c:v>116</c:v>
                </c:pt>
                <c:pt idx="201">
                  <c:v>83</c:v>
                </c:pt>
                <c:pt idx="202">
                  <c:v>95</c:v>
                </c:pt>
                <c:pt idx="203">
                  <c:v>87</c:v>
                </c:pt>
                <c:pt idx="204">
                  <c:v>82</c:v>
                </c:pt>
                <c:pt idx="205">
                  <c:v>101</c:v>
                </c:pt>
                <c:pt idx="206">
                  <c:v>113</c:v>
                </c:pt>
                <c:pt idx="207">
                  <c:v>135</c:v>
                </c:pt>
                <c:pt idx="208">
                  <c:v>129</c:v>
                </c:pt>
                <c:pt idx="209">
                  <c:v>132</c:v>
                </c:pt>
                <c:pt idx="210">
                  <c:v>123</c:v>
                </c:pt>
                <c:pt idx="211">
                  <c:v>154</c:v>
                </c:pt>
                <c:pt idx="212">
                  <c:v>179</c:v>
                </c:pt>
                <c:pt idx="213">
                  <c:v>146</c:v>
                </c:pt>
                <c:pt idx="214">
                  <c:v>138</c:v>
                </c:pt>
                <c:pt idx="215">
                  <c:v>154</c:v>
                </c:pt>
                <c:pt idx="216">
                  <c:v>147</c:v>
                </c:pt>
                <c:pt idx="217">
                  <c:v>129</c:v>
                </c:pt>
                <c:pt idx="218">
                  <c:v>152</c:v>
                </c:pt>
                <c:pt idx="219">
                  <c:v>166</c:v>
                </c:pt>
                <c:pt idx="220">
                  <c:v>165</c:v>
                </c:pt>
                <c:pt idx="221">
                  <c:v>165</c:v>
                </c:pt>
                <c:pt idx="222">
                  <c:v>145</c:v>
                </c:pt>
                <c:pt idx="223">
                  <c:v>146</c:v>
                </c:pt>
                <c:pt idx="224">
                  <c:v>173</c:v>
                </c:pt>
                <c:pt idx="225">
                  <c:v>174</c:v>
                </c:pt>
                <c:pt idx="226">
                  <c:v>142</c:v>
                </c:pt>
                <c:pt idx="227">
                  <c:v>176</c:v>
                </c:pt>
                <c:pt idx="228">
                  <c:v>143</c:v>
                </c:pt>
                <c:pt idx="229">
                  <c:v>154</c:v>
                </c:pt>
                <c:pt idx="230">
                  <c:v>124</c:v>
                </c:pt>
                <c:pt idx="231">
                  <c:v>127</c:v>
                </c:pt>
                <c:pt idx="232">
                  <c:v>114</c:v>
                </c:pt>
                <c:pt idx="233">
                  <c:v>127</c:v>
                </c:pt>
                <c:pt idx="234">
                  <c:v>113</c:v>
                </c:pt>
                <c:pt idx="235">
                  <c:v>114</c:v>
                </c:pt>
                <c:pt idx="236">
                  <c:v>109</c:v>
                </c:pt>
                <c:pt idx="237">
                  <c:v>112</c:v>
                </c:pt>
                <c:pt idx="238">
                  <c:v>105</c:v>
                </c:pt>
                <c:pt idx="239">
                  <c:v>106</c:v>
                </c:pt>
                <c:pt idx="240">
                  <c:v>120</c:v>
                </c:pt>
                <c:pt idx="241">
                  <c:v>100</c:v>
                </c:pt>
                <c:pt idx="242">
                  <c:v>89</c:v>
                </c:pt>
                <c:pt idx="243">
                  <c:v>77</c:v>
                </c:pt>
                <c:pt idx="244">
                  <c:v>77</c:v>
                </c:pt>
                <c:pt idx="245">
                  <c:v>76</c:v>
                </c:pt>
                <c:pt idx="246">
                  <c:v>96</c:v>
                </c:pt>
                <c:pt idx="247">
                  <c:v>111</c:v>
                </c:pt>
                <c:pt idx="248">
                  <c:v>90</c:v>
                </c:pt>
                <c:pt idx="249">
                  <c:v>87</c:v>
                </c:pt>
                <c:pt idx="250">
                  <c:v>78</c:v>
                </c:pt>
                <c:pt idx="251">
                  <c:v>92</c:v>
                </c:pt>
                <c:pt idx="252">
                  <c:v>104</c:v>
                </c:pt>
                <c:pt idx="253">
                  <c:v>101</c:v>
                </c:pt>
                <c:pt idx="254">
                  <c:v>119</c:v>
                </c:pt>
                <c:pt idx="255">
                  <c:v>132</c:v>
                </c:pt>
                <c:pt idx="256">
                  <c:v>143</c:v>
                </c:pt>
                <c:pt idx="257">
                  <c:v>141</c:v>
                </c:pt>
                <c:pt idx="258">
                  <c:v>161</c:v>
                </c:pt>
                <c:pt idx="259">
                  <c:v>174</c:v>
                </c:pt>
                <c:pt idx="260">
                  <c:v>143</c:v>
                </c:pt>
                <c:pt idx="261">
                  <c:v>154</c:v>
                </c:pt>
                <c:pt idx="262">
                  <c:v>170</c:v>
                </c:pt>
                <c:pt idx="263">
                  <c:v>185</c:v>
                </c:pt>
                <c:pt idx="264">
                  <c:v>187</c:v>
                </c:pt>
                <c:pt idx="265">
                  <c:v>160</c:v>
                </c:pt>
                <c:pt idx="266">
                  <c:v>175</c:v>
                </c:pt>
                <c:pt idx="267">
                  <c:v>160</c:v>
                </c:pt>
                <c:pt idx="268">
                  <c:v>174</c:v>
                </c:pt>
                <c:pt idx="269">
                  <c:v>161</c:v>
                </c:pt>
                <c:pt idx="270">
                  <c:v>181</c:v>
                </c:pt>
                <c:pt idx="271">
                  <c:v>178</c:v>
                </c:pt>
                <c:pt idx="272">
                  <c:v>173</c:v>
                </c:pt>
                <c:pt idx="273">
                  <c:v>179</c:v>
                </c:pt>
                <c:pt idx="274">
                  <c:v>176</c:v>
                </c:pt>
                <c:pt idx="275">
                  <c:v>175</c:v>
                </c:pt>
                <c:pt idx="276">
                  <c:v>168</c:v>
                </c:pt>
                <c:pt idx="277">
                  <c:v>184</c:v>
                </c:pt>
                <c:pt idx="278">
                  <c:v>237</c:v>
                </c:pt>
                <c:pt idx="279">
                  <c:v>218</c:v>
                </c:pt>
                <c:pt idx="280">
                  <c:v>243</c:v>
                </c:pt>
                <c:pt idx="281">
                  <c:v>242</c:v>
                </c:pt>
                <c:pt idx="282">
                  <c:v>278</c:v>
                </c:pt>
                <c:pt idx="283">
                  <c:v>237</c:v>
                </c:pt>
                <c:pt idx="284">
                  <c:v>249</c:v>
                </c:pt>
                <c:pt idx="285">
                  <c:v>250</c:v>
                </c:pt>
                <c:pt idx="286">
                  <c:v>252</c:v>
                </c:pt>
                <c:pt idx="287">
                  <c:v>214</c:v>
                </c:pt>
                <c:pt idx="288">
                  <c:v>255</c:v>
                </c:pt>
                <c:pt idx="289">
                  <c:v>205</c:v>
                </c:pt>
                <c:pt idx="290">
                  <c:v>232</c:v>
                </c:pt>
                <c:pt idx="291">
                  <c:v>220</c:v>
                </c:pt>
                <c:pt idx="292">
                  <c:v>190</c:v>
                </c:pt>
                <c:pt idx="293">
                  <c:v>198</c:v>
                </c:pt>
                <c:pt idx="294">
                  <c:v>196</c:v>
                </c:pt>
                <c:pt idx="295">
                  <c:v>179</c:v>
                </c:pt>
                <c:pt idx="296">
                  <c:v>193</c:v>
                </c:pt>
                <c:pt idx="297">
                  <c:v>205</c:v>
                </c:pt>
                <c:pt idx="298">
                  <c:v>171</c:v>
                </c:pt>
                <c:pt idx="299">
                  <c:v>173</c:v>
                </c:pt>
                <c:pt idx="300">
                  <c:v>199</c:v>
                </c:pt>
                <c:pt idx="301">
                  <c:v>169</c:v>
                </c:pt>
                <c:pt idx="302">
                  <c:v>206</c:v>
                </c:pt>
                <c:pt idx="303">
                  <c:v>215</c:v>
                </c:pt>
                <c:pt idx="304">
                  <c:v>211</c:v>
                </c:pt>
                <c:pt idx="305">
                  <c:v>214</c:v>
                </c:pt>
                <c:pt idx="306">
                  <c:v>215</c:v>
                </c:pt>
                <c:pt idx="307">
                  <c:v>196</c:v>
                </c:pt>
                <c:pt idx="308">
                  <c:v>180</c:v>
                </c:pt>
                <c:pt idx="309">
                  <c:v>213</c:v>
                </c:pt>
                <c:pt idx="310">
                  <c:v>174</c:v>
                </c:pt>
                <c:pt idx="311">
                  <c:v>200</c:v>
                </c:pt>
                <c:pt idx="312">
                  <c:v>183</c:v>
                </c:pt>
                <c:pt idx="313">
                  <c:v>191</c:v>
                </c:pt>
                <c:pt idx="314">
                  <c:v>218</c:v>
                </c:pt>
                <c:pt idx="315">
                  <c:v>210</c:v>
                </c:pt>
                <c:pt idx="316">
                  <c:v>220</c:v>
                </c:pt>
                <c:pt idx="317">
                  <c:v>226</c:v>
                </c:pt>
                <c:pt idx="318">
                  <c:v>242</c:v>
                </c:pt>
                <c:pt idx="319">
                  <c:v>251</c:v>
                </c:pt>
                <c:pt idx="320">
                  <c:v>244</c:v>
                </c:pt>
                <c:pt idx="321">
                  <c:v>270</c:v>
                </c:pt>
                <c:pt idx="322">
                  <c:v>261</c:v>
                </c:pt>
                <c:pt idx="323">
                  <c:v>314</c:v>
                </c:pt>
                <c:pt idx="324">
                  <c:v>307</c:v>
                </c:pt>
                <c:pt idx="325">
                  <c:v>298</c:v>
                </c:pt>
                <c:pt idx="326">
                  <c:v>307</c:v>
                </c:pt>
                <c:pt idx="327">
                  <c:v>333</c:v>
                </c:pt>
                <c:pt idx="328">
                  <c:v>350</c:v>
                </c:pt>
                <c:pt idx="329">
                  <c:v>333</c:v>
                </c:pt>
                <c:pt idx="330">
                  <c:v>323</c:v>
                </c:pt>
                <c:pt idx="331">
                  <c:v>369</c:v>
                </c:pt>
                <c:pt idx="332">
                  <c:v>336</c:v>
                </c:pt>
                <c:pt idx="333">
                  <c:v>346</c:v>
                </c:pt>
                <c:pt idx="334">
                  <c:v>371</c:v>
                </c:pt>
                <c:pt idx="335">
                  <c:v>356</c:v>
                </c:pt>
                <c:pt idx="336">
                  <c:v>366</c:v>
                </c:pt>
                <c:pt idx="337">
                  <c:v>352</c:v>
                </c:pt>
                <c:pt idx="338">
                  <c:v>367</c:v>
                </c:pt>
                <c:pt idx="339">
                  <c:v>377</c:v>
                </c:pt>
                <c:pt idx="340">
                  <c:v>392</c:v>
                </c:pt>
                <c:pt idx="341">
                  <c:v>423</c:v>
                </c:pt>
                <c:pt idx="342">
                  <c:v>412</c:v>
                </c:pt>
                <c:pt idx="343">
                  <c:v>412</c:v>
                </c:pt>
                <c:pt idx="344">
                  <c:v>379</c:v>
                </c:pt>
                <c:pt idx="345">
                  <c:v>396</c:v>
                </c:pt>
                <c:pt idx="346">
                  <c:v>378</c:v>
                </c:pt>
                <c:pt idx="347">
                  <c:v>437</c:v>
                </c:pt>
                <c:pt idx="348">
                  <c:v>384</c:v>
                </c:pt>
                <c:pt idx="349">
                  <c:v>422</c:v>
                </c:pt>
                <c:pt idx="350">
                  <c:v>442</c:v>
                </c:pt>
                <c:pt idx="351">
                  <c:v>409</c:v>
                </c:pt>
                <c:pt idx="352">
                  <c:v>413</c:v>
                </c:pt>
                <c:pt idx="353">
                  <c:v>440</c:v>
                </c:pt>
                <c:pt idx="354">
                  <c:v>417</c:v>
                </c:pt>
                <c:pt idx="355">
                  <c:v>398</c:v>
                </c:pt>
                <c:pt idx="356">
                  <c:v>408</c:v>
                </c:pt>
                <c:pt idx="357">
                  <c:v>393</c:v>
                </c:pt>
                <c:pt idx="358">
                  <c:v>387</c:v>
                </c:pt>
                <c:pt idx="359">
                  <c:v>346</c:v>
                </c:pt>
                <c:pt idx="360">
                  <c:v>354</c:v>
                </c:pt>
                <c:pt idx="361">
                  <c:v>299</c:v>
                </c:pt>
                <c:pt idx="362">
                  <c:v>340</c:v>
                </c:pt>
                <c:pt idx="363">
                  <c:v>271</c:v>
                </c:pt>
                <c:pt idx="364">
                  <c:v>284</c:v>
                </c:pt>
                <c:pt idx="365">
                  <c:v>294</c:v>
                </c:pt>
                <c:pt idx="366">
                  <c:v>254</c:v>
                </c:pt>
                <c:pt idx="367">
                  <c:v>234</c:v>
                </c:pt>
                <c:pt idx="368">
                  <c:v>274</c:v>
                </c:pt>
                <c:pt idx="369">
                  <c:v>258</c:v>
                </c:pt>
                <c:pt idx="370">
                  <c:v>247</c:v>
                </c:pt>
                <c:pt idx="371">
                  <c:v>272</c:v>
                </c:pt>
                <c:pt idx="372">
                  <c:v>285</c:v>
                </c:pt>
                <c:pt idx="373">
                  <c:v>314</c:v>
                </c:pt>
                <c:pt idx="374">
                  <c:v>333</c:v>
                </c:pt>
                <c:pt idx="375">
                  <c:v>341</c:v>
                </c:pt>
                <c:pt idx="376">
                  <c:v>331</c:v>
                </c:pt>
                <c:pt idx="377">
                  <c:v>376</c:v>
                </c:pt>
                <c:pt idx="378">
                  <c:v>372</c:v>
                </c:pt>
                <c:pt idx="379">
                  <c:v>355</c:v>
                </c:pt>
                <c:pt idx="380">
                  <c:v>343</c:v>
                </c:pt>
                <c:pt idx="381">
                  <c:v>371</c:v>
                </c:pt>
                <c:pt idx="382">
                  <c:v>337</c:v>
                </c:pt>
                <c:pt idx="383">
                  <c:v>397</c:v>
                </c:pt>
              </c:numCache>
            </c:numRef>
          </c:val>
          <c:smooth val="0"/>
          <c:extLst>
            <c:ext xmlns:c16="http://schemas.microsoft.com/office/drawing/2014/chart" uri="{C3380CC4-5D6E-409C-BE32-E72D297353CC}">
              <c16:uniqueId val="{00000000-7CEE-49FF-9D01-647EE848ED72}"/>
            </c:ext>
          </c:extLst>
        </c:ser>
        <c:ser>
          <c:idx val="1"/>
          <c:order val="1"/>
          <c:tx>
            <c:strRef>
              <c:f>[sezona.xls]List2!$E$1</c:f>
              <c:strCache>
                <c:ptCount val="1"/>
                <c:pt idx="0">
                  <c:v>Summer season</c:v>
                </c:pt>
              </c:strCache>
            </c:strRef>
          </c:tx>
          <c:marker>
            <c:symbol val="none"/>
          </c:marker>
          <c:val>
            <c:numRef>
              <c:f>[sezona.xls]List2!$E$2:$E$385</c:f>
              <c:numCache>
                <c:formatCode>General</c:formatCode>
                <c:ptCount val="384"/>
                <c:pt idx="0">
                  <c:v>161</c:v>
                </c:pt>
                <c:pt idx="1">
                  <c:v>162</c:v>
                </c:pt>
                <c:pt idx="2">
                  <c:v>177</c:v>
                </c:pt>
                <c:pt idx="3">
                  <c:v>178</c:v>
                </c:pt>
                <c:pt idx="4">
                  <c:v>196</c:v>
                </c:pt>
                <c:pt idx="5">
                  <c:v>190</c:v>
                </c:pt>
                <c:pt idx="6">
                  <c:v>186</c:v>
                </c:pt>
                <c:pt idx="7">
                  <c:v>206</c:v>
                </c:pt>
                <c:pt idx="8">
                  <c:v>217</c:v>
                </c:pt>
                <c:pt idx="9">
                  <c:v>214</c:v>
                </c:pt>
                <c:pt idx="10">
                  <c:v>220</c:v>
                </c:pt>
                <c:pt idx="11">
                  <c:v>230</c:v>
                </c:pt>
                <c:pt idx="12">
                  <c:v>239</c:v>
                </c:pt>
                <c:pt idx="13">
                  <c:v>205</c:v>
                </c:pt>
                <c:pt idx="14">
                  <c:v>198</c:v>
                </c:pt>
                <c:pt idx="15">
                  <c:v>193</c:v>
                </c:pt>
                <c:pt idx="16">
                  <c:v>157</c:v>
                </c:pt>
                <c:pt idx="17">
                  <c:v>166</c:v>
                </c:pt>
                <c:pt idx="18">
                  <c:v>160</c:v>
                </c:pt>
                <c:pt idx="19">
                  <c:v>149</c:v>
                </c:pt>
                <c:pt idx="20">
                  <c:v>125</c:v>
                </c:pt>
                <c:pt idx="21">
                  <c:v>137</c:v>
                </c:pt>
                <c:pt idx="22">
                  <c:v>125</c:v>
                </c:pt>
                <c:pt idx="23">
                  <c:v>109</c:v>
                </c:pt>
                <c:pt idx="24">
                  <c:v>111</c:v>
                </c:pt>
                <c:pt idx="25">
                  <c:v>99</c:v>
                </c:pt>
                <c:pt idx="26">
                  <c:v>87</c:v>
                </c:pt>
                <c:pt idx="27">
                  <c:v>89</c:v>
                </c:pt>
                <c:pt idx="28">
                  <c:v>75</c:v>
                </c:pt>
                <c:pt idx="29">
                  <c:v>66</c:v>
                </c:pt>
                <c:pt idx="30">
                  <c:v>65</c:v>
                </c:pt>
                <c:pt idx="31">
                  <c:v>65</c:v>
                </c:pt>
                <c:pt idx="32">
                  <c:v>78</c:v>
                </c:pt>
                <c:pt idx="33">
                  <c:v>69</c:v>
                </c:pt>
                <c:pt idx="34">
                  <c:v>73</c:v>
                </c:pt>
                <c:pt idx="35">
                  <c:v>81</c:v>
                </c:pt>
                <c:pt idx="36">
                  <c:v>73</c:v>
                </c:pt>
                <c:pt idx="37">
                  <c:v>65</c:v>
                </c:pt>
                <c:pt idx="38">
                  <c:v>56</c:v>
                </c:pt>
                <c:pt idx="39">
                  <c:v>45</c:v>
                </c:pt>
                <c:pt idx="40">
                  <c:v>61</c:v>
                </c:pt>
                <c:pt idx="41">
                  <c:v>60</c:v>
                </c:pt>
                <c:pt idx="42">
                  <c:v>57</c:v>
                </c:pt>
                <c:pt idx="43">
                  <c:v>66</c:v>
                </c:pt>
                <c:pt idx="44">
                  <c:v>62</c:v>
                </c:pt>
                <c:pt idx="45">
                  <c:v>76</c:v>
                </c:pt>
                <c:pt idx="46">
                  <c:v>70</c:v>
                </c:pt>
                <c:pt idx="47">
                  <c:v>86</c:v>
                </c:pt>
                <c:pt idx="48">
                  <c:v>106</c:v>
                </c:pt>
                <c:pt idx="49">
                  <c:v>99</c:v>
                </c:pt>
                <c:pt idx="50">
                  <c:v>91</c:v>
                </c:pt>
                <c:pt idx="51">
                  <c:v>117</c:v>
                </c:pt>
                <c:pt idx="52">
                  <c:v>115</c:v>
                </c:pt>
                <c:pt idx="53">
                  <c:v>109</c:v>
                </c:pt>
                <c:pt idx="54">
                  <c:v>121</c:v>
                </c:pt>
                <c:pt idx="55">
                  <c:v>105</c:v>
                </c:pt>
                <c:pt idx="56">
                  <c:v>137</c:v>
                </c:pt>
                <c:pt idx="57">
                  <c:v>135</c:v>
                </c:pt>
                <c:pt idx="58">
                  <c:v>148</c:v>
                </c:pt>
                <c:pt idx="59">
                  <c:v>129</c:v>
                </c:pt>
                <c:pt idx="60">
                  <c:v>166</c:v>
                </c:pt>
                <c:pt idx="61">
                  <c:v>129</c:v>
                </c:pt>
                <c:pt idx="62">
                  <c:v>119</c:v>
                </c:pt>
                <c:pt idx="63">
                  <c:v>132</c:v>
                </c:pt>
                <c:pt idx="64">
                  <c:v>125</c:v>
                </c:pt>
                <c:pt idx="65">
                  <c:v>102</c:v>
                </c:pt>
                <c:pt idx="66">
                  <c:v>110</c:v>
                </c:pt>
                <c:pt idx="67">
                  <c:v>79</c:v>
                </c:pt>
                <c:pt idx="68">
                  <c:v>74</c:v>
                </c:pt>
                <c:pt idx="69">
                  <c:v>60</c:v>
                </c:pt>
                <c:pt idx="70">
                  <c:v>67</c:v>
                </c:pt>
                <c:pt idx="71">
                  <c:v>55</c:v>
                </c:pt>
                <c:pt idx="72">
                  <c:v>55</c:v>
                </c:pt>
                <c:pt idx="73">
                  <c:v>50</c:v>
                </c:pt>
                <c:pt idx="74">
                  <c:v>49</c:v>
                </c:pt>
                <c:pt idx="75">
                  <c:v>67</c:v>
                </c:pt>
                <c:pt idx="76">
                  <c:v>46</c:v>
                </c:pt>
                <c:pt idx="77">
                  <c:v>38</c:v>
                </c:pt>
                <c:pt idx="78">
                  <c:v>48</c:v>
                </c:pt>
                <c:pt idx="79">
                  <c:v>49</c:v>
                </c:pt>
                <c:pt idx="80">
                  <c:v>52</c:v>
                </c:pt>
                <c:pt idx="81">
                  <c:v>45</c:v>
                </c:pt>
                <c:pt idx="82">
                  <c:v>64</c:v>
                </c:pt>
                <c:pt idx="83">
                  <c:v>54</c:v>
                </c:pt>
                <c:pt idx="84">
                  <c:v>41</c:v>
                </c:pt>
                <c:pt idx="85">
                  <c:v>62</c:v>
                </c:pt>
                <c:pt idx="86">
                  <c:v>63</c:v>
                </c:pt>
                <c:pt idx="87">
                  <c:v>72</c:v>
                </c:pt>
                <c:pt idx="88">
                  <c:v>68</c:v>
                </c:pt>
                <c:pt idx="89">
                  <c:v>67</c:v>
                </c:pt>
                <c:pt idx="90">
                  <c:v>87</c:v>
                </c:pt>
                <c:pt idx="91">
                  <c:v>69</c:v>
                </c:pt>
                <c:pt idx="92">
                  <c:v>97</c:v>
                </c:pt>
                <c:pt idx="93">
                  <c:v>92</c:v>
                </c:pt>
                <c:pt idx="94">
                  <c:v>97</c:v>
                </c:pt>
                <c:pt idx="95">
                  <c:v>122</c:v>
                </c:pt>
                <c:pt idx="96">
                  <c:v>98</c:v>
                </c:pt>
                <c:pt idx="97">
                  <c:v>106</c:v>
                </c:pt>
                <c:pt idx="98">
                  <c:v>116</c:v>
                </c:pt>
                <c:pt idx="99">
                  <c:v>141</c:v>
                </c:pt>
                <c:pt idx="100">
                  <c:v>119</c:v>
                </c:pt>
                <c:pt idx="101">
                  <c:v>110</c:v>
                </c:pt>
                <c:pt idx="102">
                  <c:v>112</c:v>
                </c:pt>
                <c:pt idx="103">
                  <c:v>138</c:v>
                </c:pt>
                <c:pt idx="104">
                  <c:v>167</c:v>
                </c:pt>
                <c:pt idx="105">
                  <c:v>138</c:v>
                </c:pt>
                <c:pt idx="106">
                  <c:v>109</c:v>
                </c:pt>
                <c:pt idx="107">
                  <c:v>132</c:v>
                </c:pt>
                <c:pt idx="108">
                  <c:v>126</c:v>
                </c:pt>
                <c:pt idx="109">
                  <c:v>110</c:v>
                </c:pt>
                <c:pt idx="110">
                  <c:v>126</c:v>
                </c:pt>
                <c:pt idx="111">
                  <c:v>100</c:v>
                </c:pt>
                <c:pt idx="112">
                  <c:v>114</c:v>
                </c:pt>
                <c:pt idx="113">
                  <c:v>120</c:v>
                </c:pt>
                <c:pt idx="114">
                  <c:v>99</c:v>
                </c:pt>
                <c:pt idx="115">
                  <c:v>90</c:v>
                </c:pt>
                <c:pt idx="116">
                  <c:v>76</c:v>
                </c:pt>
                <c:pt idx="117">
                  <c:v>74</c:v>
                </c:pt>
                <c:pt idx="118">
                  <c:v>66</c:v>
                </c:pt>
                <c:pt idx="119">
                  <c:v>64</c:v>
                </c:pt>
                <c:pt idx="120">
                  <c:v>70</c:v>
                </c:pt>
                <c:pt idx="121">
                  <c:v>53</c:v>
                </c:pt>
                <c:pt idx="122">
                  <c:v>56</c:v>
                </c:pt>
                <c:pt idx="123">
                  <c:v>52</c:v>
                </c:pt>
                <c:pt idx="124">
                  <c:v>30</c:v>
                </c:pt>
                <c:pt idx="125">
                  <c:v>31</c:v>
                </c:pt>
                <c:pt idx="126">
                  <c:v>42</c:v>
                </c:pt>
                <c:pt idx="127">
                  <c:v>44</c:v>
                </c:pt>
                <c:pt idx="128">
                  <c:v>50</c:v>
                </c:pt>
                <c:pt idx="129">
                  <c:v>34</c:v>
                </c:pt>
                <c:pt idx="130">
                  <c:v>47</c:v>
                </c:pt>
                <c:pt idx="131">
                  <c:v>54</c:v>
                </c:pt>
                <c:pt idx="132">
                  <c:v>59</c:v>
                </c:pt>
                <c:pt idx="133">
                  <c:v>57</c:v>
                </c:pt>
                <c:pt idx="134">
                  <c:v>54</c:v>
                </c:pt>
                <c:pt idx="135">
                  <c:v>71</c:v>
                </c:pt>
                <c:pt idx="136">
                  <c:v>70</c:v>
                </c:pt>
                <c:pt idx="137">
                  <c:v>63</c:v>
                </c:pt>
                <c:pt idx="138">
                  <c:v>84</c:v>
                </c:pt>
                <c:pt idx="139">
                  <c:v>84</c:v>
                </c:pt>
                <c:pt idx="140">
                  <c:v>86</c:v>
                </c:pt>
                <c:pt idx="141">
                  <c:v>107</c:v>
                </c:pt>
                <c:pt idx="142">
                  <c:v>98</c:v>
                </c:pt>
                <c:pt idx="143">
                  <c:v>131</c:v>
                </c:pt>
                <c:pt idx="144">
                  <c:v>117</c:v>
                </c:pt>
                <c:pt idx="145">
                  <c:v>140</c:v>
                </c:pt>
                <c:pt idx="146">
                  <c:v>128</c:v>
                </c:pt>
                <c:pt idx="147">
                  <c:v>125</c:v>
                </c:pt>
                <c:pt idx="148">
                  <c:v>154</c:v>
                </c:pt>
                <c:pt idx="149">
                  <c:v>153</c:v>
                </c:pt>
                <c:pt idx="150">
                  <c:v>143</c:v>
                </c:pt>
                <c:pt idx="151">
                  <c:v>167</c:v>
                </c:pt>
                <c:pt idx="152">
                  <c:v>217</c:v>
                </c:pt>
                <c:pt idx="153">
                  <c:v>211</c:v>
                </c:pt>
                <c:pt idx="154">
                  <c:v>178</c:v>
                </c:pt>
                <c:pt idx="155">
                  <c:v>188</c:v>
                </c:pt>
                <c:pt idx="156">
                  <c:v>184</c:v>
                </c:pt>
                <c:pt idx="157">
                  <c:v>186</c:v>
                </c:pt>
                <c:pt idx="158">
                  <c:v>152</c:v>
                </c:pt>
                <c:pt idx="159">
                  <c:v>137</c:v>
                </c:pt>
                <c:pt idx="160">
                  <c:v>120</c:v>
                </c:pt>
                <c:pt idx="161">
                  <c:v>123</c:v>
                </c:pt>
                <c:pt idx="162">
                  <c:v>89</c:v>
                </c:pt>
                <c:pt idx="163">
                  <c:v>83</c:v>
                </c:pt>
                <c:pt idx="164">
                  <c:v>105</c:v>
                </c:pt>
                <c:pt idx="165">
                  <c:v>83</c:v>
                </c:pt>
                <c:pt idx="166">
                  <c:v>91</c:v>
                </c:pt>
                <c:pt idx="167">
                  <c:v>67</c:v>
                </c:pt>
                <c:pt idx="168">
                  <c:v>69</c:v>
                </c:pt>
                <c:pt idx="169">
                  <c:v>59</c:v>
                </c:pt>
                <c:pt idx="170">
                  <c:v>65</c:v>
                </c:pt>
                <c:pt idx="171">
                  <c:v>55</c:v>
                </c:pt>
                <c:pt idx="172">
                  <c:v>71</c:v>
                </c:pt>
                <c:pt idx="173">
                  <c:v>35</c:v>
                </c:pt>
                <c:pt idx="174">
                  <c:v>57</c:v>
                </c:pt>
                <c:pt idx="175">
                  <c:v>45</c:v>
                </c:pt>
                <c:pt idx="176">
                  <c:v>37</c:v>
                </c:pt>
                <c:pt idx="177">
                  <c:v>40</c:v>
                </c:pt>
                <c:pt idx="178">
                  <c:v>35</c:v>
                </c:pt>
                <c:pt idx="179">
                  <c:v>40</c:v>
                </c:pt>
                <c:pt idx="180">
                  <c:v>39</c:v>
                </c:pt>
                <c:pt idx="181">
                  <c:v>42</c:v>
                </c:pt>
                <c:pt idx="182">
                  <c:v>35</c:v>
                </c:pt>
                <c:pt idx="183">
                  <c:v>47</c:v>
                </c:pt>
                <c:pt idx="184">
                  <c:v>52</c:v>
                </c:pt>
                <c:pt idx="185">
                  <c:v>43</c:v>
                </c:pt>
                <c:pt idx="186">
                  <c:v>61</c:v>
                </c:pt>
                <c:pt idx="187">
                  <c:v>56</c:v>
                </c:pt>
                <c:pt idx="188">
                  <c:v>67</c:v>
                </c:pt>
                <c:pt idx="189">
                  <c:v>66</c:v>
                </c:pt>
                <c:pt idx="190">
                  <c:v>84</c:v>
                </c:pt>
                <c:pt idx="191">
                  <c:v>86</c:v>
                </c:pt>
                <c:pt idx="192">
                  <c:v>76</c:v>
                </c:pt>
                <c:pt idx="193">
                  <c:v>70</c:v>
                </c:pt>
                <c:pt idx="194">
                  <c:v>98</c:v>
                </c:pt>
                <c:pt idx="195">
                  <c:v>119</c:v>
                </c:pt>
                <c:pt idx="196">
                  <c:v>108</c:v>
                </c:pt>
                <c:pt idx="197">
                  <c:v>110</c:v>
                </c:pt>
                <c:pt idx="198">
                  <c:v>113</c:v>
                </c:pt>
                <c:pt idx="199">
                  <c:v>145</c:v>
                </c:pt>
                <c:pt idx="200">
                  <c:v>144</c:v>
                </c:pt>
                <c:pt idx="201">
                  <c:v>126</c:v>
                </c:pt>
                <c:pt idx="202">
                  <c:v>169</c:v>
                </c:pt>
                <c:pt idx="203">
                  <c:v>148</c:v>
                </c:pt>
                <c:pt idx="204">
                  <c:v>127</c:v>
                </c:pt>
                <c:pt idx="205">
                  <c:v>126</c:v>
                </c:pt>
                <c:pt idx="206">
                  <c:v>149</c:v>
                </c:pt>
                <c:pt idx="207">
                  <c:v>132</c:v>
                </c:pt>
                <c:pt idx="208">
                  <c:v>127</c:v>
                </c:pt>
                <c:pt idx="209">
                  <c:v>96</c:v>
                </c:pt>
                <c:pt idx="210">
                  <c:v>80</c:v>
                </c:pt>
                <c:pt idx="211">
                  <c:v>87</c:v>
                </c:pt>
                <c:pt idx="212">
                  <c:v>93</c:v>
                </c:pt>
                <c:pt idx="213">
                  <c:v>83</c:v>
                </c:pt>
                <c:pt idx="214">
                  <c:v>79</c:v>
                </c:pt>
                <c:pt idx="215">
                  <c:v>75</c:v>
                </c:pt>
                <c:pt idx="216">
                  <c:v>71</c:v>
                </c:pt>
                <c:pt idx="217">
                  <c:v>95</c:v>
                </c:pt>
                <c:pt idx="218">
                  <c:v>70</c:v>
                </c:pt>
                <c:pt idx="219">
                  <c:v>59</c:v>
                </c:pt>
                <c:pt idx="220">
                  <c:v>67</c:v>
                </c:pt>
                <c:pt idx="221">
                  <c:v>60</c:v>
                </c:pt>
                <c:pt idx="222">
                  <c:v>59</c:v>
                </c:pt>
                <c:pt idx="223">
                  <c:v>55</c:v>
                </c:pt>
                <c:pt idx="224">
                  <c:v>58</c:v>
                </c:pt>
                <c:pt idx="225">
                  <c:v>42</c:v>
                </c:pt>
                <c:pt idx="226">
                  <c:v>55</c:v>
                </c:pt>
                <c:pt idx="227">
                  <c:v>52</c:v>
                </c:pt>
                <c:pt idx="228">
                  <c:v>52</c:v>
                </c:pt>
                <c:pt idx="229">
                  <c:v>55</c:v>
                </c:pt>
                <c:pt idx="230">
                  <c:v>53</c:v>
                </c:pt>
                <c:pt idx="231">
                  <c:v>51</c:v>
                </c:pt>
                <c:pt idx="232">
                  <c:v>48</c:v>
                </c:pt>
                <c:pt idx="233">
                  <c:v>56</c:v>
                </c:pt>
                <c:pt idx="234">
                  <c:v>58</c:v>
                </c:pt>
                <c:pt idx="235">
                  <c:v>50</c:v>
                </c:pt>
                <c:pt idx="236">
                  <c:v>70</c:v>
                </c:pt>
                <c:pt idx="237">
                  <c:v>62</c:v>
                </c:pt>
                <c:pt idx="238">
                  <c:v>63</c:v>
                </c:pt>
                <c:pt idx="239">
                  <c:v>53</c:v>
                </c:pt>
                <c:pt idx="240">
                  <c:v>76</c:v>
                </c:pt>
                <c:pt idx="241">
                  <c:v>80</c:v>
                </c:pt>
                <c:pt idx="242">
                  <c:v>76</c:v>
                </c:pt>
                <c:pt idx="243">
                  <c:v>98</c:v>
                </c:pt>
                <c:pt idx="244">
                  <c:v>111</c:v>
                </c:pt>
                <c:pt idx="245">
                  <c:v>93</c:v>
                </c:pt>
                <c:pt idx="246">
                  <c:v>106</c:v>
                </c:pt>
                <c:pt idx="247">
                  <c:v>114</c:v>
                </c:pt>
                <c:pt idx="248">
                  <c:v>136</c:v>
                </c:pt>
                <c:pt idx="249">
                  <c:v>126</c:v>
                </c:pt>
                <c:pt idx="250">
                  <c:v>113</c:v>
                </c:pt>
                <c:pt idx="251">
                  <c:v>133</c:v>
                </c:pt>
                <c:pt idx="252">
                  <c:v>127</c:v>
                </c:pt>
                <c:pt idx="253">
                  <c:v>135</c:v>
                </c:pt>
                <c:pt idx="254">
                  <c:v>150</c:v>
                </c:pt>
                <c:pt idx="255">
                  <c:v>148</c:v>
                </c:pt>
                <c:pt idx="256">
                  <c:v>129</c:v>
                </c:pt>
                <c:pt idx="257">
                  <c:v>167</c:v>
                </c:pt>
                <c:pt idx="258">
                  <c:v>138</c:v>
                </c:pt>
                <c:pt idx="259">
                  <c:v>144</c:v>
                </c:pt>
                <c:pt idx="260">
                  <c:v>152</c:v>
                </c:pt>
                <c:pt idx="261">
                  <c:v>150</c:v>
                </c:pt>
                <c:pt idx="262">
                  <c:v>163</c:v>
                </c:pt>
                <c:pt idx="263">
                  <c:v>132</c:v>
                </c:pt>
                <c:pt idx="264">
                  <c:v>133</c:v>
                </c:pt>
                <c:pt idx="265">
                  <c:v>120</c:v>
                </c:pt>
                <c:pt idx="266">
                  <c:v>138</c:v>
                </c:pt>
                <c:pt idx="267">
                  <c:v>130</c:v>
                </c:pt>
                <c:pt idx="268">
                  <c:v>143</c:v>
                </c:pt>
                <c:pt idx="269">
                  <c:v>108</c:v>
                </c:pt>
                <c:pt idx="270">
                  <c:v>127</c:v>
                </c:pt>
                <c:pt idx="271">
                  <c:v>155</c:v>
                </c:pt>
                <c:pt idx="272">
                  <c:v>143</c:v>
                </c:pt>
                <c:pt idx="273">
                  <c:v>125</c:v>
                </c:pt>
                <c:pt idx="274">
                  <c:v>129</c:v>
                </c:pt>
                <c:pt idx="275">
                  <c:v>137</c:v>
                </c:pt>
                <c:pt idx="276">
                  <c:v>137</c:v>
                </c:pt>
                <c:pt idx="277">
                  <c:v>129</c:v>
                </c:pt>
                <c:pt idx="278">
                  <c:v>154</c:v>
                </c:pt>
                <c:pt idx="279">
                  <c:v>135</c:v>
                </c:pt>
                <c:pt idx="280">
                  <c:v>174</c:v>
                </c:pt>
                <c:pt idx="281">
                  <c:v>160</c:v>
                </c:pt>
                <c:pt idx="282">
                  <c:v>172</c:v>
                </c:pt>
                <c:pt idx="283">
                  <c:v>189</c:v>
                </c:pt>
                <c:pt idx="284">
                  <c:v>174</c:v>
                </c:pt>
                <c:pt idx="285">
                  <c:v>216</c:v>
                </c:pt>
                <c:pt idx="286">
                  <c:v>215</c:v>
                </c:pt>
                <c:pt idx="287">
                  <c:v>228</c:v>
                </c:pt>
                <c:pt idx="288">
                  <c:v>248</c:v>
                </c:pt>
                <c:pt idx="289">
                  <c:v>251</c:v>
                </c:pt>
                <c:pt idx="290">
                  <c:v>230</c:v>
                </c:pt>
                <c:pt idx="291">
                  <c:v>233</c:v>
                </c:pt>
                <c:pt idx="292">
                  <c:v>274</c:v>
                </c:pt>
                <c:pt idx="293">
                  <c:v>273</c:v>
                </c:pt>
                <c:pt idx="294">
                  <c:v>291</c:v>
                </c:pt>
                <c:pt idx="295">
                  <c:v>262</c:v>
                </c:pt>
                <c:pt idx="296">
                  <c:v>313</c:v>
                </c:pt>
                <c:pt idx="297">
                  <c:v>295</c:v>
                </c:pt>
                <c:pt idx="298">
                  <c:v>314</c:v>
                </c:pt>
                <c:pt idx="299">
                  <c:v>255</c:v>
                </c:pt>
                <c:pt idx="300">
                  <c:v>301</c:v>
                </c:pt>
                <c:pt idx="301">
                  <c:v>266</c:v>
                </c:pt>
                <c:pt idx="302">
                  <c:v>235</c:v>
                </c:pt>
                <c:pt idx="303">
                  <c:v>269</c:v>
                </c:pt>
                <c:pt idx="304">
                  <c:v>211</c:v>
                </c:pt>
                <c:pt idx="305">
                  <c:v>211</c:v>
                </c:pt>
                <c:pt idx="306">
                  <c:v>195</c:v>
                </c:pt>
                <c:pt idx="307">
                  <c:v>203</c:v>
                </c:pt>
                <c:pt idx="308">
                  <c:v>188</c:v>
                </c:pt>
                <c:pt idx="309">
                  <c:v>163</c:v>
                </c:pt>
                <c:pt idx="310">
                  <c:v>146</c:v>
                </c:pt>
                <c:pt idx="311">
                  <c:v>112</c:v>
                </c:pt>
                <c:pt idx="312">
                  <c:v>123</c:v>
                </c:pt>
                <c:pt idx="313">
                  <c:v>97</c:v>
                </c:pt>
                <c:pt idx="314">
                  <c:v>86</c:v>
                </c:pt>
                <c:pt idx="315">
                  <c:v>74</c:v>
                </c:pt>
                <c:pt idx="316">
                  <c:v>84</c:v>
                </c:pt>
                <c:pt idx="317">
                  <c:v>72</c:v>
                </c:pt>
                <c:pt idx="318">
                  <c:v>65</c:v>
                </c:pt>
                <c:pt idx="319">
                  <c:v>60</c:v>
                </c:pt>
                <c:pt idx="320">
                  <c:v>64</c:v>
                </c:pt>
                <c:pt idx="321">
                  <c:v>64</c:v>
                </c:pt>
                <c:pt idx="322">
                  <c:v>56</c:v>
                </c:pt>
                <c:pt idx="323">
                  <c:v>60</c:v>
                </c:pt>
                <c:pt idx="324">
                  <c:v>50</c:v>
                </c:pt>
                <c:pt idx="325">
                  <c:v>56</c:v>
                </c:pt>
                <c:pt idx="326">
                  <c:v>70</c:v>
                </c:pt>
                <c:pt idx="327">
                  <c:v>62</c:v>
                </c:pt>
                <c:pt idx="328">
                  <c:v>66</c:v>
                </c:pt>
                <c:pt idx="329">
                  <c:v>59</c:v>
                </c:pt>
                <c:pt idx="330">
                  <c:v>54</c:v>
                </c:pt>
                <c:pt idx="331">
                  <c:v>65</c:v>
                </c:pt>
                <c:pt idx="332">
                  <c:v>64</c:v>
                </c:pt>
                <c:pt idx="333">
                  <c:v>74</c:v>
                </c:pt>
                <c:pt idx="334">
                  <c:v>76</c:v>
                </c:pt>
                <c:pt idx="335">
                  <c:v>86</c:v>
                </c:pt>
                <c:pt idx="336">
                  <c:v>82</c:v>
                </c:pt>
                <c:pt idx="337">
                  <c:v>75</c:v>
                </c:pt>
                <c:pt idx="338">
                  <c:v>97</c:v>
                </c:pt>
                <c:pt idx="339">
                  <c:v>106</c:v>
                </c:pt>
                <c:pt idx="340">
                  <c:v>77</c:v>
                </c:pt>
                <c:pt idx="341">
                  <c:v>81</c:v>
                </c:pt>
                <c:pt idx="342">
                  <c:v>85</c:v>
                </c:pt>
                <c:pt idx="343">
                  <c:v>74</c:v>
                </c:pt>
                <c:pt idx="344">
                  <c:v>81</c:v>
                </c:pt>
                <c:pt idx="345">
                  <c:v>116</c:v>
                </c:pt>
                <c:pt idx="346">
                  <c:v>92</c:v>
                </c:pt>
                <c:pt idx="347">
                  <c:v>102</c:v>
                </c:pt>
                <c:pt idx="348">
                  <c:v>82</c:v>
                </c:pt>
                <c:pt idx="349">
                  <c:v>80</c:v>
                </c:pt>
                <c:pt idx="350">
                  <c:v>79</c:v>
                </c:pt>
                <c:pt idx="351">
                  <c:v>77</c:v>
                </c:pt>
                <c:pt idx="352">
                  <c:v>80</c:v>
                </c:pt>
                <c:pt idx="353">
                  <c:v>73</c:v>
                </c:pt>
                <c:pt idx="354">
                  <c:v>56</c:v>
                </c:pt>
                <c:pt idx="355">
                  <c:v>72</c:v>
                </c:pt>
                <c:pt idx="356">
                  <c:v>65</c:v>
                </c:pt>
                <c:pt idx="357">
                  <c:v>59</c:v>
                </c:pt>
                <c:pt idx="358">
                  <c:v>43</c:v>
                </c:pt>
                <c:pt idx="359">
                  <c:v>47</c:v>
                </c:pt>
                <c:pt idx="360">
                  <c:v>51</c:v>
                </c:pt>
                <c:pt idx="361">
                  <c:v>39</c:v>
                </c:pt>
                <c:pt idx="362">
                  <c:v>51</c:v>
                </c:pt>
                <c:pt idx="363">
                  <c:v>48</c:v>
                </c:pt>
                <c:pt idx="364">
                  <c:v>42</c:v>
                </c:pt>
                <c:pt idx="365">
                  <c:v>37</c:v>
                </c:pt>
                <c:pt idx="366">
                  <c:v>40</c:v>
                </c:pt>
                <c:pt idx="367">
                  <c:v>33</c:v>
                </c:pt>
                <c:pt idx="368">
                  <c:v>40</c:v>
                </c:pt>
                <c:pt idx="369">
                  <c:v>23</c:v>
                </c:pt>
                <c:pt idx="370">
                  <c:v>24</c:v>
                </c:pt>
                <c:pt idx="371">
                  <c:v>28</c:v>
                </c:pt>
                <c:pt idx="372">
                  <c:v>20</c:v>
                </c:pt>
                <c:pt idx="373">
                  <c:v>19</c:v>
                </c:pt>
                <c:pt idx="374">
                  <c:v>22</c:v>
                </c:pt>
                <c:pt idx="375">
                  <c:v>32</c:v>
                </c:pt>
                <c:pt idx="376">
                  <c:v>21</c:v>
                </c:pt>
                <c:pt idx="377">
                  <c:v>35</c:v>
                </c:pt>
                <c:pt idx="378">
                  <c:v>27</c:v>
                </c:pt>
                <c:pt idx="379">
                  <c:v>20</c:v>
                </c:pt>
                <c:pt idx="380">
                  <c:v>29</c:v>
                </c:pt>
                <c:pt idx="381">
                  <c:v>34</c:v>
                </c:pt>
                <c:pt idx="382">
                  <c:v>35</c:v>
                </c:pt>
                <c:pt idx="383">
                  <c:v>25</c:v>
                </c:pt>
              </c:numCache>
            </c:numRef>
          </c:val>
          <c:smooth val="0"/>
          <c:extLst>
            <c:ext xmlns:c16="http://schemas.microsoft.com/office/drawing/2014/chart" uri="{C3380CC4-5D6E-409C-BE32-E72D297353CC}">
              <c16:uniqueId val="{00000001-7CEE-49FF-9D01-647EE848ED72}"/>
            </c:ext>
          </c:extLst>
        </c:ser>
        <c:dLbls>
          <c:showLegendKey val="0"/>
          <c:showVal val="0"/>
          <c:showCatName val="0"/>
          <c:showSerName val="0"/>
          <c:showPercent val="0"/>
          <c:showBubbleSize val="0"/>
        </c:dLbls>
        <c:smooth val="0"/>
        <c:axId val="49809280"/>
        <c:axId val="49823744"/>
      </c:lineChart>
      <c:catAx>
        <c:axId val="49809280"/>
        <c:scaling>
          <c:orientation val="minMax"/>
        </c:scaling>
        <c:delete val="0"/>
        <c:axPos val="b"/>
        <c:title>
          <c:tx>
            <c:rich>
              <a:bodyPr/>
              <a:lstStyle/>
              <a:p>
                <a:pPr>
                  <a:defRPr/>
                </a:pPr>
                <a:r>
                  <a:rPr lang="en-GB" dirty="0"/>
                  <a:t>Days </a:t>
                </a:r>
              </a:p>
            </c:rich>
          </c:tx>
          <c:layout>
            <c:manualLayout>
              <c:xMode val="edge"/>
              <c:yMode val="edge"/>
              <c:x val="0.48191957077920466"/>
              <c:y val="0.9281598276873867"/>
            </c:manualLayout>
          </c:layout>
          <c:overlay val="0"/>
        </c:title>
        <c:numFmt formatCode="General" sourceLinked="0"/>
        <c:majorTickMark val="out"/>
        <c:minorTickMark val="none"/>
        <c:tickLblPos val="none"/>
        <c:crossAx val="49823744"/>
        <c:crosses val="autoZero"/>
        <c:auto val="1"/>
        <c:lblAlgn val="ctr"/>
        <c:lblOffset val="100"/>
        <c:tickMarkSkip val="48"/>
        <c:noMultiLvlLbl val="0"/>
      </c:catAx>
      <c:valAx>
        <c:axId val="49823744"/>
        <c:scaling>
          <c:orientation val="minMax"/>
        </c:scaling>
        <c:delete val="0"/>
        <c:axPos val="l"/>
        <c:title>
          <c:tx>
            <c:rich>
              <a:bodyPr rot="-5400000" vert="horz"/>
              <a:lstStyle/>
              <a:p>
                <a:pPr>
                  <a:defRPr/>
                </a:pPr>
                <a:r>
                  <a:rPr lang="en-GB"/>
                  <a:t>Radon concentration (Bq/m</a:t>
                </a:r>
                <a:r>
                  <a:rPr lang="en-GB" baseline="30000"/>
                  <a:t>3</a:t>
                </a:r>
                <a:r>
                  <a:rPr lang="en-GB"/>
                  <a:t>)</a:t>
                </a:r>
              </a:p>
            </c:rich>
          </c:tx>
          <c:layout>
            <c:manualLayout>
              <c:xMode val="edge"/>
              <c:yMode val="edge"/>
              <c:x val="1.5238331801584739E-2"/>
              <c:y val="0.30457415181824632"/>
            </c:manualLayout>
          </c:layout>
          <c:overlay val="0"/>
        </c:title>
        <c:numFmt formatCode="General" sourceLinked="1"/>
        <c:majorTickMark val="out"/>
        <c:minorTickMark val="none"/>
        <c:tickLblPos val="nextTo"/>
        <c:crossAx val="49809280"/>
        <c:crosses val="autoZero"/>
        <c:crossBetween val="between"/>
      </c:valAx>
    </c:plotArea>
    <c:legend>
      <c:legendPos val="r"/>
      <c:layout>
        <c:manualLayout>
          <c:xMode val="edge"/>
          <c:yMode val="edge"/>
          <c:x val="0.55485746458348861"/>
          <c:y val="0.15902390579555931"/>
          <c:w val="0.19908575308212656"/>
          <c:h val="0.118479366983304"/>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8340538415121628E-2"/>
          <c:y val="7.6906173950998927E-2"/>
          <c:w val="0.85261904450703729"/>
          <c:h val="0.80022446689113358"/>
        </c:manualLayout>
      </c:layout>
      <c:scatterChart>
        <c:scatterStyle val="lineMarker"/>
        <c:varyColors val="0"/>
        <c:ser>
          <c:idx val="0"/>
          <c:order val="0"/>
          <c:tx>
            <c:v>radon</c:v>
          </c:tx>
          <c:spPr>
            <a:ln w="25400"/>
          </c:spPr>
          <c:marker>
            <c:symbol val="none"/>
          </c:marker>
          <c:xVal>
            <c:numRef>
              <c:f>[graf.xls]data!$A$54:$A$294</c:f>
              <c:numCache>
                <c:formatCode>m/d/yyyy\ h:mm</c:formatCode>
                <c:ptCount val="241"/>
                <c:pt idx="0">
                  <c:v>41013.999664351853</c:v>
                </c:pt>
                <c:pt idx="1">
                  <c:v>41014.020497685182</c:v>
                </c:pt>
                <c:pt idx="2">
                  <c:v>41014.041331018518</c:v>
                </c:pt>
                <c:pt idx="3">
                  <c:v>41014.062164351853</c:v>
                </c:pt>
                <c:pt idx="4">
                  <c:v>41014.082997685182</c:v>
                </c:pt>
                <c:pt idx="5">
                  <c:v>41014.103831018518</c:v>
                </c:pt>
                <c:pt idx="6">
                  <c:v>41014.124664351853</c:v>
                </c:pt>
                <c:pt idx="7">
                  <c:v>41014.145497685182</c:v>
                </c:pt>
                <c:pt idx="8">
                  <c:v>41014.166331018518</c:v>
                </c:pt>
                <c:pt idx="9">
                  <c:v>41014.187164351853</c:v>
                </c:pt>
                <c:pt idx="10">
                  <c:v>41014.207997685182</c:v>
                </c:pt>
                <c:pt idx="11">
                  <c:v>41014.228831018518</c:v>
                </c:pt>
                <c:pt idx="12">
                  <c:v>41014.249664351853</c:v>
                </c:pt>
                <c:pt idx="13">
                  <c:v>41014.270497685182</c:v>
                </c:pt>
                <c:pt idx="14">
                  <c:v>41014.291331018518</c:v>
                </c:pt>
                <c:pt idx="15">
                  <c:v>41014.312164351853</c:v>
                </c:pt>
                <c:pt idx="16">
                  <c:v>41014.332997685182</c:v>
                </c:pt>
                <c:pt idx="17">
                  <c:v>41014.353831018518</c:v>
                </c:pt>
                <c:pt idx="18">
                  <c:v>41014.374664351853</c:v>
                </c:pt>
                <c:pt idx="19">
                  <c:v>41014.395497685182</c:v>
                </c:pt>
                <c:pt idx="20">
                  <c:v>41014.416331018518</c:v>
                </c:pt>
                <c:pt idx="21">
                  <c:v>41014.437164351853</c:v>
                </c:pt>
                <c:pt idx="22">
                  <c:v>41014.457997685182</c:v>
                </c:pt>
                <c:pt idx="23">
                  <c:v>41014.478831018518</c:v>
                </c:pt>
                <c:pt idx="24">
                  <c:v>41014.499664351853</c:v>
                </c:pt>
                <c:pt idx="25">
                  <c:v>41014.520497685182</c:v>
                </c:pt>
                <c:pt idx="26">
                  <c:v>41014.541331018518</c:v>
                </c:pt>
                <c:pt idx="27">
                  <c:v>41014.562164351853</c:v>
                </c:pt>
                <c:pt idx="28">
                  <c:v>41014.582997685182</c:v>
                </c:pt>
                <c:pt idx="29">
                  <c:v>41014.603831018518</c:v>
                </c:pt>
                <c:pt idx="30">
                  <c:v>41014.624664351853</c:v>
                </c:pt>
                <c:pt idx="31">
                  <c:v>41014.645497685182</c:v>
                </c:pt>
                <c:pt idx="32">
                  <c:v>41014.666331018518</c:v>
                </c:pt>
                <c:pt idx="33">
                  <c:v>41014.687164351853</c:v>
                </c:pt>
                <c:pt idx="34">
                  <c:v>41014.707997685182</c:v>
                </c:pt>
                <c:pt idx="35">
                  <c:v>41014.728831018518</c:v>
                </c:pt>
                <c:pt idx="36">
                  <c:v>41014.749664351853</c:v>
                </c:pt>
                <c:pt idx="37">
                  <c:v>41014.770497685182</c:v>
                </c:pt>
                <c:pt idx="38">
                  <c:v>41014.791331018518</c:v>
                </c:pt>
                <c:pt idx="39">
                  <c:v>41014.812164351853</c:v>
                </c:pt>
                <c:pt idx="40">
                  <c:v>41014.832997685182</c:v>
                </c:pt>
                <c:pt idx="41">
                  <c:v>41014.853831018518</c:v>
                </c:pt>
                <c:pt idx="42">
                  <c:v>41014.874664351853</c:v>
                </c:pt>
                <c:pt idx="43">
                  <c:v>41014.895497685182</c:v>
                </c:pt>
                <c:pt idx="44">
                  <c:v>41014.916331018518</c:v>
                </c:pt>
                <c:pt idx="45">
                  <c:v>41014.937164351853</c:v>
                </c:pt>
                <c:pt idx="46">
                  <c:v>41014.957997685182</c:v>
                </c:pt>
                <c:pt idx="47">
                  <c:v>41014.978831018518</c:v>
                </c:pt>
                <c:pt idx="48">
                  <c:v>41014.999664351853</c:v>
                </c:pt>
                <c:pt idx="49">
                  <c:v>41015.020497685182</c:v>
                </c:pt>
                <c:pt idx="50">
                  <c:v>41015.041331018518</c:v>
                </c:pt>
                <c:pt idx="51">
                  <c:v>41015.062164351853</c:v>
                </c:pt>
                <c:pt idx="52">
                  <c:v>41015.082997685182</c:v>
                </c:pt>
                <c:pt idx="53">
                  <c:v>41015.103831018518</c:v>
                </c:pt>
                <c:pt idx="54">
                  <c:v>41015.124664351853</c:v>
                </c:pt>
                <c:pt idx="55">
                  <c:v>41015.145497685182</c:v>
                </c:pt>
                <c:pt idx="56">
                  <c:v>41015.166331018518</c:v>
                </c:pt>
                <c:pt idx="57">
                  <c:v>41015.187164351853</c:v>
                </c:pt>
                <c:pt idx="58">
                  <c:v>41015.207997685182</c:v>
                </c:pt>
                <c:pt idx="59">
                  <c:v>41015.228831018518</c:v>
                </c:pt>
                <c:pt idx="60">
                  <c:v>41015.249664351853</c:v>
                </c:pt>
                <c:pt idx="61">
                  <c:v>41015.270497685182</c:v>
                </c:pt>
                <c:pt idx="62">
                  <c:v>41015.291331018518</c:v>
                </c:pt>
                <c:pt idx="63">
                  <c:v>41015.312164351853</c:v>
                </c:pt>
                <c:pt idx="64">
                  <c:v>41015.332997685182</c:v>
                </c:pt>
                <c:pt idx="65">
                  <c:v>41015.353831018518</c:v>
                </c:pt>
                <c:pt idx="66">
                  <c:v>41015.374664351853</c:v>
                </c:pt>
                <c:pt idx="67">
                  <c:v>41015.395497685182</c:v>
                </c:pt>
                <c:pt idx="68">
                  <c:v>41015.416331018518</c:v>
                </c:pt>
                <c:pt idx="69">
                  <c:v>41015.437164351853</c:v>
                </c:pt>
                <c:pt idx="70">
                  <c:v>41015.457997685182</c:v>
                </c:pt>
                <c:pt idx="71">
                  <c:v>41015.478831018518</c:v>
                </c:pt>
                <c:pt idx="72">
                  <c:v>41015.499664351853</c:v>
                </c:pt>
                <c:pt idx="73">
                  <c:v>41015.520497685182</c:v>
                </c:pt>
                <c:pt idx="74">
                  <c:v>41015.541331018518</c:v>
                </c:pt>
                <c:pt idx="75">
                  <c:v>41015.562164351853</c:v>
                </c:pt>
                <c:pt idx="76">
                  <c:v>41015.582997685182</c:v>
                </c:pt>
                <c:pt idx="77">
                  <c:v>41015.603831018518</c:v>
                </c:pt>
                <c:pt idx="78">
                  <c:v>41015.624664351853</c:v>
                </c:pt>
                <c:pt idx="79">
                  <c:v>41015.645497685182</c:v>
                </c:pt>
                <c:pt idx="80">
                  <c:v>41015.666331018518</c:v>
                </c:pt>
                <c:pt idx="81">
                  <c:v>41015.687164351853</c:v>
                </c:pt>
                <c:pt idx="82">
                  <c:v>41015.707997685182</c:v>
                </c:pt>
                <c:pt idx="83">
                  <c:v>41015.728831018518</c:v>
                </c:pt>
                <c:pt idx="84">
                  <c:v>41015.749664351853</c:v>
                </c:pt>
                <c:pt idx="85">
                  <c:v>41015.770497685182</c:v>
                </c:pt>
                <c:pt idx="86">
                  <c:v>41015.791331018518</c:v>
                </c:pt>
                <c:pt idx="87">
                  <c:v>41015.812164351853</c:v>
                </c:pt>
                <c:pt idx="88">
                  <c:v>41015.832997685182</c:v>
                </c:pt>
                <c:pt idx="89">
                  <c:v>41015.853831018518</c:v>
                </c:pt>
                <c:pt idx="90">
                  <c:v>41015.874664351853</c:v>
                </c:pt>
                <c:pt idx="91">
                  <c:v>41015.895497685182</c:v>
                </c:pt>
                <c:pt idx="92">
                  <c:v>41015.916331018518</c:v>
                </c:pt>
                <c:pt idx="93">
                  <c:v>41015.937164351853</c:v>
                </c:pt>
                <c:pt idx="94">
                  <c:v>41015.957997685182</c:v>
                </c:pt>
                <c:pt idx="95">
                  <c:v>41015.978831018518</c:v>
                </c:pt>
                <c:pt idx="96">
                  <c:v>41015.999664351853</c:v>
                </c:pt>
                <c:pt idx="97">
                  <c:v>41016.020497685182</c:v>
                </c:pt>
                <c:pt idx="98">
                  <c:v>41016.041331018518</c:v>
                </c:pt>
                <c:pt idx="99">
                  <c:v>41016.062164351853</c:v>
                </c:pt>
                <c:pt idx="100">
                  <c:v>41016.082997685182</c:v>
                </c:pt>
                <c:pt idx="101">
                  <c:v>41016.103831018518</c:v>
                </c:pt>
                <c:pt idx="102">
                  <c:v>41016.124664351853</c:v>
                </c:pt>
                <c:pt idx="103">
                  <c:v>41016.145497685182</c:v>
                </c:pt>
                <c:pt idx="104">
                  <c:v>41016.166331018518</c:v>
                </c:pt>
                <c:pt idx="105">
                  <c:v>41016.187164351853</c:v>
                </c:pt>
                <c:pt idx="106">
                  <c:v>41016.207997685182</c:v>
                </c:pt>
                <c:pt idx="107">
                  <c:v>41016.228831018518</c:v>
                </c:pt>
                <c:pt idx="108">
                  <c:v>41016.249664351853</c:v>
                </c:pt>
                <c:pt idx="109">
                  <c:v>41016.270497685182</c:v>
                </c:pt>
                <c:pt idx="110">
                  <c:v>41016.291331018518</c:v>
                </c:pt>
                <c:pt idx="111">
                  <c:v>41016.312164351853</c:v>
                </c:pt>
                <c:pt idx="112">
                  <c:v>41016.332997685182</c:v>
                </c:pt>
                <c:pt idx="113">
                  <c:v>41016.353831018518</c:v>
                </c:pt>
                <c:pt idx="114">
                  <c:v>41016.374664351853</c:v>
                </c:pt>
                <c:pt idx="115">
                  <c:v>41016.395497685182</c:v>
                </c:pt>
                <c:pt idx="116">
                  <c:v>41016.416331018518</c:v>
                </c:pt>
                <c:pt idx="117">
                  <c:v>41016.437164351853</c:v>
                </c:pt>
                <c:pt idx="118">
                  <c:v>41016.457997685182</c:v>
                </c:pt>
                <c:pt idx="119">
                  <c:v>41016.478831018518</c:v>
                </c:pt>
                <c:pt idx="120">
                  <c:v>41016.499664351853</c:v>
                </c:pt>
                <c:pt idx="121">
                  <c:v>41016.520497685182</c:v>
                </c:pt>
                <c:pt idx="122">
                  <c:v>41016.541331018518</c:v>
                </c:pt>
                <c:pt idx="123">
                  <c:v>41016.562164351853</c:v>
                </c:pt>
                <c:pt idx="124">
                  <c:v>41016.582997685182</c:v>
                </c:pt>
                <c:pt idx="125">
                  <c:v>41016.603831018518</c:v>
                </c:pt>
                <c:pt idx="126">
                  <c:v>41016.624664351853</c:v>
                </c:pt>
                <c:pt idx="127">
                  <c:v>41016.645497685182</c:v>
                </c:pt>
                <c:pt idx="128">
                  <c:v>41016.666331018518</c:v>
                </c:pt>
                <c:pt idx="129">
                  <c:v>41016.687164351853</c:v>
                </c:pt>
                <c:pt idx="130">
                  <c:v>41016.707997685182</c:v>
                </c:pt>
                <c:pt idx="131">
                  <c:v>41016.728831018518</c:v>
                </c:pt>
                <c:pt idx="132">
                  <c:v>41016.749664351853</c:v>
                </c:pt>
                <c:pt idx="133">
                  <c:v>41016.770497685182</c:v>
                </c:pt>
                <c:pt idx="134">
                  <c:v>41016.791331018518</c:v>
                </c:pt>
                <c:pt idx="135">
                  <c:v>41016.812164351853</c:v>
                </c:pt>
                <c:pt idx="136">
                  <c:v>41016.832997685182</c:v>
                </c:pt>
                <c:pt idx="137">
                  <c:v>41016.853831018518</c:v>
                </c:pt>
                <c:pt idx="138">
                  <c:v>41016.874664351853</c:v>
                </c:pt>
                <c:pt idx="139">
                  <c:v>41016.895497685182</c:v>
                </c:pt>
                <c:pt idx="140">
                  <c:v>41016.916331018518</c:v>
                </c:pt>
                <c:pt idx="141">
                  <c:v>41016.937164351853</c:v>
                </c:pt>
                <c:pt idx="142">
                  <c:v>41016.957997685182</c:v>
                </c:pt>
                <c:pt idx="143">
                  <c:v>41016.978831018518</c:v>
                </c:pt>
                <c:pt idx="144">
                  <c:v>41016.999664351853</c:v>
                </c:pt>
                <c:pt idx="145">
                  <c:v>41017.020497685182</c:v>
                </c:pt>
                <c:pt idx="146">
                  <c:v>41017.041331018518</c:v>
                </c:pt>
                <c:pt idx="147">
                  <c:v>41017.062164351853</c:v>
                </c:pt>
                <c:pt idx="148">
                  <c:v>41017.082997685182</c:v>
                </c:pt>
                <c:pt idx="149">
                  <c:v>41017.103831018518</c:v>
                </c:pt>
                <c:pt idx="150">
                  <c:v>41017.124664351853</c:v>
                </c:pt>
                <c:pt idx="151">
                  <c:v>41017.145497685182</c:v>
                </c:pt>
                <c:pt idx="152">
                  <c:v>41017.166331018518</c:v>
                </c:pt>
                <c:pt idx="153">
                  <c:v>41017.187164351853</c:v>
                </c:pt>
                <c:pt idx="154">
                  <c:v>41017.207997685182</c:v>
                </c:pt>
                <c:pt idx="155">
                  <c:v>41017.228831018518</c:v>
                </c:pt>
                <c:pt idx="156">
                  <c:v>41017.249664351853</c:v>
                </c:pt>
                <c:pt idx="157">
                  <c:v>41017.270497685182</c:v>
                </c:pt>
                <c:pt idx="158">
                  <c:v>41017.291331018518</c:v>
                </c:pt>
                <c:pt idx="159">
                  <c:v>41017.312164351853</c:v>
                </c:pt>
                <c:pt idx="160">
                  <c:v>41017.332997685182</c:v>
                </c:pt>
                <c:pt idx="161">
                  <c:v>41017.353831018518</c:v>
                </c:pt>
                <c:pt idx="162">
                  <c:v>41017.374664351853</c:v>
                </c:pt>
                <c:pt idx="163">
                  <c:v>41017.395497685182</c:v>
                </c:pt>
                <c:pt idx="164">
                  <c:v>41017.416331018518</c:v>
                </c:pt>
                <c:pt idx="165">
                  <c:v>41017.437164351853</c:v>
                </c:pt>
                <c:pt idx="166">
                  <c:v>41017.457997685182</c:v>
                </c:pt>
                <c:pt idx="167">
                  <c:v>41017.478831018518</c:v>
                </c:pt>
                <c:pt idx="168">
                  <c:v>41017.499664351853</c:v>
                </c:pt>
                <c:pt idx="169">
                  <c:v>41017.520497685182</c:v>
                </c:pt>
                <c:pt idx="170">
                  <c:v>41017.541331018518</c:v>
                </c:pt>
                <c:pt idx="171">
                  <c:v>41017.562164351853</c:v>
                </c:pt>
                <c:pt idx="172">
                  <c:v>41017.582997685182</c:v>
                </c:pt>
                <c:pt idx="173">
                  <c:v>41017.603831018518</c:v>
                </c:pt>
                <c:pt idx="174">
                  <c:v>41017.624664351853</c:v>
                </c:pt>
                <c:pt idx="175">
                  <c:v>41017.645497685182</c:v>
                </c:pt>
                <c:pt idx="176">
                  <c:v>41017.666331018518</c:v>
                </c:pt>
                <c:pt idx="177">
                  <c:v>41017.687164351853</c:v>
                </c:pt>
                <c:pt idx="178">
                  <c:v>41017.707997685182</c:v>
                </c:pt>
                <c:pt idx="179">
                  <c:v>41017.728831018518</c:v>
                </c:pt>
                <c:pt idx="180">
                  <c:v>41017.749664351853</c:v>
                </c:pt>
                <c:pt idx="181">
                  <c:v>41017.770497685182</c:v>
                </c:pt>
                <c:pt idx="182">
                  <c:v>41017.791331018518</c:v>
                </c:pt>
                <c:pt idx="183">
                  <c:v>41017.812164351853</c:v>
                </c:pt>
                <c:pt idx="184">
                  <c:v>41017.832997685182</c:v>
                </c:pt>
                <c:pt idx="185">
                  <c:v>41017.853831018518</c:v>
                </c:pt>
                <c:pt idx="186">
                  <c:v>41017.874664351853</c:v>
                </c:pt>
                <c:pt idx="187">
                  <c:v>41017.895497685182</c:v>
                </c:pt>
                <c:pt idx="188">
                  <c:v>41017.916331018518</c:v>
                </c:pt>
                <c:pt idx="189">
                  <c:v>41017.937164351853</c:v>
                </c:pt>
                <c:pt idx="190">
                  <c:v>41017.957997685182</c:v>
                </c:pt>
                <c:pt idx="191">
                  <c:v>41017.978831018518</c:v>
                </c:pt>
                <c:pt idx="192">
                  <c:v>41017.999664351853</c:v>
                </c:pt>
                <c:pt idx="193">
                  <c:v>41018.020497685182</c:v>
                </c:pt>
                <c:pt idx="194">
                  <c:v>41018.041331018518</c:v>
                </c:pt>
                <c:pt idx="195">
                  <c:v>41018.062164351853</c:v>
                </c:pt>
                <c:pt idx="196">
                  <c:v>41018.082997685182</c:v>
                </c:pt>
                <c:pt idx="197">
                  <c:v>41018.103831018518</c:v>
                </c:pt>
                <c:pt idx="198">
                  <c:v>41018.124664351853</c:v>
                </c:pt>
                <c:pt idx="199">
                  <c:v>41018.145497685182</c:v>
                </c:pt>
                <c:pt idx="200">
                  <c:v>41018.166331018518</c:v>
                </c:pt>
                <c:pt idx="201">
                  <c:v>41018.187164351853</c:v>
                </c:pt>
                <c:pt idx="202">
                  <c:v>41018.207997685182</c:v>
                </c:pt>
                <c:pt idx="203">
                  <c:v>41018.228831018518</c:v>
                </c:pt>
                <c:pt idx="204">
                  <c:v>41018.249664351853</c:v>
                </c:pt>
                <c:pt idx="205">
                  <c:v>41018.270497685182</c:v>
                </c:pt>
                <c:pt idx="206">
                  <c:v>41018.291331018518</c:v>
                </c:pt>
                <c:pt idx="207">
                  <c:v>41018.312164351853</c:v>
                </c:pt>
                <c:pt idx="208">
                  <c:v>41018.332997685182</c:v>
                </c:pt>
                <c:pt idx="209">
                  <c:v>41018.353831018518</c:v>
                </c:pt>
                <c:pt idx="210">
                  <c:v>41018.374664351853</c:v>
                </c:pt>
                <c:pt idx="211">
                  <c:v>41018.395497685182</c:v>
                </c:pt>
                <c:pt idx="212">
                  <c:v>41018.416331018518</c:v>
                </c:pt>
                <c:pt idx="213">
                  <c:v>41018.437164351853</c:v>
                </c:pt>
                <c:pt idx="214">
                  <c:v>41018.457997685182</c:v>
                </c:pt>
                <c:pt idx="215">
                  <c:v>41018.478831018518</c:v>
                </c:pt>
                <c:pt idx="216">
                  <c:v>41018.499664351853</c:v>
                </c:pt>
                <c:pt idx="217">
                  <c:v>41018.520497685182</c:v>
                </c:pt>
                <c:pt idx="218">
                  <c:v>41018.541331018518</c:v>
                </c:pt>
                <c:pt idx="219">
                  <c:v>41018.562164351853</c:v>
                </c:pt>
                <c:pt idx="220">
                  <c:v>41018.582997685182</c:v>
                </c:pt>
                <c:pt idx="221">
                  <c:v>41018.603831018518</c:v>
                </c:pt>
                <c:pt idx="222">
                  <c:v>41018.624664351853</c:v>
                </c:pt>
                <c:pt idx="223">
                  <c:v>41018.645497685182</c:v>
                </c:pt>
                <c:pt idx="224">
                  <c:v>41018.666331018518</c:v>
                </c:pt>
                <c:pt idx="225">
                  <c:v>41018.687164351853</c:v>
                </c:pt>
                <c:pt idx="226">
                  <c:v>41018.707997685182</c:v>
                </c:pt>
                <c:pt idx="227">
                  <c:v>41018.728831018518</c:v>
                </c:pt>
                <c:pt idx="228">
                  <c:v>41018.749664351853</c:v>
                </c:pt>
                <c:pt idx="229">
                  <c:v>41018.770497685182</c:v>
                </c:pt>
                <c:pt idx="230">
                  <c:v>41018.791331018518</c:v>
                </c:pt>
                <c:pt idx="231">
                  <c:v>41018.812164351853</c:v>
                </c:pt>
                <c:pt idx="232">
                  <c:v>41018.832997685182</c:v>
                </c:pt>
                <c:pt idx="233">
                  <c:v>41018.853831018518</c:v>
                </c:pt>
                <c:pt idx="234">
                  <c:v>41018.874664351853</c:v>
                </c:pt>
                <c:pt idx="235">
                  <c:v>41018.895497685182</c:v>
                </c:pt>
                <c:pt idx="236">
                  <c:v>41018.916331018518</c:v>
                </c:pt>
                <c:pt idx="237">
                  <c:v>41018.937164351853</c:v>
                </c:pt>
                <c:pt idx="238">
                  <c:v>41018.957997685182</c:v>
                </c:pt>
                <c:pt idx="239">
                  <c:v>41018.978831018518</c:v>
                </c:pt>
                <c:pt idx="240">
                  <c:v>41018.999664351853</c:v>
                </c:pt>
              </c:numCache>
            </c:numRef>
          </c:xVal>
          <c:yVal>
            <c:numRef>
              <c:f>[graf.xls]data!$B$54:$B$294</c:f>
              <c:numCache>
                <c:formatCode>General</c:formatCode>
                <c:ptCount val="241"/>
                <c:pt idx="0">
                  <c:v>269.92</c:v>
                </c:pt>
                <c:pt idx="1">
                  <c:v>307.71999999999997</c:v>
                </c:pt>
                <c:pt idx="2">
                  <c:v>276.21999999999997</c:v>
                </c:pt>
                <c:pt idx="3">
                  <c:v>276.21999999999997</c:v>
                </c:pt>
                <c:pt idx="4">
                  <c:v>335.86</c:v>
                </c:pt>
                <c:pt idx="5">
                  <c:v>313.87999999999994</c:v>
                </c:pt>
                <c:pt idx="6">
                  <c:v>304.36</c:v>
                </c:pt>
                <c:pt idx="7">
                  <c:v>285.59999999999997</c:v>
                </c:pt>
                <c:pt idx="8">
                  <c:v>244.72</c:v>
                </c:pt>
                <c:pt idx="9">
                  <c:v>279.29999999999995</c:v>
                </c:pt>
                <c:pt idx="10">
                  <c:v>294.97999999999996</c:v>
                </c:pt>
                <c:pt idx="11">
                  <c:v>320.03999999999996</c:v>
                </c:pt>
                <c:pt idx="12">
                  <c:v>291.76</c:v>
                </c:pt>
                <c:pt idx="13">
                  <c:v>288.67999999999995</c:v>
                </c:pt>
                <c:pt idx="14">
                  <c:v>344.67999999999995</c:v>
                </c:pt>
                <c:pt idx="15">
                  <c:v>209.16</c:v>
                </c:pt>
                <c:pt idx="16">
                  <c:v>112.41999999999999</c:v>
                </c:pt>
                <c:pt idx="17">
                  <c:v>122.21999999999998</c:v>
                </c:pt>
                <c:pt idx="18">
                  <c:v>147.56</c:v>
                </c:pt>
                <c:pt idx="19">
                  <c:v>179.2</c:v>
                </c:pt>
                <c:pt idx="20">
                  <c:v>201.32</c:v>
                </c:pt>
                <c:pt idx="21">
                  <c:v>147.97999999999999</c:v>
                </c:pt>
                <c:pt idx="22">
                  <c:v>200</c:v>
                </c:pt>
                <c:pt idx="23">
                  <c:v>250</c:v>
                </c:pt>
                <c:pt idx="24">
                  <c:v>280</c:v>
                </c:pt>
                <c:pt idx="25">
                  <c:v>300</c:v>
                </c:pt>
                <c:pt idx="26">
                  <c:v>320</c:v>
                </c:pt>
                <c:pt idx="27">
                  <c:v>380</c:v>
                </c:pt>
                <c:pt idx="28">
                  <c:v>350</c:v>
                </c:pt>
                <c:pt idx="29">
                  <c:v>320</c:v>
                </c:pt>
                <c:pt idx="30">
                  <c:v>420</c:v>
                </c:pt>
                <c:pt idx="31">
                  <c:v>406</c:v>
                </c:pt>
                <c:pt idx="32">
                  <c:v>350</c:v>
                </c:pt>
                <c:pt idx="33">
                  <c:v>392</c:v>
                </c:pt>
                <c:pt idx="34">
                  <c:v>420</c:v>
                </c:pt>
                <c:pt idx="35">
                  <c:v>489.99999999999994</c:v>
                </c:pt>
                <c:pt idx="36">
                  <c:v>210</c:v>
                </c:pt>
                <c:pt idx="37">
                  <c:v>140</c:v>
                </c:pt>
                <c:pt idx="38">
                  <c:v>188.72</c:v>
                </c:pt>
                <c:pt idx="39">
                  <c:v>140</c:v>
                </c:pt>
                <c:pt idx="40">
                  <c:v>168</c:v>
                </c:pt>
                <c:pt idx="41">
                  <c:v>217</c:v>
                </c:pt>
                <c:pt idx="42">
                  <c:v>242.06</c:v>
                </c:pt>
                <c:pt idx="43">
                  <c:v>314.44</c:v>
                </c:pt>
                <c:pt idx="44">
                  <c:v>226.37999999999997</c:v>
                </c:pt>
                <c:pt idx="45">
                  <c:v>292.45999999999998</c:v>
                </c:pt>
                <c:pt idx="46">
                  <c:v>273.56</c:v>
                </c:pt>
                <c:pt idx="47">
                  <c:v>292.32</c:v>
                </c:pt>
                <c:pt idx="48">
                  <c:v>320.59999999999997</c:v>
                </c:pt>
                <c:pt idx="49">
                  <c:v>301.7</c:v>
                </c:pt>
                <c:pt idx="50">
                  <c:v>270.2</c:v>
                </c:pt>
                <c:pt idx="51">
                  <c:v>329.97999999999996</c:v>
                </c:pt>
                <c:pt idx="52">
                  <c:v>323.82</c:v>
                </c:pt>
                <c:pt idx="53">
                  <c:v>298.47999999999996</c:v>
                </c:pt>
                <c:pt idx="54">
                  <c:v>308</c:v>
                </c:pt>
                <c:pt idx="55">
                  <c:v>326.76</c:v>
                </c:pt>
                <c:pt idx="56">
                  <c:v>351.82</c:v>
                </c:pt>
                <c:pt idx="57">
                  <c:v>307.86</c:v>
                </c:pt>
                <c:pt idx="58">
                  <c:v>332.92</c:v>
                </c:pt>
                <c:pt idx="59">
                  <c:v>351.82</c:v>
                </c:pt>
                <c:pt idx="60">
                  <c:v>307.71999999999997</c:v>
                </c:pt>
                <c:pt idx="61">
                  <c:v>210</c:v>
                </c:pt>
                <c:pt idx="62">
                  <c:v>140</c:v>
                </c:pt>
                <c:pt idx="63">
                  <c:v>140</c:v>
                </c:pt>
                <c:pt idx="64">
                  <c:v>266</c:v>
                </c:pt>
                <c:pt idx="65">
                  <c:v>308</c:v>
                </c:pt>
                <c:pt idx="66">
                  <c:v>338.94</c:v>
                </c:pt>
                <c:pt idx="67">
                  <c:v>300</c:v>
                </c:pt>
                <c:pt idx="68">
                  <c:v>250</c:v>
                </c:pt>
                <c:pt idx="69">
                  <c:v>338.79999999999995</c:v>
                </c:pt>
                <c:pt idx="70">
                  <c:v>326.2</c:v>
                </c:pt>
                <c:pt idx="71">
                  <c:v>294.83999999999997</c:v>
                </c:pt>
                <c:pt idx="72">
                  <c:v>322.97999999999996</c:v>
                </c:pt>
                <c:pt idx="73">
                  <c:v>310.52</c:v>
                </c:pt>
                <c:pt idx="74">
                  <c:v>335.58</c:v>
                </c:pt>
                <c:pt idx="75">
                  <c:v>310.37999999999994</c:v>
                </c:pt>
                <c:pt idx="76">
                  <c:v>326.06</c:v>
                </c:pt>
                <c:pt idx="77">
                  <c:v>332.21999999999997</c:v>
                </c:pt>
                <c:pt idx="78">
                  <c:v>196.14</c:v>
                </c:pt>
                <c:pt idx="79">
                  <c:v>43.54</c:v>
                </c:pt>
                <c:pt idx="80">
                  <c:v>102.89999999999999</c:v>
                </c:pt>
                <c:pt idx="81">
                  <c:v>109.19999999999999</c:v>
                </c:pt>
                <c:pt idx="82">
                  <c:v>137.33999999999997</c:v>
                </c:pt>
                <c:pt idx="83">
                  <c:v>115.63999999999999</c:v>
                </c:pt>
                <c:pt idx="84">
                  <c:v>215.27591247558593</c:v>
                </c:pt>
                <c:pt idx="85">
                  <c:v>317.24870300292969</c:v>
                </c:pt>
                <c:pt idx="86">
                  <c:v>253.04361267089843</c:v>
                </c:pt>
                <c:pt idx="87">
                  <c:v>242.20775451660154</c:v>
                </c:pt>
                <c:pt idx="88">
                  <c:v>367.09612426757809</c:v>
                </c:pt>
                <c:pt idx="89">
                  <c:v>321.68219299316405</c:v>
                </c:pt>
                <c:pt idx="90">
                  <c:v>283.83722534179685</c:v>
                </c:pt>
                <c:pt idx="91">
                  <c:v>420.07908325195308</c:v>
                </c:pt>
                <c:pt idx="92">
                  <c:v>412.51007690429685</c:v>
                </c:pt>
                <c:pt idx="93">
                  <c:v>469.27753906249995</c:v>
                </c:pt>
                <c:pt idx="94">
                  <c:v>435.2170532226562</c:v>
                </c:pt>
                <c:pt idx="95">
                  <c:v>529.8294616699219</c:v>
                </c:pt>
                <c:pt idx="96">
                  <c:v>367.63677978515625</c:v>
                </c:pt>
                <c:pt idx="97">
                  <c:v>343.8485107421875</c:v>
                </c:pt>
                <c:pt idx="98">
                  <c:v>276.80886230468752</c:v>
                </c:pt>
                <c:pt idx="99">
                  <c:v>281.13400878906253</c:v>
                </c:pt>
                <c:pt idx="100">
                  <c:v>348.17365722656251</c:v>
                </c:pt>
                <c:pt idx="101">
                  <c:v>384.93732910156251</c:v>
                </c:pt>
                <c:pt idx="102">
                  <c:v>434.67641601562502</c:v>
                </c:pt>
                <c:pt idx="103">
                  <c:v>417.86801757812503</c:v>
                </c:pt>
                <c:pt idx="104">
                  <c:v>424.397216796875</c:v>
                </c:pt>
                <c:pt idx="105">
                  <c:v>459.21953125000005</c:v>
                </c:pt>
                <c:pt idx="106">
                  <c:v>475.49282226562502</c:v>
                </c:pt>
                <c:pt idx="107">
                  <c:v>434.05078125</c:v>
                </c:pt>
                <c:pt idx="108">
                  <c:v>474.454345703125</c:v>
                </c:pt>
                <c:pt idx="109">
                  <c:v>477.67397460937502</c:v>
                </c:pt>
                <c:pt idx="110">
                  <c:v>423.14497070312501</c:v>
                </c:pt>
                <c:pt idx="111">
                  <c:v>433.102783203125</c:v>
                </c:pt>
                <c:pt idx="112">
                  <c:v>554.01455078125002</c:v>
                </c:pt>
                <c:pt idx="113">
                  <c:v>464.58701171875003</c:v>
                </c:pt>
                <c:pt idx="114">
                  <c:v>464.58701171875003</c:v>
                </c:pt>
                <c:pt idx="115">
                  <c:v>547.47109375000002</c:v>
                </c:pt>
                <c:pt idx="116">
                  <c:v>523.47832031250005</c:v>
                </c:pt>
                <c:pt idx="117">
                  <c:v>525.65947265625005</c:v>
                </c:pt>
                <c:pt idx="118">
                  <c:v>495.12324218750001</c:v>
                </c:pt>
                <c:pt idx="119">
                  <c:v>514.75371093750005</c:v>
                </c:pt>
                <c:pt idx="120">
                  <c:v>554.01455078125002</c:v>
                </c:pt>
                <c:pt idx="121">
                  <c:v>558.37690429687507</c:v>
                </c:pt>
                <c:pt idx="122">
                  <c:v>442.77543945312505</c:v>
                </c:pt>
                <c:pt idx="123">
                  <c:v>536.56528320312498</c:v>
                </c:pt>
                <c:pt idx="124">
                  <c:v>527.84062500000005</c:v>
                </c:pt>
                <c:pt idx="125">
                  <c:v>527.84062500000005</c:v>
                </c:pt>
                <c:pt idx="126">
                  <c:v>501.666748046875</c:v>
                </c:pt>
                <c:pt idx="127">
                  <c:v>474.57343750000001</c:v>
                </c:pt>
                <c:pt idx="128">
                  <c:v>503.777099609375</c:v>
                </c:pt>
                <c:pt idx="129">
                  <c:v>608.0068359375</c:v>
                </c:pt>
                <c:pt idx="130">
                  <c:v>590.63520507812507</c:v>
                </c:pt>
                <c:pt idx="131">
                  <c:v>618.86411132812509</c:v>
                </c:pt>
                <c:pt idx="132">
                  <c:v>571.09213867187498</c:v>
                </c:pt>
                <c:pt idx="133">
                  <c:v>551.549072265625</c:v>
                </c:pt>
                <c:pt idx="134">
                  <c:v>590.63520507812507</c:v>
                </c:pt>
                <c:pt idx="135">
                  <c:v>616.692626953125</c:v>
                </c:pt>
                <c:pt idx="136">
                  <c:v>605.83540039062507</c:v>
                </c:pt>
                <c:pt idx="137">
                  <c:v>614.52119140625007</c:v>
                </c:pt>
                <c:pt idx="138">
                  <c:v>577.60649414062505</c:v>
                </c:pt>
                <c:pt idx="139">
                  <c:v>647.03950195312507</c:v>
                </c:pt>
                <c:pt idx="140">
                  <c:v>598.94873046875</c:v>
                </c:pt>
                <c:pt idx="141">
                  <c:v>690.75839843750009</c:v>
                </c:pt>
                <c:pt idx="142">
                  <c:v>625.18007812500002</c:v>
                </c:pt>
                <c:pt idx="143">
                  <c:v>605.506591796875</c:v>
                </c:pt>
                <c:pt idx="144">
                  <c:v>692.69350585937502</c:v>
                </c:pt>
                <c:pt idx="145">
                  <c:v>673.27084960937509</c:v>
                </c:pt>
                <c:pt idx="146">
                  <c:v>727.436767578125</c:v>
                </c:pt>
                <c:pt idx="147">
                  <c:v>681.83623046875005</c:v>
                </c:pt>
                <c:pt idx="148">
                  <c:v>746.97983398437509</c:v>
                </c:pt>
                <c:pt idx="149">
                  <c:v>718.75092773437507</c:v>
                </c:pt>
                <c:pt idx="150">
                  <c:v>809.95195312500005</c:v>
                </c:pt>
                <c:pt idx="151">
                  <c:v>775.208740234375</c:v>
                </c:pt>
                <c:pt idx="152">
                  <c:v>864.23828125</c:v>
                </c:pt>
                <c:pt idx="153">
                  <c:v>770.86582031250009</c:v>
                </c:pt>
                <c:pt idx="154">
                  <c:v>838.18085937500007</c:v>
                </c:pt>
                <c:pt idx="155">
                  <c:v>720.92241210937505</c:v>
                </c:pt>
                <c:pt idx="156">
                  <c:v>742.63691406250007</c:v>
                </c:pt>
                <c:pt idx="157">
                  <c:v>788.23745117187502</c:v>
                </c:pt>
                <c:pt idx="158">
                  <c:v>773.03725585937502</c:v>
                </c:pt>
                <c:pt idx="159">
                  <c:v>846.86669921875</c:v>
                </c:pt>
                <c:pt idx="160">
                  <c:v>788.23745117187502</c:v>
                </c:pt>
                <c:pt idx="161">
                  <c:v>822.98066406250007</c:v>
                </c:pt>
                <c:pt idx="162">
                  <c:v>812.12343750000002</c:v>
                </c:pt>
                <c:pt idx="163">
                  <c:v>833.83798828125009</c:v>
                </c:pt>
                <c:pt idx="164">
                  <c:v>799.0947265625</c:v>
                </c:pt>
                <c:pt idx="165">
                  <c:v>809.95195312500005</c:v>
                </c:pt>
                <c:pt idx="166">
                  <c:v>844.69521484375002</c:v>
                </c:pt>
                <c:pt idx="167">
                  <c:v>755.66562500000009</c:v>
                </c:pt>
                <c:pt idx="168">
                  <c:v>831.66650390625</c:v>
                </c:pt>
                <c:pt idx="169">
                  <c:v>805.60908203125007</c:v>
                </c:pt>
                <c:pt idx="170">
                  <c:v>707.89370117187502</c:v>
                </c:pt>
                <c:pt idx="171">
                  <c:v>755.66562500000009</c:v>
                </c:pt>
                <c:pt idx="172">
                  <c:v>744.80839843750005</c:v>
                </c:pt>
                <c:pt idx="173">
                  <c:v>855.55244140625007</c:v>
                </c:pt>
                <c:pt idx="174">
                  <c:v>764.35146484375002</c:v>
                </c:pt>
                <c:pt idx="175">
                  <c:v>305.04000000000002</c:v>
                </c:pt>
                <c:pt idx="176">
                  <c:v>230.1</c:v>
                </c:pt>
                <c:pt idx="177">
                  <c:v>99.4</c:v>
                </c:pt>
                <c:pt idx="178">
                  <c:v>46.3</c:v>
                </c:pt>
                <c:pt idx="179">
                  <c:v>75</c:v>
                </c:pt>
                <c:pt idx="180">
                  <c:v>88.4</c:v>
                </c:pt>
                <c:pt idx="181">
                  <c:v>97.2</c:v>
                </c:pt>
                <c:pt idx="182">
                  <c:v>101.7</c:v>
                </c:pt>
                <c:pt idx="183">
                  <c:v>128.30000000000001</c:v>
                </c:pt>
                <c:pt idx="184">
                  <c:v>179.1</c:v>
                </c:pt>
                <c:pt idx="185">
                  <c:v>148.19999999999999</c:v>
                </c:pt>
                <c:pt idx="186">
                  <c:v>192.5</c:v>
                </c:pt>
                <c:pt idx="187">
                  <c:v>197</c:v>
                </c:pt>
                <c:pt idx="188">
                  <c:v>225.7</c:v>
                </c:pt>
                <c:pt idx="189">
                  <c:v>241.2</c:v>
                </c:pt>
                <c:pt idx="190">
                  <c:v>214.7</c:v>
                </c:pt>
                <c:pt idx="191">
                  <c:v>214.6</c:v>
                </c:pt>
                <c:pt idx="192">
                  <c:v>292.10000000000002</c:v>
                </c:pt>
                <c:pt idx="193">
                  <c:v>276.60000000000002</c:v>
                </c:pt>
                <c:pt idx="194">
                  <c:v>305.5</c:v>
                </c:pt>
                <c:pt idx="195">
                  <c:v>296.5</c:v>
                </c:pt>
                <c:pt idx="196">
                  <c:v>281.10000000000002</c:v>
                </c:pt>
                <c:pt idx="197">
                  <c:v>369.6</c:v>
                </c:pt>
                <c:pt idx="198">
                  <c:v>265.60000000000002</c:v>
                </c:pt>
                <c:pt idx="199">
                  <c:v>320.8</c:v>
                </c:pt>
                <c:pt idx="200">
                  <c:v>338.6</c:v>
                </c:pt>
                <c:pt idx="201">
                  <c:v>303.2</c:v>
                </c:pt>
                <c:pt idx="202">
                  <c:v>356.3</c:v>
                </c:pt>
                <c:pt idx="203">
                  <c:v>334.2</c:v>
                </c:pt>
                <c:pt idx="204">
                  <c:v>365.2</c:v>
                </c:pt>
                <c:pt idx="205">
                  <c:v>358.6</c:v>
                </c:pt>
                <c:pt idx="206">
                  <c:v>200</c:v>
                </c:pt>
                <c:pt idx="207">
                  <c:v>150</c:v>
                </c:pt>
                <c:pt idx="208">
                  <c:v>100</c:v>
                </c:pt>
                <c:pt idx="209">
                  <c:v>100</c:v>
                </c:pt>
                <c:pt idx="210">
                  <c:v>120</c:v>
                </c:pt>
                <c:pt idx="211">
                  <c:v>160</c:v>
                </c:pt>
                <c:pt idx="212">
                  <c:v>200</c:v>
                </c:pt>
                <c:pt idx="213">
                  <c:v>188.6</c:v>
                </c:pt>
                <c:pt idx="214">
                  <c:v>173</c:v>
                </c:pt>
                <c:pt idx="215">
                  <c:v>172.8</c:v>
                </c:pt>
                <c:pt idx="216">
                  <c:v>172.8</c:v>
                </c:pt>
                <c:pt idx="217">
                  <c:v>172.8</c:v>
                </c:pt>
                <c:pt idx="218">
                  <c:v>221.5</c:v>
                </c:pt>
                <c:pt idx="219">
                  <c:v>230.3</c:v>
                </c:pt>
                <c:pt idx="220">
                  <c:v>203.8</c:v>
                </c:pt>
                <c:pt idx="221">
                  <c:v>228.2</c:v>
                </c:pt>
                <c:pt idx="222">
                  <c:v>241.5</c:v>
                </c:pt>
                <c:pt idx="223">
                  <c:v>268.10000000000002</c:v>
                </c:pt>
                <c:pt idx="224">
                  <c:v>22.2</c:v>
                </c:pt>
                <c:pt idx="225">
                  <c:v>39.9</c:v>
                </c:pt>
                <c:pt idx="226">
                  <c:v>68.7</c:v>
                </c:pt>
                <c:pt idx="227">
                  <c:v>84.2</c:v>
                </c:pt>
                <c:pt idx="228">
                  <c:v>101.9</c:v>
                </c:pt>
                <c:pt idx="229">
                  <c:v>113</c:v>
                </c:pt>
                <c:pt idx="230">
                  <c:v>124</c:v>
                </c:pt>
                <c:pt idx="231">
                  <c:v>172.8</c:v>
                </c:pt>
                <c:pt idx="232">
                  <c:v>172.8</c:v>
                </c:pt>
                <c:pt idx="233">
                  <c:v>172.8</c:v>
                </c:pt>
                <c:pt idx="234">
                  <c:v>221.5</c:v>
                </c:pt>
                <c:pt idx="235">
                  <c:v>230.3</c:v>
                </c:pt>
                <c:pt idx="236">
                  <c:v>203.8</c:v>
                </c:pt>
                <c:pt idx="237">
                  <c:v>228.2</c:v>
                </c:pt>
                <c:pt idx="238">
                  <c:v>241.5</c:v>
                </c:pt>
                <c:pt idx="239">
                  <c:v>268.10000000000002</c:v>
                </c:pt>
                <c:pt idx="240">
                  <c:v>279</c:v>
                </c:pt>
              </c:numCache>
            </c:numRef>
          </c:yVal>
          <c:smooth val="0"/>
          <c:extLst>
            <c:ext xmlns:c16="http://schemas.microsoft.com/office/drawing/2014/chart" uri="{C3380CC4-5D6E-409C-BE32-E72D297353CC}">
              <c16:uniqueId val="{00000000-C797-4000-A877-BB0A55B8E612}"/>
            </c:ext>
          </c:extLst>
        </c:ser>
        <c:dLbls>
          <c:showLegendKey val="0"/>
          <c:showVal val="0"/>
          <c:showCatName val="0"/>
          <c:showSerName val="0"/>
          <c:showPercent val="0"/>
          <c:showBubbleSize val="0"/>
        </c:dLbls>
        <c:axId val="49838720"/>
        <c:axId val="49840896"/>
      </c:scatterChart>
      <c:valAx>
        <c:axId val="49838720"/>
        <c:scaling>
          <c:orientation val="minMax"/>
          <c:min val="41012.93"/>
        </c:scaling>
        <c:delete val="0"/>
        <c:axPos val="b"/>
        <c:title>
          <c:tx>
            <c:rich>
              <a:bodyPr/>
              <a:lstStyle/>
              <a:p>
                <a:pPr>
                  <a:defRPr/>
                </a:pPr>
                <a:r>
                  <a:rPr lang="en-GB" dirty="0"/>
                  <a:t>Time</a:t>
                </a:r>
                <a:endParaRPr lang="cs-CZ" dirty="0"/>
              </a:p>
            </c:rich>
          </c:tx>
          <c:overlay val="0"/>
        </c:title>
        <c:numFmt formatCode="dd/mm/yyyy;@" sourceLinked="0"/>
        <c:majorTickMark val="out"/>
        <c:minorTickMark val="none"/>
        <c:tickLblPos val="nextTo"/>
        <c:txPr>
          <a:bodyPr rot="0" vert="horz"/>
          <a:lstStyle/>
          <a:p>
            <a:pPr>
              <a:defRPr sz="1000"/>
            </a:pPr>
            <a:endParaRPr lang="en-US"/>
          </a:p>
        </c:txPr>
        <c:crossAx val="49840896"/>
        <c:crosses val="autoZero"/>
        <c:crossBetween val="midCat"/>
      </c:valAx>
      <c:valAx>
        <c:axId val="49840896"/>
        <c:scaling>
          <c:orientation val="minMax"/>
        </c:scaling>
        <c:delete val="0"/>
        <c:axPos val="l"/>
        <c:title>
          <c:tx>
            <c:rich>
              <a:bodyPr rot="-5400000" vert="horz"/>
              <a:lstStyle/>
              <a:p>
                <a:pPr>
                  <a:defRPr/>
                </a:pPr>
                <a:r>
                  <a:rPr lang="en-US" dirty="0"/>
                  <a:t>Radon concentration (</a:t>
                </a:r>
                <a:r>
                  <a:rPr lang="en-US" dirty="0" err="1"/>
                  <a:t>Bq</a:t>
                </a:r>
                <a:r>
                  <a:rPr lang="en-US" dirty="0"/>
                  <a:t>/m</a:t>
                </a:r>
                <a:r>
                  <a:rPr lang="en-US" baseline="30000" dirty="0"/>
                  <a:t>3</a:t>
                </a:r>
                <a:r>
                  <a:rPr lang="en-US" dirty="0"/>
                  <a:t>)</a:t>
                </a:r>
              </a:p>
            </c:rich>
          </c:tx>
          <c:overlay val="0"/>
        </c:title>
        <c:numFmt formatCode="General" sourceLinked="1"/>
        <c:majorTickMark val="out"/>
        <c:minorTickMark val="none"/>
        <c:tickLblPos val="nextTo"/>
        <c:txPr>
          <a:bodyPr rot="0" vert="horz"/>
          <a:lstStyle/>
          <a:p>
            <a:pPr>
              <a:defRPr sz="1050"/>
            </a:pPr>
            <a:endParaRPr lang="en-US"/>
          </a:p>
        </c:txPr>
        <c:crossAx val="49838720"/>
        <c:crosses val="autoZero"/>
        <c:crossBetween val="midCat"/>
      </c:valAx>
    </c:plotArea>
    <c:plotVisOnly val="1"/>
    <c:dispBlanksAs val="gap"/>
    <c:showDLblsOverMax val="0"/>
  </c:chart>
  <c:txPr>
    <a:bodyPr/>
    <a:lstStyle/>
    <a:p>
      <a:pPr>
        <a:defRPr sz="11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0.17647</cdr:x>
      <cdr:y>0.3998</cdr:y>
    </cdr:from>
    <cdr:to>
      <cdr:x>0.23279</cdr:x>
      <cdr:y>0.91336</cdr:y>
    </cdr:to>
    <cdr:sp macro="" textlink="">
      <cdr:nvSpPr>
        <cdr:cNvPr id="2" name="Obdélník 1"/>
        <cdr:cNvSpPr/>
      </cdr:nvSpPr>
      <cdr:spPr>
        <a:xfrm xmlns:a="http://schemas.openxmlformats.org/drawingml/2006/main">
          <a:off x="1296144" y="1872208"/>
          <a:ext cx="413660" cy="2404918"/>
        </a:xfrm>
        <a:prstGeom xmlns:a="http://schemas.openxmlformats.org/drawingml/2006/main" prst="rect">
          <a:avLst/>
        </a:prstGeom>
        <a:solidFill xmlns:a="http://schemas.openxmlformats.org/drawingml/2006/main">
          <a:srgbClr val="4F81BD">
            <a:alpha val="25882"/>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0.18627</cdr:x>
      <cdr:y>0.46131</cdr:y>
    </cdr:from>
    <cdr:to>
      <cdr:x>0.21577</cdr:x>
      <cdr:y>0.78423</cdr:y>
    </cdr:to>
    <cdr:sp macro="" textlink="">
      <cdr:nvSpPr>
        <cdr:cNvPr id="3" name="TextovéPole 2"/>
        <cdr:cNvSpPr txBox="1"/>
      </cdr:nvSpPr>
      <cdr:spPr>
        <a:xfrm xmlns:a="http://schemas.openxmlformats.org/drawingml/2006/main">
          <a:off x="1368152" y="2160240"/>
          <a:ext cx="216661" cy="1512168"/>
        </a:xfrm>
        <a:prstGeom xmlns:a="http://schemas.openxmlformats.org/drawingml/2006/main" prst="rect">
          <a:avLst/>
        </a:prstGeom>
      </cdr:spPr>
      <cdr:txBody>
        <a:bodyPr xmlns:a="http://schemas.openxmlformats.org/drawingml/2006/main" vertOverflow="clip" vert="vert270" wrap="none" lIns="0" tIns="0" rIns="0" bIns="0" rtlCol="0"/>
        <a:lstStyle xmlns:a="http://schemas.openxmlformats.org/drawingml/2006/main"/>
        <a:p xmlns:a="http://schemas.openxmlformats.org/drawingml/2006/main">
          <a:r>
            <a:rPr lang="en-GB" sz="1100" dirty="0"/>
            <a:t>night, closed windows</a:t>
          </a:r>
          <a:endParaRPr lang="cs-CZ" sz="1100" dirty="0"/>
        </a:p>
      </cdr:txBody>
    </cdr:sp>
  </cdr:relSizeAnchor>
  <cdr:relSizeAnchor xmlns:cdr="http://schemas.openxmlformats.org/drawingml/2006/chartDrawing">
    <cdr:from>
      <cdr:x>0.44395</cdr:x>
      <cdr:y>0.18078</cdr:y>
    </cdr:from>
    <cdr:to>
      <cdr:x>0.62623</cdr:x>
      <cdr:y>0.91411</cdr:y>
    </cdr:to>
    <cdr:sp macro="" textlink="">
      <cdr:nvSpPr>
        <cdr:cNvPr id="5" name="Obdélník 4"/>
        <cdr:cNvSpPr/>
      </cdr:nvSpPr>
      <cdr:spPr>
        <a:xfrm xmlns:a="http://schemas.openxmlformats.org/drawingml/2006/main">
          <a:off x="4068618" y="1020618"/>
          <a:ext cx="1689677" cy="4140200"/>
        </a:xfrm>
        <a:prstGeom xmlns:a="http://schemas.openxmlformats.org/drawingml/2006/main" prst="rect">
          <a:avLst/>
        </a:prstGeom>
        <a:solidFill xmlns:a="http://schemas.openxmlformats.org/drawingml/2006/main">
          <a:srgbClr val="4F81BD">
            <a:alpha val="25882"/>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0.45098</cdr:x>
      <cdr:y>0.67659</cdr:y>
    </cdr:from>
    <cdr:to>
      <cdr:x>0.62745</cdr:x>
      <cdr:y>0.84351</cdr:y>
    </cdr:to>
    <cdr:sp macro="" textlink="">
      <cdr:nvSpPr>
        <cdr:cNvPr id="6" name="TextovéPole 1"/>
        <cdr:cNvSpPr txBox="1"/>
      </cdr:nvSpPr>
      <cdr:spPr>
        <a:xfrm xmlns:a="http://schemas.openxmlformats.org/drawingml/2006/main" rot="5400000">
          <a:off x="3569611" y="2911110"/>
          <a:ext cx="781658" cy="1296143"/>
        </a:xfrm>
        <a:prstGeom xmlns:a="http://schemas.openxmlformats.org/drawingml/2006/main" prst="rect">
          <a:avLst/>
        </a:prstGeom>
      </cdr:spPr>
      <cdr:txBody>
        <a:bodyPr xmlns:a="http://schemas.openxmlformats.org/drawingml/2006/main" vert="vert270"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weeken</a:t>
          </a:r>
          <a:r>
            <a:rPr lang="en-GB" sz="1100" baseline="0" dirty="0"/>
            <a:t>d out of the city, closed windows</a:t>
          </a:r>
          <a:endParaRPr lang="cs-CZ" sz="1100" dirty="0"/>
        </a:p>
      </cdr:txBody>
    </cdr:sp>
  </cdr:relSizeAnchor>
  <cdr:relSizeAnchor xmlns:cdr="http://schemas.openxmlformats.org/drawingml/2006/chartDrawing">
    <cdr:from>
      <cdr:x>0.2451</cdr:x>
      <cdr:y>0.3998</cdr:y>
    </cdr:from>
    <cdr:to>
      <cdr:x>0.28854</cdr:x>
      <cdr:y>0.91385</cdr:y>
    </cdr:to>
    <cdr:sp macro="" textlink="">
      <cdr:nvSpPr>
        <cdr:cNvPr id="7" name="Obdélník 6"/>
        <cdr:cNvSpPr/>
      </cdr:nvSpPr>
      <cdr:spPr>
        <a:xfrm xmlns:a="http://schemas.openxmlformats.org/drawingml/2006/main">
          <a:off x="1800200" y="1872208"/>
          <a:ext cx="319059" cy="2407211"/>
        </a:xfrm>
        <a:prstGeom xmlns:a="http://schemas.openxmlformats.org/drawingml/2006/main" prst="rect">
          <a:avLst/>
        </a:prstGeom>
        <a:solidFill xmlns:a="http://schemas.openxmlformats.org/drawingml/2006/main">
          <a:srgbClr val="4F81BD">
            <a:alpha val="25882"/>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0.2549</cdr:x>
      <cdr:y>0.26141</cdr:y>
    </cdr:from>
    <cdr:to>
      <cdr:x>0.28388</cdr:x>
      <cdr:y>0.60529</cdr:y>
    </cdr:to>
    <cdr:sp macro="" textlink="">
      <cdr:nvSpPr>
        <cdr:cNvPr id="8" name="TextovéPole 1"/>
        <cdr:cNvSpPr txBox="1"/>
      </cdr:nvSpPr>
      <cdr:spPr>
        <a:xfrm xmlns:a="http://schemas.openxmlformats.org/drawingml/2006/main">
          <a:off x="1872208" y="1224136"/>
          <a:ext cx="212853" cy="1610333"/>
        </a:xfrm>
        <a:prstGeom xmlns:a="http://schemas.openxmlformats.org/drawingml/2006/main" prst="rect">
          <a:avLst/>
        </a:prstGeom>
      </cdr:spPr>
      <cdr:txBody>
        <a:bodyPr xmlns:a="http://schemas.openxmlformats.org/drawingml/2006/main" vert="vert270"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at work, closed windows</a:t>
          </a:r>
          <a:endParaRPr lang="cs-CZ" sz="1100" dirty="0"/>
        </a:p>
      </cdr:txBody>
    </cdr:sp>
  </cdr:relSizeAnchor>
  <cdr:relSizeAnchor xmlns:cdr="http://schemas.openxmlformats.org/drawingml/2006/chartDrawing">
    <cdr:from>
      <cdr:x>0.20588</cdr:x>
      <cdr:y>0.16915</cdr:y>
    </cdr:from>
    <cdr:to>
      <cdr:x>0.23853</cdr:x>
      <cdr:y>0.64775</cdr:y>
    </cdr:to>
    <cdr:cxnSp macro="">
      <cdr:nvCxnSpPr>
        <cdr:cNvPr id="10" name="Přímá spojnice se šipkou 9">
          <a:extLst xmlns:a="http://schemas.openxmlformats.org/drawingml/2006/main">
            <a:ext uri="{FF2B5EF4-FFF2-40B4-BE49-F238E27FC236}">
              <a16:creationId xmlns:a16="http://schemas.microsoft.com/office/drawing/2014/main" id="{855B6868-6C9D-4DAE-8F1C-8359695D2244}"/>
            </a:ext>
          </a:extLst>
        </cdr:cNvPr>
        <cdr:cNvCxnSpPr/>
      </cdr:nvCxnSpPr>
      <cdr:spPr>
        <a:xfrm xmlns:a="http://schemas.openxmlformats.org/drawingml/2006/main">
          <a:off x="1512168" y="792088"/>
          <a:ext cx="239808" cy="2241224"/>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0.29412</cdr:x>
      <cdr:y>0.3998</cdr:y>
    </cdr:from>
    <cdr:to>
      <cdr:x>0.33333</cdr:x>
      <cdr:y>0.58433</cdr:y>
    </cdr:to>
    <cdr:cxnSp macro="">
      <cdr:nvCxnSpPr>
        <cdr:cNvPr id="12" name="Přímá spojnice se šipkou 11">
          <a:extLst xmlns:a="http://schemas.openxmlformats.org/drawingml/2006/main">
            <a:ext uri="{FF2B5EF4-FFF2-40B4-BE49-F238E27FC236}">
              <a16:creationId xmlns:a16="http://schemas.microsoft.com/office/drawing/2014/main" id="{A5BA1470-6E37-4DF5-9B51-C921F6BEE4DF}"/>
            </a:ext>
          </a:extLst>
        </cdr:cNvPr>
        <cdr:cNvCxnSpPr/>
      </cdr:nvCxnSpPr>
      <cdr:spPr>
        <a:xfrm xmlns:a="http://schemas.openxmlformats.org/drawingml/2006/main" flipH="1">
          <a:off x="2160240" y="1872208"/>
          <a:ext cx="288032" cy="864096"/>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0.10244</cdr:x>
      <cdr:y>0.12854</cdr:y>
    </cdr:from>
    <cdr:to>
      <cdr:x>0.33094</cdr:x>
      <cdr:y>0.16468</cdr:y>
    </cdr:to>
    <cdr:sp macro="" textlink="">
      <cdr:nvSpPr>
        <cdr:cNvPr id="14" name="TextovéPole 13"/>
        <cdr:cNvSpPr txBox="1"/>
      </cdr:nvSpPr>
      <cdr:spPr>
        <a:xfrm xmlns:a="http://schemas.openxmlformats.org/drawingml/2006/main">
          <a:off x="720080" y="576064"/>
          <a:ext cx="1606218" cy="16197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GB" sz="1100" dirty="0"/>
            <a:t>Morning,</a:t>
          </a:r>
          <a:r>
            <a:rPr lang="en-GB" sz="1100" baseline="0" dirty="0"/>
            <a:t> </a:t>
          </a:r>
          <a:r>
            <a:rPr lang="en-GB" dirty="0"/>
            <a:t>windows opened</a:t>
          </a:r>
          <a:endParaRPr lang="cs-CZ" sz="1100" dirty="0"/>
        </a:p>
      </cdr:txBody>
    </cdr:sp>
  </cdr:relSizeAnchor>
  <cdr:relSizeAnchor xmlns:cdr="http://schemas.openxmlformats.org/drawingml/2006/chartDrawing">
    <cdr:from>
      <cdr:x>0.31048</cdr:x>
      <cdr:y>0.21145</cdr:y>
    </cdr:from>
    <cdr:to>
      <cdr:x>0.46078</cdr:x>
      <cdr:y>0.3998</cdr:y>
    </cdr:to>
    <cdr:sp macro="" textlink="">
      <cdr:nvSpPr>
        <cdr:cNvPr id="16" name="TextovéPole 1"/>
        <cdr:cNvSpPr txBox="1"/>
      </cdr:nvSpPr>
      <cdr:spPr>
        <a:xfrm xmlns:a="http://schemas.openxmlformats.org/drawingml/2006/main">
          <a:off x="2280418" y="990186"/>
          <a:ext cx="1103958" cy="8820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back home, cooking, windows</a:t>
          </a:r>
          <a:r>
            <a:rPr lang="en-GB" baseline="0" dirty="0"/>
            <a:t> and doors partly opened</a:t>
          </a:r>
          <a:endParaRPr lang="cs-CZ" dirty="0"/>
        </a:p>
      </cdr:txBody>
    </cdr:sp>
  </cdr:relSizeAnchor>
  <cdr:relSizeAnchor xmlns:cdr="http://schemas.openxmlformats.org/drawingml/2006/chartDrawing">
    <cdr:from>
      <cdr:x>0.71569</cdr:x>
      <cdr:y>0.07689</cdr:y>
    </cdr:from>
    <cdr:to>
      <cdr:x>0.90146</cdr:x>
      <cdr:y>0.1902</cdr:y>
    </cdr:to>
    <cdr:sp macro="" textlink="">
      <cdr:nvSpPr>
        <cdr:cNvPr id="19" name="TextovéPole 1"/>
        <cdr:cNvSpPr txBox="1"/>
      </cdr:nvSpPr>
      <cdr:spPr>
        <a:xfrm xmlns:a="http://schemas.openxmlformats.org/drawingml/2006/main">
          <a:off x="5030871" y="344601"/>
          <a:ext cx="1305833" cy="507831"/>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arrival</a:t>
          </a:r>
          <a:r>
            <a:rPr lang="en-GB" sz="1100" baseline="0" dirty="0"/>
            <a:t> back home, windows and doors are partly opened</a:t>
          </a:r>
          <a:endParaRPr lang="cs-CZ" sz="1100" dirty="0"/>
        </a:p>
      </cdr:txBody>
    </cdr:sp>
  </cdr:relSizeAnchor>
  <cdr:relSizeAnchor xmlns:cdr="http://schemas.openxmlformats.org/drawingml/2006/chartDrawing">
    <cdr:from>
      <cdr:x>0.66667</cdr:x>
      <cdr:y>0.18452</cdr:y>
    </cdr:from>
    <cdr:to>
      <cdr:x>0.74741</cdr:x>
      <cdr:y>0.27679</cdr:y>
    </cdr:to>
    <cdr:cxnSp macro="">
      <cdr:nvCxnSpPr>
        <cdr:cNvPr id="20" name="Přímá spojnice se šipkou 19">
          <a:extLst xmlns:a="http://schemas.openxmlformats.org/drawingml/2006/main">
            <a:ext uri="{FF2B5EF4-FFF2-40B4-BE49-F238E27FC236}">
              <a16:creationId xmlns:a16="http://schemas.microsoft.com/office/drawing/2014/main" id="{A859054F-6708-494F-ACF5-486B4746C30F}"/>
            </a:ext>
          </a:extLst>
        </cdr:cNvPr>
        <cdr:cNvCxnSpPr/>
      </cdr:nvCxnSpPr>
      <cdr:spPr>
        <a:xfrm xmlns:a="http://schemas.openxmlformats.org/drawingml/2006/main" flipH="1">
          <a:off x="4896544" y="864096"/>
          <a:ext cx="593034" cy="432048"/>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2018-10-24</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Georg_Agricol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radon-france.com/pdf/historique.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400616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02" y="4862017"/>
            <a:ext cx="5680103" cy="4858738"/>
          </a:xfrm>
        </p:spPr>
        <p:txBody>
          <a:bodyPr/>
          <a:lstStyle/>
          <a:p>
            <a:r>
              <a:rPr lang="en-IE" sz="1100" dirty="0"/>
              <a:t>The health effects of radon exposures were observed and recorded as early as the 16</a:t>
            </a:r>
            <a:r>
              <a:rPr lang="en-IE" sz="1100" baseline="30000" dirty="0"/>
              <a:t>th</a:t>
            </a:r>
            <a:r>
              <a:rPr lang="en-IE" sz="1100" dirty="0"/>
              <a:t> Century. The Swiss physician Paracelsus described a wasting disease of miners, the </a:t>
            </a:r>
            <a:r>
              <a:rPr lang="en-IE" sz="1100" i="1" dirty="0"/>
              <a:t>mala </a:t>
            </a:r>
            <a:r>
              <a:rPr lang="en-IE" sz="1100" i="1" dirty="0" err="1"/>
              <a:t>metallorum</a:t>
            </a:r>
            <a:r>
              <a:rPr lang="en-IE" sz="1100" i="1" dirty="0"/>
              <a:t>.</a:t>
            </a:r>
            <a:r>
              <a:rPr lang="en-IE" sz="1100" dirty="0"/>
              <a:t> Though at the time radon itself was not understood to be the cause. Neither radon nor radiation had yet been discovered.  Also, the 16</a:t>
            </a:r>
            <a:r>
              <a:rPr lang="en-IE" sz="1100" baseline="30000" dirty="0"/>
              <a:t>th</a:t>
            </a:r>
            <a:r>
              <a:rPr lang="en-IE" sz="1100" dirty="0"/>
              <a:t> century mineralogist </a:t>
            </a:r>
            <a:r>
              <a:rPr lang="en-IE" sz="1100" dirty="0" err="1">
                <a:hlinkClick r:id="rId3" tooltip="Georg Agricola"/>
              </a:rPr>
              <a:t>Georgius</a:t>
            </a:r>
            <a:r>
              <a:rPr lang="en-IE" sz="1100" dirty="0">
                <a:hlinkClick r:id="rId3" tooltip="Georg Agricola"/>
              </a:rPr>
              <a:t> Agricola</a:t>
            </a:r>
            <a:r>
              <a:rPr lang="en-IE" sz="1100" dirty="0"/>
              <a:t> recommended ventilation of mines to avoid this “mountain sickness” (Ref: </a:t>
            </a:r>
            <a:r>
              <a:rPr lang="fr-FR" sz="1100" dirty="0">
                <a:hlinkClick r:id="rId4"/>
              </a:rPr>
              <a:t>Le radon, aspects historiques et perception du risque</a:t>
            </a:r>
            <a:r>
              <a:rPr lang="fr-FR" sz="1100" dirty="0"/>
              <a:t>, Roland Masse)</a:t>
            </a:r>
          </a:p>
          <a:p>
            <a:endParaRPr lang="en-IE" sz="1100" dirty="0"/>
          </a:p>
          <a:p>
            <a:r>
              <a:rPr lang="en-IE" sz="1100" dirty="0"/>
              <a:t>In 1879, the "wasting" was identified as lung cancer in 75% of miners by </a:t>
            </a:r>
            <a:r>
              <a:rPr lang="en-IE" sz="1100" dirty="0" err="1"/>
              <a:t>Herting</a:t>
            </a:r>
            <a:r>
              <a:rPr lang="en-IE" sz="1100" dirty="0"/>
              <a:t> and Hesse in </a:t>
            </a:r>
            <a:r>
              <a:rPr lang="en-IE" sz="1100" dirty="0" err="1"/>
              <a:t>Schneeberg</a:t>
            </a:r>
            <a:r>
              <a:rPr lang="en-IE" sz="1100" dirty="0"/>
              <a:t>, Germany.</a:t>
            </a:r>
          </a:p>
          <a:p>
            <a:endParaRPr lang="en-IE" sz="1100" dirty="0"/>
          </a:p>
          <a:p>
            <a:pPr defTabSz="990478">
              <a:defRPr/>
            </a:pPr>
            <a:r>
              <a:rPr lang="en-IE" sz="1100" dirty="0"/>
              <a:t>In 2004, the results of a joint analysis of 13 individual studies of residential radon exposure in nine European countries were published (Darby S., </a:t>
            </a:r>
            <a:r>
              <a:rPr lang="en-IE" sz="1100" i="1" dirty="0"/>
              <a:t>et al. (</a:t>
            </a:r>
            <a:r>
              <a:rPr lang="en-IE" sz="1100" dirty="0"/>
              <a:t>2004). Radon in homes and risk of lung cancer: collaborative analysis of individual data from 13 European case studies. British Medical Journal 330: 223-228). </a:t>
            </a:r>
          </a:p>
          <a:p>
            <a:pPr defTabSz="990478">
              <a:defRPr/>
            </a:pPr>
            <a:endParaRPr lang="en-IE" sz="1100" dirty="0"/>
          </a:p>
          <a:p>
            <a:pPr defTabSz="990478">
              <a:defRPr/>
            </a:pPr>
            <a:r>
              <a:rPr lang="en-IE" sz="1100" dirty="0"/>
              <a:t>The size of each of these studies on its own was too small to provide statistically significant results, but together they add up to the largest study of the risks of radon exposure in the home ever undertaken. The study analysed 7,148 lung cancer cases and 14,208 controls. </a:t>
            </a:r>
          </a:p>
          <a:p>
            <a:pPr defTabSz="990478">
              <a:defRPr/>
            </a:pPr>
            <a:endParaRPr lang="en-IE" sz="1100" dirty="0"/>
          </a:p>
          <a:p>
            <a:pPr marL="0" marR="0" lvl="0" indent="0" algn="l" defTabSz="990478" rtl="0" eaLnBrk="1" fontAlgn="auto" latinLnBrk="0" hangingPunct="1">
              <a:lnSpc>
                <a:spcPct val="100000"/>
              </a:lnSpc>
              <a:spcBef>
                <a:spcPts val="0"/>
              </a:spcBef>
              <a:spcAft>
                <a:spcPts val="0"/>
              </a:spcAft>
              <a:buClrTx/>
              <a:buSzTx/>
              <a:buFontTx/>
              <a:buNone/>
              <a:tabLst/>
              <a:defRPr/>
            </a:pPr>
            <a:r>
              <a:rPr lang="en-IE" sz="1100" dirty="0">
                <a:solidFill>
                  <a:srgbClr val="000000"/>
                </a:solidFill>
              </a:rPr>
              <a:t>The principal conclusions were that the lung cancer increases by approximately 16% for every 100 </a:t>
            </a:r>
            <a:r>
              <a:rPr lang="en-IE" sz="1100" dirty="0" err="1">
                <a:solidFill>
                  <a:srgbClr val="000000"/>
                </a:solidFill>
              </a:rPr>
              <a:t>Bq</a:t>
            </a:r>
            <a:r>
              <a:rPr lang="en-IE" sz="1100" dirty="0">
                <a:solidFill>
                  <a:srgbClr val="000000"/>
                </a:solidFill>
              </a:rPr>
              <a:t>/m</a:t>
            </a:r>
            <a:r>
              <a:rPr lang="en-IE" sz="1100" baseline="30000" dirty="0">
                <a:solidFill>
                  <a:srgbClr val="000000"/>
                </a:solidFill>
              </a:rPr>
              <a:t>3</a:t>
            </a:r>
            <a:r>
              <a:rPr lang="en-IE" sz="1100" dirty="0">
                <a:solidFill>
                  <a:srgbClr val="000000"/>
                </a:solidFill>
              </a:rPr>
              <a:t> of radon exposure in the home. In addition, this risk seems to apply even at low radon concentrations, typically below the reference levels applied in a number of countries. Also, the lung cancer risk for active smokers was considerably higher than for lifelong non-smokers. </a:t>
            </a:r>
          </a:p>
          <a:p>
            <a:pPr defTabSz="990478">
              <a:defRPr/>
            </a:pPr>
            <a:endParaRPr lang="en-IE" sz="1100" dirty="0"/>
          </a:p>
          <a:p>
            <a:pPr defTabSz="990478">
              <a:defRPr/>
            </a:pPr>
            <a:r>
              <a:rPr lang="en-IE" sz="1100" dirty="0"/>
              <a:t>In early 2005, a comparable </a:t>
            </a:r>
            <a:r>
              <a:rPr lang="en-IE" sz="1100" strike="sngStrike" dirty="0">
                <a:solidFill>
                  <a:srgbClr val="FF0000"/>
                </a:solidFill>
              </a:rPr>
              <a:t>study undertaken in the United States  </a:t>
            </a:r>
            <a:r>
              <a:rPr lang="en-IE" sz="1100" dirty="0">
                <a:solidFill>
                  <a:srgbClr val="FF0000"/>
                </a:solidFill>
              </a:rPr>
              <a:t>analysis of pooled data from all North American residential radon studies </a:t>
            </a:r>
            <a:r>
              <a:rPr lang="en-IE" sz="1100" dirty="0"/>
              <a:t>reported similar results (</a:t>
            </a:r>
            <a:r>
              <a:rPr lang="en-IE" sz="1100" dirty="0" err="1"/>
              <a:t>Krewski</a:t>
            </a:r>
            <a:r>
              <a:rPr lang="en-IE" sz="1100" dirty="0"/>
              <a:t> D. </a:t>
            </a:r>
            <a:r>
              <a:rPr lang="en-IE" sz="1100" i="1" dirty="0"/>
              <a:t>et al. (</a:t>
            </a:r>
            <a:r>
              <a:rPr lang="en-IE" sz="1100" dirty="0"/>
              <a:t>2005). Residential radon and risk of lung cancer: a combined analysis of seven North American case-control studies. Epidemiology 16: 137-145). </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10</a:t>
            </a:fld>
            <a:endParaRPr lang="en-IE"/>
          </a:p>
        </p:txBody>
      </p:sp>
    </p:spTree>
    <p:extLst>
      <p:ext uri="{BB962C8B-B14F-4D97-AF65-F5344CB8AC3E}">
        <p14:creationId xmlns:p14="http://schemas.microsoft.com/office/powerpoint/2010/main" val="30937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dirty="0"/>
              <a:t>The principal route of entry of radon into buildings is through cracks in walls and foundations and gaps where services enter the building (for example, around waste/plumbing and electrical ducts).</a:t>
            </a:r>
          </a:p>
          <a:p>
            <a:pPr defTabSz="990478">
              <a:defRPr/>
            </a:pPr>
            <a:endParaRPr lang="en-GB" sz="1300" dirty="0"/>
          </a:p>
          <a:p>
            <a:pPr defTabSz="990478">
              <a:defRPr/>
            </a:pPr>
            <a:r>
              <a:rPr lang="en-GB" sz="1300" dirty="0"/>
              <a:t>Heating in the building can give rise to a lower air pressure within the building compared to the outside.  This pressure differential may draw air laden with radon into the building.</a:t>
            </a:r>
          </a:p>
          <a:p>
            <a:pPr defTabSz="990478">
              <a:defRPr/>
            </a:pPr>
            <a:endParaRPr lang="en-GB" sz="1300" dirty="0"/>
          </a:p>
          <a:p>
            <a:pPr defTabSz="990478">
              <a:defRPr/>
            </a:pPr>
            <a:r>
              <a:rPr lang="en-GB" sz="1300" dirty="0"/>
              <a:t>Highly insulated homes which are not adequately ventilated can accumulate high levels of radon.</a:t>
            </a:r>
          </a:p>
          <a:p>
            <a:pPr defTabSz="990478">
              <a:defRPr/>
            </a:pPr>
            <a:endParaRPr lang="en-GB" sz="130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11</a:t>
            </a:fld>
            <a:endParaRPr lang="en-IE"/>
          </a:p>
        </p:txBody>
      </p:sp>
    </p:spTree>
    <p:extLst>
      <p:ext uri="{BB962C8B-B14F-4D97-AF65-F5344CB8AC3E}">
        <p14:creationId xmlns:p14="http://schemas.microsoft.com/office/powerpoint/2010/main" val="150068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en-GB" sz="1300" dirty="0"/>
              <a:t>Other sources of radon in homes are: (a) the building materials, </a:t>
            </a:r>
            <a:r>
              <a:rPr lang="en-IE" sz="1300" dirty="0"/>
              <a:t>including concrete, bricks, natural building stones, natural gypsum, and materials using industrial by-products such as </a:t>
            </a:r>
            <a:r>
              <a:rPr lang="en-IE" sz="1300" dirty="0" err="1"/>
              <a:t>phosphogypsum</a:t>
            </a:r>
            <a:r>
              <a:rPr lang="en-IE" sz="1300" dirty="0"/>
              <a:t>, blast furnace slag, and coal fly ash (EC 1999, </a:t>
            </a:r>
            <a:r>
              <a:rPr lang="en-IE" sz="1300" dirty="0" err="1"/>
              <a:t>Somlai</a:t>
            </a:r>
            <a:r>
              <a:rPr lang="en-IE" sz="1300" dirty="0"/>
              <a:t> et al. 2005); </a:t>
            </a:r>
            <a:r>
              <a:rPr lang="en-GB" sz="1300" dirty="0"/>
              <a:t>and (b) domestic and drinking water supply to the home.</a:t>
            </a:r>
          </a:p>
          <a:p>
            <a:pPr defTabSz="990478">
              <a:defRPr/>
            </a:pPr>
            <a:endParaRPr lang="en-GB" sz="1300" dirty="0"/>
          </a:p>
          <a:p>
            <a:r>
              <a:rPr lang="en-IE" sz="1300" dirty="0">
                <a:solidFill>
                  <a:srgbClr val="000000"/>
                </a:solidFill>
              </a:rPr>
              <a:t>Radon exposure from domestic drinking water out of drilled wells may occur either through ingestion or inhalation of radon released from water. The cancer risk resulting from the release of waterborne radon (showering, dish washing, etc.) is generally considered much greater than the risk from drinking water containing radon (WHO Guidelines on Drinking Water Quality, 2011).</a:t>
            </a:r>
          </a:p>
          <a:p>
            <a:endParaRPr lang="en-IE" sz="1300" dirty="0"/>
          </a:p>
          <a:p>
            <a:r>
              <a:rPr lang="en-IE" sz="1300" dirty="0"/>
              <a:t>Emanation of radon from building materials was found to be a problem in some areas due to the use of alum shale (to produce a light type of concrete) with enhanced levels of radium, and bricks, natural building stones, natural gypsum, and materials using industrial by products such as </a:t>
            </a:r>
            <a:r>
              <a:rPr lang="en-IE" sz="1300" dirty="0" err="1"/>
              <a:t>phosphogypsum</a:t>
            </a:r>
            <a:r>
              <a:rPr lang="en-IE" sz="1300" dirty="0"/>
              <a:t>, blast furnace slag, and coal fly ash (European Commission, 1999). </a:t>
            </a:r>
          </a:p>
          <a:p>
            <a:endParaRPr lang="en-IE" sz="1300" dirty="0"/>
          </a:p>
          <a:p>
            <a:r>
              <a:rPr lang="en-IE" sz="1300" dirty="0"/>
              <a:t>By 1978, houses were identified where the indoor radon concentrations were not associated with well water transport or emanation from building materials. Soil gas infiltration became recognized as the most important source of indoor radon.  These other sources, including building materials and well water, are of less importance in most circumstances.</a:t>
            </a:r>
          </a:p>
        </p:txBody>
      </p:sp>
      <p:sp>
        <p:nvSpPr>
          <p:cNvPr id="4" name="Slide Number Placeholder 3"/>
          <p:cNvSpPr>
            <a:spLocks noGrp="1"/>
          </p:cNvSpPr>
          <p:nvPr>
            <p:ph type="sldNum" sz="quarter" idx="10"/>
          </p:nvPr>
        </p:nvSpPr>
        <p:spPr/>
        <p:txBody>
          <a:bodyPr/>
          <a:lstStyle/>
          <a:p>
            <a:fld id="{0AF4767C-3AB0-427C-8E1A-E3D94A2AC049}" type="slidenum">
              <a:rPr lang="en-IE" smtClean="0"/>
              <a:t>12</a:t>
            </a:fld>
            <a:endParaRPr lang="en-IE"/>
          </a:p>
        </p:txBody>
      </p:sp>
    </p:spTree>
    <p:extLst>
      <p:ext uri="{BB962C8B-B14F-4D97-AF65-F5344CB8AC3E}">
        <p14:creationId xmlns:p14="http://schemas.microsoft.com/office/powerpoint/2010/main" val="280454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solidFill>
                  <a:srgbClr val="000000"/>
                </a:solidFill>
              </a:rPr>
              <a:t>This image gives sample data describing how the radon concentration in different levels in a building can compare to the soil gas concentration. Unoccupied buildings may accumulate radon due to lack of ventilation and lack of air mixing.</a:t>
            </a:r>
          </a:p>
          <a:p>
            <a:endParaRPr lang="en-IE" dirty="0">
              <a:solidFill>
                <a:srgbClr val="000000"/>
              </a:solidFill>
            </a:endParaRPr>
          </a:p>
          <a:p>
            <a:r>
              <a:rPr lang="en-IE" dirty="0"/>
              <a:t>The level of radon in a</a:t>
            </a:r>
            <a:r>
              <a:rPr lang="en-IE" baseline="0" dirty="0"/>
              <a:t> building can only be determined by direct measurement.</a:t>
            </a:r>
          </a:p>
          <a:p>
            <a:endParaRPr lang="en-IE" dirty="0"/>
          </a:p>
          <a:p>
            <a:r>
              <a:rPr lang="en-IE" dirty="0"/>
              <a:t>Radon levels indoors are influenced by:</a:t>
            </a:r>
          </a:p>
          <a:p>
            <a:pPr marL="185715" indent="-185715">
              <a:buFont typeface="Arial" pitchFamily="34" charset="0"/>
              <a:buChar char="•"/>
            </a:pPr>
            <a:r>
              <a:rPr lang="en-IE" dirty="0"/>
              <a:t>The radon</a:t>
            </a:r>
            <a:r>
              <a:rPr lang="en-IE" baseline="0" dirty="0"/>
              <a:t> concentration in s</a:t>
            </a:r>
            <a:r>
              <a:rPr lang="en-IE" dirty="0"/>
              <a:t>oil gas around a home.  This varies</a:t>
            </a:r>
            <a:r>
              <a:rPr lang="en-IE" baseline="0" dirty="0"/>
              <a:t> with geology with the result that some areas are more radon prone than others.</a:t>
            </a:r>
            <a:endParaRPr lang="en-IE" dirty="0"/>
          </a:p>
          <a:p>
            <a:pPr marL="185715" indent="-185715">
              <a:buFont typeface="Arial" pitchFamily="34" charset="0"/>
              <a:buChar char="•"/>
            </a:pPr>
            <a:r>
              <a:rPr lang="en-IE" dirty="0"/>
              <a:t>The presence of cracks and gaps in a building structure.  The construction quality and type can affect the level</a:t>
            </a:r>
            <a:r>
              <a:rPr lang="en-IE" baseline="0" dirty="0"/>
              <a:t> of radon ingress, leading to radon prone</a:t>
            </a:r>
            <a:r>
              <a:rPr lang="en-IE" dirty="0"/>
              <a:t> buildings.</a:t>
            </a:r>
          </a:p>
          <a:p>
            <a:pPr marL="185715" indent="-185715">
              <a:buFont typeface="Arial" pitchFamily="34" charset="0"/>
              <a:buChar char="•"/>
            </a:pPr>
            <a:r>
              <a:rPr lang="en-IE" dirty="0"/>
              <a:t>The level of heating</a:t>
            </a:r>
            <a:r>
              <a:rPr lang="en-IE" baseline="0" dirty="0"/>
              <a:t> in a building.  Heating creates a pressure differential between the indoors and the outdoors which can cause the building to draw in soil gas laden with radon.</a:t>
            </a:r>
          </a:p>
          <a:p>
            <a:pPr marL="185715" indent="-185715">
              <a:buFont typeface="Arial" pitchFamily="34" charset="0"/>
              <a:buChar char="•"/>
            </a:pPr>
            <a:r>
              <a:rPr lang="en-IE" baseline="0" dirty="0"/>
              <a:t>The level and type of ventilation. Ventilation dilutes the indoor air reducing the average level of radon.  However, ventilation in upper floors can create a </a:t>
            </a:r>
            <a:r>
              <a:rPr lang="en-IE" baseline="0" dirty="0" err="1"/>
              <a:t>venturi</a:t>
            </a:r>
            <a:r>
              <a:rPr lang="en-IE" baseline="0" dirty="0"/>
              <a:t> or “stack” effect causing soil gas to be drawn in through lower floors.</a:t>
            </a:r>
          </a:p>
          <a:p>
            <a:pPr marL="185715" indent="-185715">
              <a:buFont typeface="Arial" pitchFamily="34" charset="0"/>
              <a:buChar char="•"/>
            </a:pPr>
            <a:r>
              <a:rPr lang="en-IE" dirty="0"/>
              <a:t>The location in a house: basements and lower floors tend to have higher</a:t>
            </a:r>
            <a:r>
              <a:rPr lang="en-IE" baseline="0" dirty="0"/>
              <a:t> levels of radon mainly due to their proximity to the source and particularly if the quality of sealing is poor.</a:t>
            </a:r>
          </a:p>
        </p:txBody>
      </p:sp>
      <p:sp>
        <p:nvSpPr>
          <p:cNvPr id="4" name="Slide Number Placeholder 3"/>
          <p:cNvSpPr>
            <a:spLocks noGrp="1"/>
          </p:cNvSpPr>
          <p:nvPr>
            <p:ph type="sldNum" sz="quarter" idx="10"/>
          </p:nvPr>
        </p:nvSpPr>
        <p:spPr/>
        <p:txBody>
          <a:bodyPr/>
          <a:lstStyle/>
          <a:p>
            <a:fld id="{7913278D-4F5C-40B0-AC39-EFA58169E78F}" type="slidenum">
              <a:rPr lang="en-IE" smtClean="0"/>
              <a:t>13</a:t>
            </a:fld>
            <a:endParaRPr lang="en-IE"/>
          </a:p>
        </p:txBody>
      </p:sp>
    </p:spTree>
    <p:extLst>
      <p:ext uri="{BB962C8B-B14F-4D97-AF65-F5344CB8AC3E}">
        <p14:creationId xmlns:p14="http://schemas.microsoft.com/office/powerpoint/2010/main" val="37113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next two slides show seasonal and daily variations in radon levels in a building (source </a:t>
            </a:r>
            <a:r>
              <a:rPr lang="en-IE" dirty="0" err="1"/>
              <a:t>BfS</a:t>
            </a:r>
            <a:r>
              <a:rPr lang="en-IE" dirty="0"/>
              <a:t>, Germany).</a:t>
            </a:r>
          </a:p>
          <a:p>
            <a:pPr marL="185715" indent="-185715">
              <a:buFont typeface="Arial" pitchFamily="34" charset="0"/>
              <a:buChar char="•"/>
            </a:pPr>
            <a:endParaRPr lang="en-IE" dirty="0"/>
          </a:p>
          <a:p>
            <a:r>
              <a:rPr lang="en-IE" dirty="0">
                <a:solidFill>
                  <a:srgbClr val="000000"/>
                </a:solidFill>
              </a:rPr>
              <a:t>Seasonal variations occur due to seasonal heating and ventilation habits. These variations must be taken into account when assessing indoor radon levels.  For this reason, long-term measurements (over a year) are more representative and short-term measurements (taken over less than one season) should be used with caution. </a:t>
            </a:r>
          </a:p>
          <a:p>
            <a:endParaRPr lang="en-IE" dirty="0">
              <a:solidFill>
                <a:srgbClr val="000000"/>
              </a:solidFill>
            </a:endParaRPr>
          </a:p>
          <a:p>
            <a:r>
              <a:rPr lang="en-IE" dirty="0">
                <a:solidFill>
                  <a:srgbClr val="000000"/>
                </a:solidFill>
              </a:rPr>
              <a:t>Water logged soil can reduce the amount of soil gas released, while frozen soil in winter can direct soil gas to the path of least resistance,  i.e. through the building.</a:t>
            </a:r>
          </a:p>
          <a:p>
            <a:endParaRPr lang="en-IE" baseline="0" dirty="0">
              <a:solidFill>
                <a:srgbClr val="000000"/>
              </a:solidFill>
            </a:endParaRPr>
          </a:p>
          <a:p>
            <a:r>
              <a:rPr lang="en-IE" baseline="0" dirty="0">
                <a:solidFill>
                  <a:srgbClr val="000000"/>
                </a:solidFill>
              </a:rPr>
              <a:t>See </a:t>
            </a:r>
            <a:r>
              <a:rPr lang="en-IE" b="1" baseline="0" dirty="0">
                <a:solidFill>
                  <a:srgbClr val="000000"/>
                </a:solidFill>
              </a:rPr>
              <a:t>Module 5</a:t>
            </a:r>
            <a:r>
              <a:rPr lang="en-IE" baseline="0" dirty="0">
                <a:solidFill>
                  <a:srgbClr val="000000"/>
                </a:solidFill>
              </a:rPr>
              <a:t> which discusses measurement protocols</a:t>
            </a:r>
            <a:r>
              <a:rPr lang="en-IE" baseline="0" dirty="0"/>
              <a:t>.</a:t>
            </a:r>
            <a:endParaRPr lang="en-IE" dirty="0"/>
          </a:p>
        </p:txBody>
      </p:sp>
      <p:sp>
        <p:nvSpPr>
          <p:cNvPr id="4" name="Slide Number Placeholder 3"/>
          <p:cNvSpPr>
            <a:spLocks noGrp="1"/>
          </p:cNvSpPr>
          <p:nvPr>
            <p:ph type="sldNum" sz="quarter" idx="10"/>
          </p:nvPr>
        </p:nvSpPr>
        <p:spPr/>
        <p:txBody>
          <a:bodyPr/>
          <a:lstStyle/>
          <a:p>
            <a:fld id="{7913278D-4F5C-40B0-AC39-EFA58169E78F}" type="slidenum">
              <a:rPr lang="en-IE" smtClean="0"/>
              <a:t>14</a:t>
            </a:fld>
            <a:endParaRPr lang="en-IE"/>
          </a:p>
        </p:txBody>
      </p:sp>
    </p:spTree>
    <p:extLst>
      <p:ext uri="{BB962C8B-B14F-4D97-AF65-F5344CB8AC3E}">
        <p14:creationId xmlns:p14="http://schemas.microsoft.com/office/powerpoint/2010/main" val="372038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shows daily variations in radon levels indoors</a:t>
            </a:r>
            <a:r>
              <a:rPr lang="en-IE" baseline="0" dirty="0"/>
              <a:t> due to occupant behaviour.</a:t>
            </a:r>
          </a:p>
          <a:p>
            <a:endParaRPr lang="en-IE" baseline="0" dirty="0"/>
          </a:p>
          <a:p>
            <a:r>
              <a:rPr lang="en-IE" baseline="0" dirty="0"/>
              <a:t>These variations must be taken into account when assessing indoor radon levels, particularly in buildings that are unoccupied for long periods (for example, schools regularly closed over the weekend).  </a:t>
            </a:r>
          </a:p>
          <a:p>
            <a:endParaRPr lang="en-IE" baseline="0" dirty="0"/>
          </a:p>
          <a:p>
            <a:r>
              <a:rPr lang="en-IE" baseline="0" dirty="0"/>
              <a:t>These data also show the impact of occupant behaviour on the radon levels.  </a:t>
            </a:r>
          </a:p>
          <a:p>
            <a:pPr marL="185715" indent="-185715">
              <a:buFont typeface="Arial" pitchFamily="34" charset="0"/>
              <a:buChar char="•"/>
            </a:pPr>
            <a:r>
              <a:rPr lang="en-IE" baseline="0" dirty="0"/>
              <a:t>Decreases in radon concentrations are observed when windows and doors are opened showing the importance of ventilation.  </a:t>
            </a:r>
          </a:p>
          <a:p>
            <a:pPr marL="185715" indent="-185715">
              <a:buFont typeface="Arial" pitchFamily="34" charset="0"/>
              <a:buChar char="•"/>
            </a:pPr>
            <a:r>
              <a:rPr lang="en-IE" baseline="0" dirty="0"/>
              <a:t>However, it can also be seen that the decrease is only short term and there is a risk of increase in radon concentrations again when windows are closed.</a:t>
            </a:r>
          </a:p>
          <a:p>
            <a:endParaRPr lang="en-IE" baseline="0" dirty="0">
              <a:solidFill>
                <a:srgbClr val="FF0000"/>
              </a:solidFill>
            </a:endParaRPr>
          </a:p>
          <a:p>
            <a:r>
              <a:rPr lang="en-IE" baseline="0" dirty="0"/>
              <a:t>See </a:t>
            </a:r>
            <a:r>
              <a:rPr lang="en-IE" b="1" baseline="0" dirty="0">
                <a:solidFill>
                  <a:srgbClr val="000000"/>
                </a:solidFill>
              </a:rPr>
              <a:t>Module 5</a:t>
            </a:r>
            <a:r>
              <a:rPr lang="en-IE" baseline="0" dirty="0">
                <a:solidFill>
                  <a:srgbClr val="000000"/>
                </a:solidFill>
              </a:rPr>
              <a:t> which discusses measurement </a:t>
            </a:r>
            <a:r>
              <a:rPr lang="en-IE" baseline="0" dirty="0"/>
              <a:t>protocols.</a:t>
            </a:r>
            <a:endParaRPr lang="en-IE" dirty="0"/>
          </a:p>
          <a:p>
            <a:endParaRPr lang="en-IE" dirty="0"/>
          </a:p>
        </p:txBody>
      </p:sp>
      <p:sp>
        <p:nvSpPr>
          <p:cNvPr id="4" name="Slide Number Placeholder 3"/>
          <p:cNvSpPr>
            <a:spLocks noGrp="1"/>
          </p:cNvSpPr>
          <p:nvPr>
            <p:ph type="sldNum" sz="quarter" idx="10"/>
          </p:nvPr>
        </p:nvSpPr>
        <p:spPr/>
        <p:txBody>
          <a:bodyPr/>
          <a:lstStyle/>
          <a:p>
            <a:fld id="{7913278D-4F5C-40B0-AC39-EFA58169E78F}" type="slidenum">
              <a:rPr lang="en-IE" smtClean="0"/>
              <a:t>15</a:t>
            </a:fld>
            <a:endParaRPr lang="en-IE"/>
          </a:p>
        </p:txBody>
      </p:sp>
    </p:spTree>
    <p:extLst>
      <p:ext uri="{BB962C8B-B14F-4D97-AF65-F5344CB8AC3E}">
        <p14:creationId xmlns:p14="http://schemas.microsoft.com/office/powerpoint/2010/main" val="394981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16</a:t>
            </a:fld>
            <a:endParaRPr lang="en-IE"/>
          </a:p>
        </p:txBody>
      </p:sp>
    </p:spTree>
    <p:extLst>
      <p:ext uri="{BB962C8B-B14F-4D97-AF65-F5344CB8AC3E}">
        <p14:creationId xmlns:p14="http://schemas.microsoft.com/office/powerpoint/2010/main" val="2986558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solidFill>
                <a:srgbClr val="000000"/>
              </a:solidFill>
            </a:endParaRPr>
          </a:p>
        </p:txBody>
      </p:sp>
      <p:sp>
        <p:nvSpPr>
          <p:cNvPr id="4" name="Slide Number Placeholder 3"/>
          <p:cNvSpPr>
            <a:spLocks noGrp="1"/>
          </p:cNvSpPr>
          <p:nvPr>
            <p:ph type="sldNum" sz="quarter" idx="10"/>
          </p:nvPr>
        </p:nvSpPr>
        <p:spPr/>
        <p:txBody>
          <a:bodyPr/>
          <a:lstStyle/>
          <a:p>
            <a:fld id="{0AF4767C-3AB0-427C-8E1A-E3D94A2AC049}" type="slidenum">
              <a:rPr lang="en-IE" smtClean="0"/>
              <a:t>17</a:t>
            </a:fld>
            <a:endParaRPr lang="en-IE"/>
          </a:p>
        </p:txBody>
      </p:sp>
    </p:spTree>
    <p:extLst>
      <p:ext uri="{BB962C8B-B14F-4D97-AF65-F5344CB8AC3E}">
        <p14:creationId xmlns:p14="http://schemas.microsoft.com/office/powerpoint/2010/main" val="346011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18</a:t>
            </a:fld>
            <a:endParaRPr lang="en-IE"/>
          </a:p>
        </p:txBody>
      </p:sp>
    </p:spTree>
    <p:extLst>
      <p:ext uri="{BB962C8B-B14F-4D97-AF65-F5344CB8AC3E}">
        <p14:creationId xmlns:p14="http://schemas.microsoft.com/office/powerpoint/2010/main" val="107072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19</a:t>
            </a:fld>
            <a:endParaRPr lang="en-GB"/>
          </a:p>
        </p:txBody>
      </p:sp>
    </p:spTree>
    <p:extLst>
      <p:ext uri="{BB962C8B-B14F-4D97-AF65-F5344CB8AC3E}">
        <p14:creationId xmlns:p14="http://schemas.microsoft.com/office/powerpoint/2010/main" val="405827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a:t>
            </a:fld>
            <a:endParaRPr lang="en-IE" dirty="0"/>
          </a:p>
        </p:txBody>
      </p:sp>
    </p:spTree>
    <p:extLst>
      <p:ext uri="{BB962C8B-B14F-4D97-AF65-F5344CB8AC3E}">
        <p14:creationId xmlns:p14="http://schemas.microsoft.com/office/powerpoint/2010/main" val="264742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en-IE" sz="1400" dirty="0"/>
              <a:t>Radon is a radioactive</a:t>
            </a:r>
            <a:r>
              <a:rPr lang="en-IE" sz="1400" baseline="0" dirty="0"/>
              <a:t> gas </a:t>
            </a:r>
          </a:p>
          <a:p>
            <a:pPr marL="185715" indent="-185715">
              <a:buFont typeface="Arial" panose="020B0604020202020204" pitchFamily="34" charset="0"/>
              <a:buChar char="•"/>
            </a:pPr>
            <a:r>
              <a:rPr lang="en-IE" sz="1400" baseline="0" dirty="0"/>
              <a:t>Radon is a noble gas</a:t>
            </a:r>
          </a:p>
          <a:p>
            <a:pPr marL="185715" indent="-185715" defTabSz="990478">
              <a:buFont typeface="Arial" panose="020B0604020202020204" pitchFamily="34" charset="0"/>
              <a:buChar char="•"/>
              <a:defRPr/>
            </a:pPr>
            <a:r>
              <a:rPr lang="en-IE" sz="1400" baseline="0" dirty="0"/>
              <a:t>It has no colour, taste or smell. It can only be detected by using radon detectors (e.g. measurement devices).</a:t>
            </a:r>
          </a:p>
          <a:p>
            <a:pPr marL="185715" indent="-185715">
              <a:buFont typeface="Arial" panose="020B0604020202020204" pitchFamily="34" charset="0"/>
              <a:buChar char="•"/>
            </a:pPr>
            <a:r>
              <a:rPr lang="en-IE" sz="1400" baseline="0" dirty="0"/>
              <a:t>It is produced naturally and continuously in the rocks and soils that make up our environment.</a:t>
            </a:r>
          </a:p>
          <a:p>
            <a:pPr marL="185715" indent="-185715">
              <a:buFont typeface="Arial" panose="020B0604020202020204" pitchFamily="34" charset="0"/>
              <a:buChar char="•"/>
            </a:pPr>
            <a:r>
              <a:rPr lang="en-IE" sz="1400" baseline="0" dirty="0"/>
              <a:t>It originates from the radioactive decay of uranium which is present in all rocks and soils.</a:t>
            </a:r>
          </a:p>
          <a:p>
            <a:pPr marL="185715" indent="-185715" defTabSz="990478">
              <a:buFont typeface="Arial" panose="020B0604020202020204" pitchFamily="34" charset="0"/>
              <a:buChar char="•"/>
              <a:defRPr/>
            </a:pPr>
            <a:r>
              <a:rPr lang="en-GB" sz="1400" dirty="0"/>
              <a:t>Radon (</a:t>
            </a:r>
            <a:r>
              <a:rPr lang="en-GB" sz="1400" baseline="30000" dirty="0"/>
              <a:t>222</a:t>
            </a:r>
            <a:r>
              <a:rPr lang="en-GB" sz="1400" dirty="0"/>
              <a:t>Rn) is formed from radium (</a:t>
            </a:r>
            <a:r>
              <a:rPr lang="en-GB" sz="1400" baseline="30000" dirty="0"/>
              <a:t>226</a:t>
            </a:r>
            <a:r>
              <a:rPr lang="en-GB" sz="1400" dirty="0"/>
              <a:t>Ra), which is a decay product from uranium (</a:t>
            </a:r>
            <a:r>
              <a:rPr lang="en-GB" sz="1400" baseline="30000" dirty="0"/>
              <a:t>238</a:t>
            </a:r>
            <a:r>
              <a:rPr lang="en-GB" sz="1400" dirty="0"/>
              <a:t>U). </a:t>
            </a:r>
            <a:endParaRPr lang="en-IE" sz="1400" baseline="0" dirty="0"/>
          </a:p>
          <a:p>
            <a:pPr marL="185715" indent="-185715">
              <a:buFont typeface="Arial" panose="020B0604020202020204" pitchFamily="34" charset="0"/>
              <a:buChar char="•"/>
            </a:pPr>
            <a:r>
              <a:rPr lang="en-IE" sz="1400" baseline="0" dirty="0"/>
              <a:t>Outdoors, radon is rarely a problem as it quickly dilutes to very low concentrations.</a:t>
            </a:r>
          </a:p>
          <a:p>
            <a:pPr marL="185715" indent="-185715">
              <a:buFont typeface="Arial" panose="020B0604020202020204" pitchFamily="34" charset="0"/>
              <a:buChar char="•"/>
            </a:pPr>
            <a:r>
              <a:rPr lang="en-IE" sz="1400" baseline="0" dirty="0"/>
              <a:t>Indoors, and for example in caves and mines, radon can build up to very high levels.</a:t>
            </a:r>
            <a:endParaRPr lang="en-IE" sz="1400" dirty="0"/>
          </a:p>
        </p:txBody>
      </p:sp>
      <p:sp>
        <p:nvSpPr>
          <p:cNvPr id="4" name="Slide Number Placeholder 3"/>
          <p:cNvSpPr>
            <a:spLocks noGrp="1"/>
          </p:cNvSpPr>
          <p:nvPr>
            <p:ph type="sldNum" sz="quarter" idx="10"/>
          </p:nvPr>
        </p:nvSpPr>
        <p:spPr/>
        <p:txBody>
          <a:bodyPr/>
          <a:lstStyle/>
          <a:p>
            <a:fld id="{0AF4767C-3AB0-427C-8E1A-E3D94A2AC049}" type="slidenum">
              <a:rPr lang="en-IE" smtClean="0"/>
              <a:t>3</a:t>
            </a:fld>
            <a:endParaRPr lang="en-IE" dirty="0"/>
          </a:p>
        </p:txBody>
      </p:sp>
    </p:spTree>
    <p:extLst>
      <p:ext uri="{BB962C8B-B14F-4D97-AF65-F5344CB8AC3E}">
        <p14:creationId xmlns:p14="http://schemas.microsoft.com/office/powerpoint/2010/main" val="305868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lgn="just">
              <a:buClr>
                <a:srgbClr val="000099"/>
              </a:buClr>
              <a:buFont typeface="Arial" pitchFamily="34" charset="0"/>
              <a:buChar char="•"/>
            </a:pPr>
            <a:r>
              <a:rPr lang="en-GB" altLang="en-US" sz="1300" dirty="0">
                <a:cs typeface="Arial" panose="020B0604020202020204" pitchFamily="34" charset="0"/>
              </a:rPr>
              <a:t>Radon is classified as a carcinogen and is in the same group of carcinogens as tobacco smoke and asbestos. </a:t>
            </a:r>
          </a:p>
          <a:p>
            <a:pPr marL="185715" indent="-185715" algn="just">
              <a:lnSpc>
                <a:spcPct val="140000"/>
              </a:lnSpc>
              <a:buClr>
                <a:srgbClr val="000099"/>
              </a:buClr>
              <a:buFont typeface="Arial" pitchFamily="34" charset="0"/>
              <a:buChar char="•"/>
            </a:pPr>
            <a:r>
              <a:rPr lang="en-GB" sz="1300" dirty="0">
                <a:cs typeface="Arial" panose="020B0604020202020204" pitchFamily="34" charset="0"/>
              </a:rPr>
              <a:t>Radon </a:t>
            </a:r>
            <a:r>
              <a:rPr lang="en-IE" baseline="0" dirty="0"/>
              <a:t>is a known cause of lung cancer.</a:t>
            </a:r>
          </a:p>
          <a:p>
            <a:pPr marL="185715" indent="-185715" defTabSz="990478">
              <a:buFont typeface="Arial" pitchFamily="34" charset="0"/>
              <a:buChar char="•"/>
              <a:defRPr/>
            </a:pPr>
            <a:r>
              <a:rPr lang="en-IE" baseline="0" dirty="0"/>
              <a:t>Radon is a leading cause of lung cancer after cigarette smoking.</a:t>
            </a:r>
          </a:p>
          <a:p>
            <a:pPr marL="185715" indent="-185715" defTabSz="990478">
              <a:buFont typeface="Arial" pitchFamily="34" charset="0"/>
              <a:buChar char="•"/>
              <a:defRPr/>
            </a:pPr>
            <a:r>
              <a:rPr lang="en-IE" baseline="0" dirty="0"/>
              <a:t>Radon is responsible for almost 50% of the total annual radiation dose received by members of the public.</a:t>
            </a:r>
          </a:p>
          <a:p>
            <a:pPr marL="185715" indent="-185715" defTabSz="990478">
              <a:buFont typeface="Arial" pitchFamily="34" charset="0"/>
              <a:buChar char="•"/>
              <a:defRPr/>
            </a:pPr>
            <a:r>
              <a:rPr lang="en-IE" baseline="0" dirty="0"/>
              <a:t>Radon exposure can be controlled or limited so as to reduce this radiation risk.</a:t>
            </a:r>
          </a:p>
          <a:p>
            <a:pPr defTabSz="990478">
              <a:defRPr/>
            </a:pPr>
            <a:endParaRPr lang="en-IE" baseline="0" dirty="0"/>
          </a:p>
          <a:p>
            <a:pPr defTabSz="990478">
              <a:defRPr/>
            </a:pPr>
            <a:endParaRPr lang="en-IE" baseline="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4</a:t>
            </a:fld>
            <a:endParaRPr lang="en-IE"/>
          </a:p>
        </p:txBody>
      </p:sp>
    </p:spTree>
    <p:extLst>
      <p:ext uri="{BB962C8B-B14F-4D97-AF65-F5344CB8AC3E}">
        <p14:creationId xmlns:p14="http://schemas.microsoft.com/office/powerpoint/2010/main" val="230978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diagram and</a:t>
            </a:r>
            <a:r>
              <a:rPr lang="en-IE" baseline="0" dirty="0"/>
              <a:t> the next show the national average indoor radon level in homes in 30 countries in Europe (this slide) and around the world (next slide) based on an UNSCEAR 2006 report.</a:t>
            </a:r>
          </a:p>
          <a:p>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Source: UNSCEAR 2006, Effects of Ionising Radiation Volume II. Annex E</a:t>
            </a:r>
          </a:p>
          <a:p>
            <a:endParaRPr lang="en-IE" dirty="0"/>
          </a:p>
        </p:txBody>
      </p:sp>
      <p:sp>
        <p:nvSpPr>
          <p:cNvPr id="4" name="Slide Number Placeholder 3"/>
          <p:cNvSpPr>
            <a:spLocks noGrp="1"/>
          </p:cNvSpPr>
          <p:nvPr>
            <p:ph type="sldNum" sz="quarter" idx="10"/>
          </p:nvPr>
        </p:nvSpPr>
        <p:spPr/>
        <p:txBody>
          <a:bodyPr/>
          <a:lstStyle/>
          <a:p>
            <a:fld id="{7913278D-4F5C-40B0-AC39-EFA58169E78F}" type="slidenum">
              <a:rPr lang="en-IE" smtClean="0"/>
              <a:t>5</a:t>
            </a:fld>
            <a:endParaRPr lang="en-IE"/>
          </a:p>
        </p:txBody>
      </p:sp>
    </p:spTree>
    <p:extLst>
      <p:ext uri="{BB962C8B-B14F-4D97-AF65-F5344CB8AC3E}">
        <p14:creationId xmlns:p14="http://schemas.microsoft.com/office/powerpoint/2010/main" val="190549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Source: UNSCEAR 2006, Effects of Ionising Radiation Volume II. Annex E</a:t>
            </a:r>
          </a:p>
        </p:txBody>
      </p:sp>
      <p:sp>
        <p:nvSpPr>
          <p:cNvPr id="4" name="Slide Number Placeholder 3"/>
          <p:cNvSpPr>
            <a:spLocks noGrp="1"/>
          </p:cNvSpPr>
          <p:nvPr>
            <p:ph type="sldNum" sz="quarter" idx="10"/>
          </p:nvPr>
        </p:nvSpPr>
        <p:spPr/>
        <p:txBody>
          <a:bodyPr/>
          <a:lstStyle/>
          <a:p>
            <a:fld id="{7913278D-4F5C-40B0-AC39-EFA58169E78F}" type="slidenum">
              <a:rPr lang="en-IE" smtClean="0"/>
              <a:t>6</a:t>
            </a:fld>
            <a:endParaRPr lang="en-IE"/>
          </a:p>
        </p:txBody>
      </p:sp>
    </p:spTree>
    <p:extLst>
      <p:ext uri="{BB962C8B-B14F-4D97-AF65-F5344CB8AC3E}">
        <p14:creationId xmlns:p14="http://schemas.microsoft.com/office/powerpoint/2010/main" val="173922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defTabSz="990478">
              <a:spcAft>
                <a:spcPts val="650"/>
              </a:spcAft>
              <a:buFont typeface="Arial" pitchFamily="34" charset="0"/>
              <a:buChar char="•"/>
              <a:defRPr/>
            </a:pPr>
            <a:r>
              <a:rPr lang="en-GB" altLang="en-US" sz="1300" dirty="0">
                <a:cs typeface="Arial" panose="020B0604020202020204" pitchFamily="34" charset="0"/>
                <a:sym typeface="Wingdings" pitchFamily="2" charset="2"/>
              </a:rPr>
              <a:t>When inhaled, radon results in a radiation dose to the lung tissues and respiratory tract which may damage the lung and increases the risk of developing lung cancer.</a:t>
            </a:r>
          </a:p>
          <a:p>
            <a:pPr marL="185715" indent="-185715" defTabSz="990478">
              <a:spcAft>
                <a:spcPts val="650"/>
              </a:spcAft>
              <a:buFont typeface="Arial" pitchFamily="34" charset="0"/>
              <a:buChar char="•"/>
              <a:defRPr/>
            </a:pPr>
            <a:r>
              <a:rPr lang="en-IE" sz="1300" dirty="0"/>
              <a:t>When radon in air decays, it forms a number of short-lived radioactive decay products ('radon progeny'), which include polonium-218, lead-214, bismuth-214 and polonium-214. All are radioactive isotopes of heavy metal elements and all have half-lives that are much less than that of radon.</a:t>
            </a:r>
            <a:endParaRPr lang="en-GB" sz="1300" dirty="0"/>
          </a:p>
          <a:p>
            <a:pPr marL="185715" indent="-185715" defTabSz="990478">
              <a:spcAft>
                <a:spcPts val="650"/>
              </a:spcAft>
              <a:buFont typeface="Arial" pitchFamily="34" charset="0"/>
              <a:buChar char="•"/>
              <a:defRPr/>
            </a:pPr>
            <a:r>
              <a:rPr lang="en-GB" sz="1300" dirty="0"/>
              <a:t>Radon gas itself does not directly cause lung cancer but the short-lived radon progeny, some of which remain suspended in air and attach to dust particles,  adhere to the lung lining and through their radioactive decay emit alpha particles which can cause DNA damage in lung cells. </a:t>
            </a:r>
          </a:p>
          <a:p>
            <a:pPr marL="185715" indent="-185715" defTabSz="990478">
              <a:spcAft>
                <a:spcPts val="650"/>
              </a:spcAft>
              <a:buFont typeface="Arial" pitchFamily="34" charset="0"/>
              <a:buChar char="•"/>
              <a:defRPr/>
            </a:pPr>
            <a:r>
              <a:rPr lang="en-GB" sz="1300" dirty="0"/>
              <a:t>Radon progeny adhere to the sticky deposits found in the lungs of smokers thereby increasing the risk to smokers.</a:t>
            </a:r>
          </a:p>
          <a:p>
            <a:pPr marL="185715" indent="-185715">
              <a:spcAft>
                <a:spcPts val="650"/>
              </a:spcAft>
              <a:buFont typeface="Arial" pitchFamily="34" charset="0"/>
              <a:buChar char="•"/>
            </a:pPr>
            <a:r>
              <a:rPr lang="en-GB" sz="1300" dirty="0"/>
              <a:t>Only small amounts of radon progeny spread into the blood or other organs.</a:t>
            </a:r>
          </a:p>
          <a:p>
            <a:pPr marL="185715" indent="-185715">
              <a:spcAft>
                <a:spcPts val="650"/>
              </a:spcAft>
              <a:buFont typeface="Arial" pitchFamily="34" charset="0"/>
              <a:buChar char="•"/>
            </a:pPr>
            <a:r>
              <a:rPr lang="en-IE" dirty="0"/>
              <a:t>For each individual case of lung cancer there is no way of proving what caused it, whether it was the smoking habits of the patient or exposure to another factor such as passive smoking or radon. </a:t>
            </a:r>
            <a:endParaRPr lang="en-GB" dirty="0"/>
          </a:p>
          <a:p>
            <a:pPr>
              <a:spcAft>
                <a:spcPts val="650"/>
              </a:spcAft>
            </a:pPr>
            <a:endParaRPr lang="en-GB" sz="1300" dirty="0"/>
          </a:p>
          <a:p>
            <a:endParaRPr lang="en-IE" dirty="0"/>
          </a:p>
        </p:txBody>
      </p:sp>
      <p:sp>
        <p:nvSpPr>
          <p:cNvPr id="4" name="Slide Number Placeholder 3"/>
          <p:cNvSpPr>
            <a:spLocks noGrp="1"/>
          </p:cNvSpPr>
          <p:nvPr>
            <p:ph type="sldNum" sz="quarter" idx="10"/>
          </p:nvPr>
        </p:nvSpPr>
        <p:spPr/>
        <p:txBody>
          <a:bodyPr/>
          <a:lstStyle/>
          <a:p>
            <a:fld id="{7913278D-4F5C-40B0-AC39-EFA58169E78F}" type="slidenum">
              <a:rPr lang="en-IE" smtClean="0"/>
              <a:t>7</a:t>
            </a:fld>
            <a:endParaRPr lang="en-IE"/>
          </a:p>
        </p:txBody>
      </p:sp>
    </p:spTree>
    <p:extLst>
      <p:ext uri="{BB962C8B-B14F-4D97-AF65-F5344CB8AC3E}">
        <p14:creationId xmlns:p14="http://schemas.microsoft.com/office/powerpoint/2010/main" val="367398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diagram shows the linear relationship</a:t>
            </a:r>
            <a:r>
              <a:rPr lang="en-IE" baseline="0" dirty="0"/>
              <a:t> between radon concentration and lung cancer risk due to radon. A separate relationship is shown for lifelong non-smokers, ex-smokers &gt;10 years (former smokers who have ceased smoking for more than 10 years), ex-smokers &lt;10 years (former smokers who have ceased smoking for less than 10 years) and current smokers who smoke 15-24 cigarettes per day.  </a:t>
            </a:r>
          </a:p>
          <a:p>
            <a:endParaRPr lang="en-IE" baseline="0" dirty="0"/>
          </a:p>
          <a:p>
            <a:r>
              <a:rPr lang="en-IE" baseline="0" dirty="0"/>
              <a:t>The data show a greater lung cancer risk due to radon in smokers and ex-smokers.  </a:t>
            </a:r>
          </a:p>
          <a:p>
            <a:r>
              <a:rPr lang="en-IE" baseline="0" dirty="0"/>
              <a:t>The data also show that for smokers and lifelong non-smokers alike the excess risk due to radon increases by approximately 16% for every 100 </a:t>
            </a:r>
            <a:r>
              <a:rPr lang="en-IE" baseline="0" dirty="0" err="1"/>
              <a:t>Bq</a:t>
            </a:r>
            <a:r>
              <a:rPr lang="en-IE" baseline="0" dirty="0"/>
              <a:t>/m</a:t>
            </a:r>
            <a:r>
              <a:rPr lang="en-IE" baseline="30000" dirty="0"/>
              <a:t>3</a:t>
            </a:r>
            <a:r>
              <a:rPr lang="en-IE" baseline="0" dirty="0"/>
              <a:t> to which the person is exposed in their home.</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8</a:t>
            </a:fld>
            <a:endParaRPr lang="en-IE"/>
          </a:p>
        </p:txBody>
      </p:sp>
    </p:spTree>
    <p:extLst>
      <p:ext uri="{BB962C8B-B14F-4D97-AF65-F5344CB8AC3E}">
        <p14:creationId xmlns:p14="http://schemas.microsoft.com/office/powerpoint/2010/main" val="333408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put radon into context</a:t>
            </a:r>
            <a:r>
              <a:rPr lang="en-IE" baseline="0" dirty="0"/>
              <a:t> as a source of radiation exposure it is helpful to compare it with the dose from chest x-rays.  These figures are approximate.  While 1 chest x-ray may not seem significant – 1 chest x-ray </a:t>
            </a:r>
            <a:r>
              <a:rPr lang="en-IE" b="1" i="1" baseline="0" dirty="0"/>
              <a:t>every day </a:t>
            </a:r>
            <a:r>
              <a:rPr lang="en-IE" baseline="0" dirty="0"/>
              <a:t>would not be considered appropriate.</a:t>
            </a:r>
          </a:p>
          <a:p>
            <a:pPr defTabSz="990478">
              <a:defRPr/>
            </a:pPr>
            <a:endParaRPr lang="en-IE" baseline="0" dirty="0"/>
          </a:p>
          <a:p>
            <a:r>
              <a:rPr lang="en-GB" sz="1200" dirty="0"/>
              <a:t>Living for 1 year in a house with radon concentration of 300 Becquerels per cubic meter (</a:t>
            </a:r>
            <a:r>
              <a:rPr lang="en-GB" sz="1200" dirty="0" err="1"/>
              <a:t>Bq</a:t>
            </a:r>
            <a:r>
              <a:rPr lang="en-GB" sz="1200" dirty="0"/>
              <a:t>/m</a:t>
            </a:r>
            <a:r>
              <a:rPr lang="en-GB" sz="1200" baseline="30000" dirty="0"/>
              <a:t>3</a:t>
            </a:r>
            <a:r>
              <a:rPr lang="en-GB" sz="1200" dirty="0"/>
              <a:t> ) results in effective dose of the order of 10 </a:t>
            </a:r>
            <a:r>
              <a:rPr lang="en-GB" sz="1200" dirty="0" err="1"/>
              <a:t>milliSieverts</a:t>
            </a:r>
            <a:r>
              <a:rPr lang="en-GB" sz="1200" dirty="0"/>
              <a:t> (</a:t>
            </a:r>
            <a:r>
              <a:rPr lang="en-GB" sz="1200" dirty="0" err="1"/>
              <a:t>mSv</a:t>
            </a:r>
            <a:r>
              <a:rPr lang="en-GB" sz="1200" dirty="0"/>
              <a:t>) which is equivalent to:</a:t>
            </a:r>
          </a:p>
          <a:p>
            <a:pPr marL="185715" indent="-185715">
              <a:buFont typeface="Arial" pitchFamily="34" charset="0"/>
              <a:buChar char="•"/>
            </a:pPr>
            <a:r>
              <a:rPr lang="en-GB" sz="1200" dirty="0"/>
              <a:t>4 head CT scans,</a:t>
            </a:r>
          </a:p>
          <a:p>
            <a:pPr marL="185715" indent="-185715">
              <a:buFont typeface="Arial" pitchFamily="34" charset="0"/>
              <a:buChar char="•"/>
            </a:pPr>
            <a:r>
              <a:rPr lang="en-GB" sz="1200" dirty="0"/>
              <a:t>25 years of exposure to average external background radiation, or</a:t>
            </a:r>
          </a:p>
          <a:p>
            <a:pPr marL="185715" indent="-185715">
              <a:buFont typeface="Arial" pitchFamily="34" charset="0"/>
              <a:buChar char="•"/>
            </a:pPr>
            <a:r>
              <a:rPr lang="en-GB" sz="1200" dirty="0"/>
              <a:t>smoking 1 cigarette per day</a:t>
            </a:r>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9</a:t>
            </a:fld>
            <a:endParaRPr lang="en-IE"/>
          </a:p>
        </p:txBody>
      </p:sp>
    </p:spTree>
    <p:extLst>
      <p:ext uri="{BB962C8B-B14F-4D97-AF65-F5344CB8AC3E}">
        <p14:creationId xmlns:p14="http://schemas.microsoft.com/office/powerpoint/2010/main" val="178041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pic>
        <p:nvPicPr>
          <p:cNvPr id="6" name="Picture 5">
            <a:extLst>
              <a:ext uri="{FF2B5EF4-FFF2-40B4-BE49-F238E27FC236}">
                <a16:creationId xmlns:a16="http://schemas.microsoft.com/office/drawing/2014/main" id="{46FA71F7-F360-4E36-B663-CDD66BAE337F}"/>
              </a:ext>
            </a:extLst>
          </p:cNvPr>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2771800" y="147657"/>
            <a:ext cx="3424058" cy="2422610"/>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6450" y="11588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2133600"/>
            <a:ext cx="40386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2133600"/>
            <a:ext cx="40386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noChangeArrowheads="1"/>
          </p:cNvSpPr>
          <p:nvPr>
            <p:ph type="dt" sz="half" idx="10"/>
          </p:nvPr>
        </p:nvSpPr>
        <p:spPr>
          <a:xfrm>
            <a:off x="6759575" y="6245225"/>
            <a:ext cx="2133600" cy="476250"/>
          </a:xfrm>
          <a:prstGeom prst="rect">
            <a:avLst/>
          </a:prstGeom>
          <a:ln/>
        </p:spPr>
        <p:txBody>
          <a:bodyPr/>
          <a:lstStyle>
            <a:lvl1pPr>
              <a:defRPr/>
            </a:lvl1pPr>
          </a:lstStyle>
          <a:p>
            <a:pPr>
              <a:defRPr/>
            </a:pPr>
            <a:fld id="{B9DBC226-9FA0-408F-8833-600BACEF2FE6}" type="datetime1">
              <a:rPr lang="en-US" smtClean="0"/>
              <a:t>10/24/2018</a:t>
            </a:fld>
            <a:endParaRPr lang="en-US"/>
          </a:p>
        </p:txBody>
      </p:sp>
    </p:spTree>
    <p:extLst>
      <p:ext uri="{BB962C8B-B14F-4D97-AF65-F5344CB8AC3E}">
        <p14:creationId xmlns:p14="http://schemas.microsoft.com/office/powerpoint/2010/main" val="325602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pic>
        <p:nvPicPr>
          <p:cNvPr id="10" name="Picture 9">
            <a:extLst>
              <a:ext uri="{FF2B5EF4-FFF2-40B4-BE49-F238E27FC236}">
                <a16:creationId xmlns:a16="http://schemas.microsoft.com/office/drawing/2014/main" id="{94FF7C9D-C87E-422B-87D4-D8B7A53CD5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7993" y="82785"/>
            <a:ext cx="3424058" cy="2422610"/>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ie/url?sa=i&amp;rct=j&amp;q=&amp;esrc=s&amp;source=images&amp;cd=&amp;ved=0ahUKEwijzv2a0tvUAhXChrQKHdSMB00QjRwIBw&amp;url=http://www.epa.ie/livegreen/yourhomeyourhealth/&amp;psig=AFQjCNHp6Bvo3Hp7OuwbFwuy9rJcZaOJCw&amp;ust=1498570980810965"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www.radon.ie/"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IE" dirty="0">
                <a:solidFill>
                  <a:schemeClr val="tx1"/>
                </a:solidFill>
              </a:rPr>
              <a:t>Module 1:</a:t>
            </a:r>
          </a:p>
          <a:p>
            <a:r>
              <a:rPr lang="en-IE" dirty="0">
                <a:solidFill>
                  <a:schemeClr val="tx1"/>
                </a:solidFill>
              </a:rPr>
              <a:t>What is radon?</a:t>
            </a:r>
          </a:p>
          <a:p>
            <a:r>
              <a:rPr lang="en-IE" dirty="0">
                <a:solidFill>
                  <a:schemeClr val="tx1"/>
                </a:solidFill>
              </a:rPr>
              <a:t>Radon and its health effects</a:t>
            </a:r>
          </a:p>
          <a:p>
            <a:endParaRPr lang="en-GB" dirty="0"/>
          </a:p>
        </p:txBody>
      </p:sp>
      <p:sp>
        <p:nvSpPr>
          <p:cNvPr id="6" name="Title 4"/>
          <p:cNvSpPr>
            <a:spLocks noGrp="1"/>
          </p:cNvSpPr>
          <p:nvPr>
            <p:ph type="ctrTitle"/>
          </p:nvPr>
        </p:nvSpPr>
        <p:spPr>
          <a:xfrm>
            <a:off x="323527" y="1628800"/>
            <a:ext cx="8568953" cy="1584176"/>
          </a:xfrm>
          <a:no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IE" dirty="0"/>
              <a:t>International Atomic Energy Agency</a:t>
            </a:r>
            <a:br>
              <a:rPr lang="en-IE" dirty="0"/>
            </a:br>
            <a:r>
              <a:rPr lang="en-IE" dirty="0"/>
              <a:t>Learning programme on:</a:t>
            </a:r>
            <a:br>
              <a:rPr lang="en-IE" dirty="0"/>
            </a:br>
            <a:r>
              <a:rPr lang="en-IE" dirty="0"/>
              <a:t>Radon gas</a:t>
            </a:r>
          </a:p>
        </p:txBody>
      </p:sp>
    </p:spTree>
    <p:extLst>
      <p:ext uri="{BB962C8B-B14F-4D97-AF65-F5344CB8AC3E}">
        <p14:creationId xmlns:p14="http://schemas.microsoft.com/office/powerpoint/2010/main" val="20566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0" y="4164643"/>
            <a:ext cx="2645973" cy="198192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51520" y="908720"/>
            <a:ext cx="8784976" cy="3744416"/>
          </a:xfrm>
        </p:spPr>
        <p:txBody>
          <a:bodyPr>
            <a:noAutofit/>
          </a:bodyPr>
          <a:lstStyle/>
          <a:p>
            <a:pPr>
              <a:spcBef>
                <a:spcPts val="600"/>
              </a:spcBef>
              <a:spcAft>
                <a:spcPts val="600"/>
              </a:spcAft>
            </a:pPr>
            <a:r>
              <a:rPr lang="de-DE" sz="2200" dirty="0">
                <a:solidFill>
                  <a:schemeClr val="tx2"/>
                </a:solidFill>
              </a:rPr>
              <a:t>Health effects of radon recorded in </a:t>
            </a:r>
            <a:r>
              <a:rPr lang="de-DE" sz="2200" dirty="0" err="1">
                <a:solidFill>
                  <a:schemeClr val="tx2"/>
                </a:solidFill>
              </a:rPr>
              <a:t>the</a:t>
            </a:r>
            <a:r>
              <a:rPr lang="de-DE" sz="2200" dirty="0">
                <a:solidFill>
                  <a:schemeClr val="tx2"/>
                </a:solidFill>
              </a:rPr>
              <a:t> 16th Century amongst miners in Central Europe</a:t>
            </a:r>
          </a:p>
          <a:p>
            <a:pPr>
              <a:spcBef>
                <a:spcPts val="600"/>
              </a:spcBef>
              <a:spcAft>
                <a:spcPts val="600"/>
              </a:spcAft>
            </a:pPr>
            <a:r>
              <a:rPr lang="de-DE" sz="2200" dirty="0">
                <a:solidFill>
                  <a:schemeClr val="tx2"/>
                </a:solidFill>
              </a:rPr>
              <a:t>Lung cancer in 75% </a:t>
            </a:r>
            <a:r>
              <a:rPr lang="de-DE" sz="2200" dirty="0" err="1">
                <a:solidFill>
                  <a:schemeClr val="tx2"/>
                </a:solidFill>
              </a:rPr>
              <a:t>of</a:t>
            </a:r>
            <a:r>
              <a:rPr lang="de-DE" sz="2200" dirty="0">
                <a:solidFill>
                  <a:schemeClr val="tx2"/>
                </a:solidFill>
              </a:rPr>
              <a:t> </a:t>
            </a:r>
            <a:r>
              <a:rPr lang="de-DE" sz="2200" dirty="0" err="1">
                <a:solidFill>
                  <a:schemeClr val="tx2"/>
                </a:solidFill>
              </a:rPr>
              <a:t>miners</a:t>
            </a:r>
            <a:r>
              <a:rPr lang="de-DE" sz="2200" dirty="0">
                <a:solidFill>
                  <a:schemeClr val="tx2"/>
                </a:solidFill>
              </a:rPr>
              <a:t> </a:t>
            </a:r>
            <a:r>
              <a:rPr lang="de-DE" sz="2200" dirty="0" err="1">
                <a:solidFill>
                  <a:schemeClr val="tx2"/>
                </a:solidFill>
              </a:rPr>
              <a:t>from</a:t>
            </a:r>
            <a:r>
              <a:rPr lang="de-DE" sz="2200" dirty="0">
                <a:solidFill>
                  <a:schemeClr val="tx2"/>
                </a:solidFill>
              </a:rPr>
              <a:t> Schneeberg, Germany in the 19th century </a:t>
            </a:r>
          </a:p>
          <a:p>
            <a:pPr>
              <a:spcBef>
                <a:spcPts val="600"/>
              </a:spcBef>
              <a:spcAft>
                <a:spcPts val="600"/>
              </a:spcAft>
              <a:buClr>
                <a:srgbClr val="3366FF"/>
              </a:buClr>
            </a:pPr>
            <a:r>
              <a:rPr lang="de-DE" sz="2200" dirty="0">
                <a:solidFill>
                  <a:schemeClr val="tx2"/>
                </a:solidFill>
              </a:rPr>
              <a:t>1960: </a:t>
            </a:r>
            <a:r>
              <a:rPr lang="de-DE" sz="2200" dirty="0" err="1">
                <a:solidFill>
                  <a:schemeClr val="tx2"/>
                </a:solidFill>
              </a:rPr>
              <a:t>first</a:t>
            </a:r>
            <a:r>
              <a:rPr lang="de-DE" sz="2200" dirty="0">
                <a:solidFill>
                  <a:schemeClr val="tx2"/>
                </a:solidFill>
              </a:rPr>
              <a:t> epidemiological studies </a:t>
            </a:r>
            <a:r>
              <a:rPr lang="de-DE" sz="2200" dirty="0" err="1">
                <a:solidFill>
                  <a:schemeClr val="tx2"/>
                </a:solidFill>
              </a:rPr>
              <a:t>of</a:t>
            </a:r>
            <a:r>
              <a:rPr lang="de-DE" sz="2200" dirty="0">
                <a:solidFill>
                  <a:schemeClr val="tx2"/>
                </a:solidFill>
              </a:rPr>
              <a:t> </a:t>
            </a:r>
            <a:r>
              <a:rPr lang="de-DE" sz="2200" dirty="0" err="1">
                <a:solidFill>
                  <a:schemeClr val="tx2"/>
                </a:solidFill>
              </a:rPr>
              <a:t>miners</a:t>
            </a:r>
            <a:r>
              <a:rPr lang="de-DE" sz="2200" dirty="0">
                <a:solidFill>
                  <a:schemeClr val="tx2"/>
                </a:solidFill>
              </a:rPr>
              <a:t> </a:t>
            </a:r>
            <a:r>
              <a:rPr lang="de-DE" sz="2200" dirty="0" err="1">
                <a:solidFill>
                  <a:schemeClr val="tx2"/>
                </a:solidFill>
              </a:rPr>
              <a:t>identified</a:t>
            </a:r>
            <a:r>
              <a:rPr lang="de-DE" sz="2200" dirty="0">
                <a:solidFill>
                  <a:schemeClr val="tx2"/>
                </a:solidFill>
              </a:rPr>
              <a:t> a linear relationship between lung cancer risk and radon levels </a:t>
            </a:r>
          </a:p>
          <a:p>
            <a:pPr>
              <a:spcBef>
                <a:spcPts val="600"/>
              </a:spcBef>
              <a:spcAft>
                <a:spcPts val="600"/>
              </a:spcAft>
              <a:buClr>
                <a:srgbClr val="3366FF"/>
              </a:buClr>
            </a:pPr>
            <a:r>
              <a:rPr lang="de-DE" sz="2200" dirty="0">
                <a:solidFill>
                  <a:schemeClr val="tx2"/>
                </a:solidFill>
              </a:rPr>
              <a:t>1988: </a:t>
            </a:r>
            <a:r>
              <a:rPr lang="de-DE" sz="2200" dirty="0" err="1">
                <a:solidFill>
                  <a:schemeClr val="tx2"/>
                </a:solidFill>
              </a:rPr>
              <a:t>radon</a:t>
            </a:r>
            <a:r>
              <a:rPr lang="de-DE" sz="2200" dirty="0">
                <a:solidFill>
                  <a:schemeClr val="tx2"/>
                </a:solidFill>
              </a:rPr>
              <a:t> classified as human carcinogen by </a:t>
            </a:r>
            <a:r>
              <a:rPr lang="de-DE" sz="2200" dirty="0" err="1">
                <a:solidFill>
                  <a:schemeClr val="tx2"/>
                </a:solidFill>
              </a:rPr>
              <a:t>the</a:t>
            </a:r>
            <a:r>
              <a:rPr lang="de-DE" sz="2200" dirty="0">
                <a:solidFill>
                  <a:schemeClr val="tx2"/>
                </a:solidFill>
              </a:rPr>
              <a:t> International Agency for Research on Cancer (IARC)</a:t>
            </a:r>
          </a:p>
        </p:txBody>
      </p:sp>
      <p:sp>
        <p:nvSpPr>
          <p:cNvPr id="6" name="Title 1"/>
          <p:cNvSpPr txBox="1">
            <a:spLocks noGrp="1"/>
          </p:cNvSpPr>
          <p:nvPr>
            <p:ph type="title"/>
          </p:nvPr>
        </p:nvSpPr>
        <p:spPr>
          <a:xfrm>
            <a:off x="179512" y="116632"/>
            <a:ext cx="6624736" cy="864096"/>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a:latin typeface="Arial" pitchFamily="34" charset="0"/>
              </a:rPr>
              <a:t>History </a:t>
            </a:r>
            <a:r>
              <a:rPr lang="de-DE" sz="3000" b="1" dirty="0" err="1">
                <a:latin typeface="Arial" pitchFamily="34" charset="0"/>
              </a:rPr>
              <a:t>of</a:t>
            </a:r>
            <a:r>
              <a:rPr lang="de-DE" sz="3000" b="1" dirty="0">
                <a:latin typeface="Arial" pitchFamily="34" charset="0"/>
              </a:rPr>
              <a:t> </a:t>
            </a:r>
            <a:r>
              <a:rPr lang="en-US" sz="3000" b="1" dirty="0">
                <a:latin typeface="Arial" pitchFamily="34" charset="0"/>
              </a:rPr>
              <a:t>health</a:t>
            </a:r>
            <a:r>
              <a:rPr lang="de-DE" sz="3000" b="1" dirty="0">
                <a:latin typeface="Arial" pitchFamily="34" charset="0"/>
              </a:rPr>
              <a:t> </a:t>
            </a:r>
            <a:r>
              <a:rPr lang="de-DE" sz="3000" b="1" dirty="0" err="1">
                <a:latin typeface="Arial" pitchFamily="34" charset="0"/>
              </a:rPr>
              <a:t>effects</a:t>
            </a:r>
            <a:r>
              <a:rPr lang="de-DE" sz="3000" b="1" dirty="0">
                <a:latin typeface="Arial" pitchFamily="34" charset="0"/>
              </a:rPr>
              <a:t> </a:t>
            </a:r>
            <a:r>
              <a:rPr lang="de-DE" sz="3000" b="1" dirty="0" err="1">
                <a:latin typeface="Arial" pitchFamily="34" charset="0"/>
              </a:rPr>
              <a:t>of</a:t>
            </a:r>
            <a:r>
              <a:rPr lang="de-DE" sz="3000" b="1" dirty="0">
                <a:latin typeface="Arial" pitchFamily="34" charset="0"/>
              </a:rPr>
              <a:t> </a:t>
            </a:r>
            <a:r>
              <a:rPr lang="de-DE" sz="3000" b="1" dirty="0" err="1">
                <a:latin typeface="Arial" pitchFamily="34" charset="0"/>
              </a:rPr>
              <a:t>radon</a:t>
            </a:r>
            <a:endParaRPr lang="de-DE" sz="3000" dirty="0">
              <a:latin typeface="Arial" pitchFamily="34" charset="0"/>
            </a:endParaRPr>
          </a:p>
        </p:txBody>
      </p:sp>
      <p:sp>
        <p:nvSpPr>
          <p:cNvPr id="2" name="AutoShape 4" descr="Image result for mining industr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TextBox 3">
            <a:extLst>
              <a:ext uri="{FF2B5EF4-FFF2-40B4-BE49-F238E27FC236}">
                <a16:creationId xmlns:a16="http://schemas.microsoft.com/office/drawing/2014/main" id="{8EE24973-CA51-4E07-BEF7-39338FBE9338}"/>
              </a:ext>
            </a:extLst>
          </p:cNvPr>
          <p:cNvSpPr txBox="1"/>
          <p:nvPr/>
        </p:nvSpPr>
        <p:spPr>
          <a:xfrm>
            <a:off x="282222" y="4254955"/>
            <a:ext cx="6291730" cy="2277547"/>
          </a:xfrm>
          <a:prstGeom prst="rect">
            <a:avLst/>
          </a:prstGeom>
          <a:noFill/>
        </p:spPr>
        <p:txBody>
          <a:bodyPr wrap="square" rtlCol="0">
            <a:spAutoFit/>
          </a:bodyPr>
          <a:lstStyle/>
          <a:p>
            <a:pPr marL="285750" indent="-285750">
              <a:spcBef>
                <a:spcPts val="600"/>
              </a:spcBef>
              <a:spcAft>
                <a:spcPts val="600"/>
              </a:spcAft>
              <a:buClr>
                <a:srgbClr val="3366FF"/>
              </a:buClr>
              <a:buFont typeface="Arial" panose="020B0604020202020204" pitchFamily="34" charset="0"/>
              <a:buChar char="•"/>
            </a:pPr>
            <a:r>
              <a:rPr lang="de-DE" sz="2200" dirty="0">
                <a:solidFill>
                  <a:schemeClr val="tx2"/>
                </a:solidFill>
              </a:rPr>
              <a:t>In </a:t>
            </a:r>
            <a:r>
              <a:rPr lang="de-DE" sz="2200" dirty="0" err="1">
                <a:solidFill>
                  <a:schemeClr val="tx2"/>
                </a:solidFill>
              </a:rPr>
              <a:t>the</a:t>
            </a:r>
            <a:r>
              <a:rPr lang="de-DE" sz="2200" dirty="0">
                <a:solidFill>
                  <a:schemeClr val="tx2"/>
                </a:solidFill>
              </a:rPr>
              <a:t> 1980s and 1990s </a:t>
            </a:r>
            <a:r>
              <a:rPr lang="de-DE" sz="2200" dirty="0" err="1">
                <a:solidFill>
                  <a:schemeClr val="tx2"/>
                </a:solidFill>
              </a:rPr>
              <a:t>various</a:t>
            </a:r>
            <a:r>
              <a:rPr lang="de-DE" sz="2200" dirty="0">
                <a:solidFill>
                  <a:schemeClr val="tx2"/>
                </a:solidFill>
              </a:rPr>
              <a:t> </a:t>
            </a:r>
            <a:r>
              <a:rPr lang="de-DE" sz="2200" dirty="0" err="1">
                <a:solidFill>
                  <a:schemeClr val="tx2"/>
                </a:solidFill>
              </a:rPr>
              <a:t>epidemiological</a:t>
            </a:r>
            <a:r>
              <a:rPr lang="de-DE" sz="2200" dirty="0">
                <a:solidFill>
                  <a:schemeClr val="tx2"/>
                </a:solidFill>
              </a:rPr>
              <a:t> </a:t>
            </a:r>
            <a:r>
              <a:rPr lang="de-DE" sz="2200" dirty="0" err="1">
                <a:solidFill>
                  <a:schemeClr val="tx2"/>
                </a:solidFill>
              </a:rPr>
              <a:t>studies</a:t>
            </a:r>
            <a:r>
              <a:rPr lang="de-DE" sz="2200" dirty="0">
                <a:solidFill>
                  <a:schemeClr val="tx2"/>
                </a:solidFill>
              </a:rPr>
              <a:t> on </a:t>
            </a:r>
            <a:r>
              <a:rPr lang="de-DE" sz="2200" dirty="0" err="1">
                <a:solidFill>
                  <a:schemeClr val="tx2"/>
                </a:solidFill>
              </a:rPr>
              <a:t>lung</a:t>
            </a:r>
            <a:r>
              <a:rPr lang="de-DE" sz="2200" dirty="0">
                <a:solidFill>
                  <a:schemeClr val="tx2"/>
                </a:solidFill>
              </a:rPr>
              <a:t> </a:t>
            </a:r>
            <a:r>
              <a:rPr lang="de-DE" sz="2200" dirty="0" err="1">
                <a:solidFill>
                  <a:schemeClr val="tx2"/>
                </a:solidFill>
              </a:rPr>
              <a:t>cancer</a:t>
            </a:r>
            <a:r>
              <a:rPr lang="de-DE" sz="2200" dirty="0">
                <a:solidFill>
                  <a:schemeClr val="tx2"/>
                </a:solidFill>
              </a:rPr>
              <a:t> </a:t>
            </a:r>
            <a:r>
              <a:rPr lang="de-DE" sz="2200" dirty="0" err="1">
                <a:solidFill>
                  <a:schemeClr val="tx2"/>
                </a:solidFill>
              </a:rPr>
              <a:t>risk</a:t>
            </a:r>
            <a:r>
              <a:rPr lang="de-DE" sz="2200" dirty="0">
                <a:solidFill>
                  <a:schemeClr val="tx2"/>
                </a:solidFill>
              </a:rPr>
              <a:t> </a:t>
            </a:r>
            <a:r>
              <a:rPr lang="de-DE" sz="2200" dirty="0" err="1">
                <a:solidFill>
                  <a:schemeClr val="tx2"/>
                </a:solidFill>
              </a:rPr>
              <a:t>by</a:t>
            </a:r>
            <a:r>
              <a:rPr lang="de-DE" sz="2200" dirty="0">
                <a:solidFill>
                  <a:schemeClr val="tx2"/>
                </a:solidFill>
              </a:rPr>
              <a:t> </a:t>
            </a:r>
            <a:r>
              <a:rPr lang="de-DE" sz="2200" dirty="0" err="1">
                <a:solidFill>
                  <a:schemeClr val="tx2"/>
                </a:solidFill>
              </a:rPr>
              <a:t>residential</a:t>
            </a:r>
            <a:r>
              <a:rPr lang="de-DE" sz="2200" dirty="0">
                <a:solidFill>
                  <a:schemeClr val="tx2"/>
                </a:solidFill>
              </a:rPr>
              <a:t> </a:t>
            </a:r>
            <a:r>
              <a:rPr lang="de-DE" sz="2200" dirty="0" err="1">
                <a:solidFill>
                  <a:schemeClr val="tx2"/>
                </a:solidFill>
              </a:rPr>
              <a:t>radon</a:t>
            </a:r>
            <a:r>
              <a:rPr lang="de-DE" sz="2200" dirty="0">
                <a:solidFill>
                  <a:schemeClr val="tx2"/>
                </a:solidFill>
              </a:rPr>
              <a:t> </a:t>
            </a:r>
            <a:r>
              <a:rPr lang="de-DE" sz="2200" dirty="0" err="1">
                <a:solidFill>
                  <a:schemeClr val="tx2"/>
                </a:solidFill>
              </a:rPr>
              <a:t>were</a:t>
            </a:r>
            <a:r>
              <a:rPr lang="de-DE" sz="2200" dirty="0">
                <a:solidFill>
                  <a:schemeClr val="tx2"/>
                </a:solidFill>
              </a:rPr>
              <a:t> </a:t>
            </a:r>
            <a:r>
              <a:rPr lang="de-DE" sz="2200" dirty="0" err="1">
                <a:solidFill>
                  <a:schemeClr val="tx2"/>
                </a:solidFill>
              </a:rPr>
              <a:t>conducted</a:t>
            </a:r>
            <a:r>
              <a:rPr lang="de-DE" sz="2200" dirty="0">
                <a:solidFill>
                  <a:schemeClr val="tx2"/>
                </a:solidFill>
              </a:rPr>
              <a:t> in Europe, North </a:t>
            </a:r>
            <a:r>
              <a:rPr lang="de-DE" sz="2200" dirty="0" err="1">
                <a:solidFill>
                  <a:schemeClr val="tx2"/>
                </a:solidFill>
              </a:rPr>
              <a:t>America</a:t>
            </a:r>
            <a:r>
              <a:rPr lang="de-DE" sz="2200" dirty="0">
                <a:solidFill>
                  <a:schemeClr val="tx2"/>
                </a:solidFill>
              </a:rPr>
              <a:t> and China</a:t>
            </a:r>
          </a:p>
          <a:p>
            <a:pPr marL="285750" indent="-285750">
              <a:spcBef>
                <a:spcPts val="600"/>
              </a:spcBef>
              <a:spcAft>
                <a:spcPts val="600"/>
              </a:spcAft>
              <a:buClr>
                <a:srgbClr val="3366FF"/>
              </a:buClr>
              <a:buFont typeface="Arial" panose="020B0604020202020204" pitchFamily="34" charset="0"/>
              <a:buChar char="•"/>
            </a:pPr>
            <a:r>
              <a:rPr lang="de-DE" sz="2200" dirty="0">
                <a:solidFill>
                  <a:schemeClr val="tx2"/>
                </a:solidFill>
              </a:rPr>
              <a:t>2005: </a:t>
            </a:r>
            <a:r>
              <a:rPr lang="de-DE" sz="2200" dirty="0" err="1">
                <a:solidFill>
                  <a:schemeClr val="tx2"/>
                </a:solidFill>
              </a:rPr>
              <a:t>two</a:t>
            </a:r>
            <a:r>
              <a:rPr lang="de-DE" sz="2200" dirty="0">
                <a:solidFill>
                  <a:schemeClr val="tx2"/>
                </a:solidFill>
              </a:rPr>
              <a:t> large </a:t>
            </a:r>
            <a:r>
              <a:rPr lang="de-DE" sz="2200" dirty="0" err="1">
                <a:solidFill>
                  <a:schemeClr val="tx2"/>
                </a:solidFill>
              </a:rPr>
              <a:t>pooled</a:t>
            </a:r>
            <a:r>
              <a:rPr lang="de-DE" sz="2200" dirty="0">
                <a:solidFill>
                  <a:schemeClr val="tx2"/>
                </a:solidFill>
              </a:rPr>
              <a:t> </a:t>
            </a:r>
            <a:r>
              <a:rPr lang="de-DE" sz="2200" dirty="0" err="1">
                <a:solidFill>
                  <a:schemeClr val="tx2"/>
                </a:solidFill>
              </a:rPr>
              <a:t>epidemiological</a:t>
            </a:r>
            <a:r>
              <a:rPr lang="de-DE" sz="2200" dirty="0">
                <a:solidFill>
                  <a:schemeClr val="tx2"/>
                </a:solidFill>
              </a:rPr>
              <a:t> </a:t>
            </a:r>
            <a:r>
              <a:rPr lang="de-DE" sz="2200" dirty="0" err="1">
                <a:solidFill>
                  <a:schemeClr val="tx2"/>
                </a:solidFill>
              </a:rPr>
              <a:t>studies</a:t>
            </a:r>
            <a:r>
              <a:rPr lang="de-DE" sz="2200" dirty="0">
                <a:solidFill>
                  <a:schemeClr val="tx2"/>
                </a:solidFill>
              </a:rPr>
              <a:t> </a:t>
            </a:r>
            <a:r>
              <a:rPr lang="de-DE" sz="2200" dirty="0" err="1">
                <a:solidFill>
                  <a:schemeClr val="tx2"/>
                </a:solidFill>
              </a:rPr>
              <a:t>published</a:t>
            </a:r>
            <a:r>
              <a:rPr lang="de-DE" sz="2200" dirty="0">
                <a:solidFill>
                  <a:schemeClr val="tx2"/>
                </a:solidFill>
              </a:rPr>
              <a:t> – Darby (2005) and </a:t>
            </a:r>
            <a:r>
              <a:rPr lang="de-DE" sz="2200" dirty="0" err="1">
                <a:solidFill>
                  <a:schemeClr val="tx2"/>
                </a:solidFill>
              </a:rPr>
              <a:t>Krewski</a:t>
            </a:r>
            <a:r>
              <a:rPr lang="de-DE" sz="2200" dirty="0">
                <a:solidFill>
                  <a:schemeClr val="tx2"/>
                </a:solidFill>
              </a:rPr>
              <a:t> (2005)</a:t>
            </a:r>
            <a:endParaRPr lang="en-US" sz="2200" dirty="0"/>
          </a:p>
        </p:txBody>
      </p:sp>
    </p:spTree>
    <p:extLst>
      <p:ext uri="{BB962C8B-B14F-4D97-AF65-F5344CB8AC3E}">
        <p14:creationId xmlns:p14="http://schemas.microsoft.com/office/powerpoint/2010/main" val="166747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5915000" cy="778098"/>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a:latin typeface="Arial" pitchFamily="34" charset="0"/>
              </a:rPr>
              <a:t>Radon </a:t>
            </a:r>
            <a:r>
              <a:rPr lang="de-DE" sz="3000" b="1" dirty="0" err="1">
                <a:latin typeface="Arial" pitchFamily="34" charset="0"/>
              </a:rPr>
              <a:t>pathways</a:t>
            </a:r>
            <a:r>
              <a:rPr lang="de-DE" sz="3000" b="1" dirty="0">
                <a:latin typeface="Arial" pitchFamily="34" charset="0"/>
              </a:rPr>
              <a:t> </a:t>
            </a:r>
            <a:r>
              <a:rPr lang="de-DE" sz="3000" b="1" dirty="0" err="1">
                <a:latin typeface="Arial" pitchFamily="34" charset="0"/>
              </a:rPr>
              <a:t>into</a:t>
            </a:r>
            <a:r>
              <a:rPr lang="de-DE" sz="3000" b="1" dirty="0">
                <a:latin typeface="Arial" pitchFamily="34" charset="0"/>
              </a:rPr>
              <a:t> </a:t>
            </a:r>
            <a:r>
              <a:rPr lang="de-DE" sz="3000" b="1" dirty="0" err="1">
                <a:latin typeface="Arial" pitchFamily="34" charset="0"/>
              </a:rPr>
              <a:t>buildings</a:t>
            </a:r>
            <a:r>
              <a:rPr lang="de-DE" sz="3000" b="1" dirty="0">
                <a:latin typeface="Arial" pitchFamily="34" charset="0"/>
              </a:rPr>
              <a:t> </a:t>
            </a:r>
            <a:endParaRPr lang="de-DE" sz="3000" dirty="0">
              <a:latin typeface="Arial" pitchFamily="34" charset="0"/>
            </a:endParaRPr>
          </a:p>
        </p:txBody>
      </p:sp>
      <p:pic>
        <p:nvPicPr>
          <p:cNvPr id="7170" name="Picture 2" descr="Image result for radon ingr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538874"/>
            <a:ext cx="7355160" cy="4130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6114782"/>
            <a:ext cx="3598168" cy="338554"/>
          </a:xfrm>
          <a:prstGeom prst="rect">
            <a:avLst/>
          </a:prstGeom>
          <a:noFill/>
        </p:spPr>
        <p:txBody>
          <a:bodyPr wrap="square" rtlCol="0">
            <a:spAutoFit/>
          </a:bodyPr>
          <a:lstStyle/>
          <a:p>
            <a:r>
              <a:rPr lang="en-IE" sz="1600" dirty="0"/>
              <a:t>Source:  </a:t>
            </a:r>
            <a:r>
              <a:rPr lang="en-IE" sz="1600" dirty="0">
                <a:hlinkClick r:id="rId5"/>
              </a:rPr>
              <a:t>www.radon.ie</a:t>
            </a:r>
            <a:r>
              <a:rPr lang="en-IE" sz="1600" dirty="0"/>
              <a:t> (EPA Ireland)</a:t>
            </a:r>
          </a:p>
        </p:txBody>
      </p:sp>
    </p:spTree>
    <p:extLst>
      <p:ext uri="{BB962C8B-B14F-4D97-AF65-F5344CB8AC3E}">
        <p14:creationId xmlns:p14="http://schemas.microsoft.com/office/powerpoint/2010/main" val="356269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88640"/>
            <a:ext cx="6779096" cy="634082"/>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a:latin typeface="Arial" pitchFamily="34" charset="0"/>
              </a:rPr>
              <a:t>Other sources of radon in buildings </a:t>
            </a:r>
            <a:endParaRPr lang="de-DE" sz="3000" dirty="0">
              <a:latin typeface="Arial" pitchFamily="34" charset="0"/>
            </a:endParaRPr>
          </a:p>
        </p:txBody>
      </p:sp>
      <p:sp>
        <p:nvSpPr>
          <p:cNvPr id="5" name="Rectangle 4"/>
          <p:cNvSpPr/>
          <p:nvPr/>
        </p:nvSpPr>
        <p:spPr>
          <a:xfrm>
            <a:off x="179512" y="908720"/>
            <a:ext cx="5904656" cy="5555367"/>
          </a:xfrm>
          <a:prstGeom prst="rect">
            <a:avLst/>
          </a:prstGeom>
        </p:spPr>
        <p:txBody>
          <a:bodyPr wrap="square">
            <a:spAutoFit/>
          </a:bodyPr>
          <a:lstStyle/>
          <a:p>
            <a:pPr>
              <a:spcBef>
                <a:spcPts val="1800"/>
              </a:spcBef>
            </a:pPr>
            <a:r>
              <a:rPr lang="en-GB" sz="2000" b="1" dirty="0"/>
              <a:t>Building material</a:t>
            </a:r>
          </a:p>
          <a:p>
            <a:pPr marL="360000" lvl="1" indent="-285750">
              <a:buFont typeface="Arial" pitchFamily="34" charset="0"/>
              <a:buChar char="•"/>
            </a:pPr>
            <a:r>
              <a:rPr lang="en-GB" sz="2000" dirty="0"/>
              <a:t>Stones, bricks, tiles always contain some amount of radionuclides including radium.</a:t>
            </a:r>
          </a:p>
          <a:p>
            <a:pPr marL="360000" lvl="1" indent="-285750">
              <a:buFont typeface="Arial" pitchFamily="34" charset="0"/>
              <a:buChar char="•"/>
            </a:pPr>
            <a:r>
              <a:rPr lang="en-GB" sz="2000" dirty="0"/>
              <a:t>If the radium concentration is high, gamma radiation is also of concern.</a:t>
            </a:r>
          </a:p>
          <a:p>
            <a:pPr marL="360000" lvl="1" indent="-285750">
              <a:buFont typeface="Arial" pitchFamily="34" charset="0"/>
              <a:buChar char="•"/>
            </a:pPr>
            <a:r>
              <a:rPr lang="en-GB" sz="2000" dirty="0"/>
              <a:t>Radon releases from building material into the indoor environment.</a:t>
            </a:r>
          </a:p>
          <a:p>
            <a:pPr>
              <a:spcBef>
                <a:spcPts val="1800"/>
              </a:spcBef>
            </a:pPr>
            <a:r>
              <a:rPr lang="en-GB" sz="2000" b="1" dirty="0"/>
              <a:t>Well water</a:t>
            </a:r>
          </a:p>
          <a:p>
            <a:pPr marL="360000" lvl="1" indent="-285750">
              <a:buFont typeface="Arial" pitchFamily="34" charset="0"/>
              <a:buChar char="•"/>
            </a:pPr>
            <a:r>
              <a:rPr lang="en-GB" sz="2000" dirty="0"/>
              <a:t>Radon dissolves in water in the geological environment.</a:t>
            </a:r>
          </a:p>
          <a:p>
            <a:pPr marL="360000" lvl="1" indent="-285750">
              <a:buFont typeface="Arial" pitchFamily="34" charset="0"/>
              <a:buChar char="•"/>
            </a:pPr>
            <a:r>
              <a:rPr lang="en-GB" sz="2000" dirty="0"/>
              <a:t>Radon is released from water during water use, mainly through showering.</a:t>
            </a:r>
          </a:p>
          <a:p>
            <a:pPr marL="360000" lvl="1" indent="-285750">
              <a:buFont typeface="Arial" pitchFamily="34" charset="0"/>
              <a:buChar char="•"/>
            </a:pPr>
            <a:r>
              <a:rPr lang="en-GB" sz="2000" dirty="0"/>
              <a:t>Radon is not a concern in surface water sources as the gas is released before it reaches the home.</a:t>
            </a:r>
          </a:p>
          <a:p>
            <a:pPr marL="360000" lvl="1" indent="-285750">
              <a:buFont typeface="Arial" pitchFamily="34" charset="0"/>
              <a:buChar char="•"/>
            </a:pPr>
            <a:r>
              <a:rPr lang="en-GB" sz="2000" dirty="0"/>
              <a:t>Ingestion of radon in water is not considered a health concern.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6717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5" y="3573016"/>
            <a:ext cx="2466975" cy="276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40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Rn_Haus"/>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bwMode="auto">
          <a:xfrm>
            <a:off x="320581" y="1556792"/>
            <a:ext cx="4328398" cy="406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noGrp="1"/>
          </p:cNvSpPr>
          <p:nvPr>
            <p:ph type="title"/>
          </p:nvPr>
        </p:nvSpPr>
        <p:spPr>
          <a:xfrm>
            <a:off x="251520" y="188640"/>
            <a:ext cx="6120680" cy="864096"/>
          </a:xfrm>
          <a:prstGeom prst="rect">
            <a:avLst/>
          </a:prstGeom>
          <a:noFill/>
          <a:ln>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a:latin typeface="Arial" pitchFamily="34" charset="0"/>
              </a:rPr>
              <a:t>Radon levels in buildings </a:t>
            </a:r>
            <a:endParaRPr lang="de-DE" sz="3000" dirty="0">
              <a:latin typeface="Arial" pitchFamily="34" charset="0"/>
            </a:endParaRPr>
          </a:p>
        </p:txBody>
      </p:sp>
      <p:sp>
        <p:nvSpPr>
          <p:cNvPr id="2" name="Content Placeholder 1"/>
          <p:cNvSpPr>
            <a:spLocks noGrp="1"/>
          </p:cNvSpPr>
          <p:nvPr>
            <p:ph sz="half" idx="2"/>
          </p:nvPr>
        </p:nvSpPr>
        <p:spPr>
          <a:xfrm>
            <a:off x="4788024" y="1099794"/>
            <a:ext cx="4176464" cy="5209526"/>
          </a:xfrm>
        </p:spPr>
        <p:txBody>
          <a:bodyPr>
            <a:normAutofit lnSpcReduction="10000"/>
          </a:bodyPr>
          <a:lstStyle/>
          <a:p>
            <a:pPr marL="0" indent="0">
              <a:buNone/>
            </a:pPr>
            <a:r>
              <a:rPr lang="en-IE" sz="2400" dirty="0">
                <a:solidFill>
                  <a:schemeClr val="tx2"/>
                </a:solidFill>
              </a:rPr>
              <a:t>Radon levels indoors are influenced by:</a:t>
            </a:r>
          </a:p>
          <a:p>
            <a:r>
              <a:rPr lang="en-IE" sz="2200" dirty="0">
                <a:solidFill>
                  <a:schemeClr val="tx2"/>
                </a:solidFill>
              </a:rPr>
              <a:t>Soil gas radon concentration</a:t>
            </a:r>
          </a:p>
          <a:p>
            <a:r>
              <a:rPr lang="en-IE" sz="2200" dirty="0">
                <a:solidFill>
                  <a:schemeClr val="tx2"/>
                </a:solidFill>
              </a:rPr>
              <a:t>Soil permeability </a:t>
            </a:r>
          </a:p>
          <a:p>
            <a:r>
              <a:rPr lang="en-IE" sz="2200" dirty="0">
                <a:solidFill>
                  <a:schemeClr val="tx2"/>
                </a:solidFill>
              </a:rPr>
              <a:t>Cracks and gaps in the structure</a:t>
            </a:r>
          </a:p>
          <a:p>
            <a:r>
              <a:rPr lang="en-IE" sz="2200" dirty="0">
                <a:solidFill>
                  <a:schemeClr val="tx2"/>
                </a:solidFill>
              </a:rPr>
              <a:t>Level and type of heating/ventilation</a:t>
            </a:r>
          </a:p>
          <a:p>
            <a:r>
              <a:rPr lang="en-IE" sz="2200" dirty="0">
                <a:solidFill>
                  <a:schemeClr val="tx2"/>
                </a:solidFill>
              </a:rPr>
              <a:t>Basement, ground, upper floors</a:t>
            </a:r>
          </a:p>
          <a:p>
            <a:r>
              <a:rPr lang="en-IE" sz="2200" dirty="0">
                <a:solidFill>
                  <a:schemeClr val="tx2"/>
                </a:solidFill>
              </a:rPr>
              <a:t>Usage of the building including the habits of occupants</a:t>
            </a:r>
          </a:p>
          <a:p>
            <a:r>
              <a:rPr lang="en-IE" sz="2200" dirty="0">
                <a:solidFill>
                  <a:schemeClr val="tx2"/>
                </a:solidFill>
              </a:rPr>
              <a:t>Season and weather</a:t>
            </a:r>
          </a:p>
        </p:txBody>
      </p:sp>
      <p:sp>
        <p:nvSpPr>
          <p:cNvPr id="3" name="TextBox 2"/>
          <p:cNvSpPr txBox="1"/>
          <p:nvPr/>
        </p:nvSpPr>
        <p:spPr>
          <a:xfrm>
            <a:off x="457200" y="5949280"/>
            <a:ext cx="2098576" cy="307777"/>
          </a:xfrm>
          <a:prstGeom prst="rect">
            <a:avLst/>
          </a:prstGeom>
          <a:noFill/>
        </p:spPr>
        <p:txBody>
          <a:bodyPr wrap="square" rtlCol="0">
            <a:spAutoFit/>
          </a:bodyPr>
          <a:lstStyle/>
          <a:p>
            <a:r>
              <a:rPr lang="en-IE" sz="1400" dirty="0"/>
              <a:t>Source: </a:t>
            </a:r>
            <a:r>
              <a:rPr lang="en-IE" sz="1400" dirty="0" err="1"/>
              <a:t>BfS</a:t>
            </a:r>
            <a:r>
              <a:rPr lang="en-IE" sz="1400" dirty="0"/>
              <a:t> Germany</a:t>
            </a:r>
          </a:p>
        </p:txBody>
      </p:sp>
    </p:spTree>
    <p:extLst>
      <p:ext uri="{BB962C8B-B14F-4D97-AF65-F5344CB8AC3E}">
        <p14:creationId xmlns:p14="http://schemas.microsoft.com/office/powerpoint/2010/main" val="153956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120680" cy="864096"/>
          </a:xfrm>
        </p:spPr>
        <p:txBody>
          <a:bodyPr>
            <a:noAutofit/>
          </a:bodyPr>
          <a:lstStyle/>
          <a:p>
            <a:r>
              <a:rPr lang="en-GB" sz="3000" dirty="0"/>
              <a:t>Temporal variation of indoor radon concentration</a:t>
            </a:r>
          </a:p>
        </p:txBody>
      </p:sp>
      <p:graphicFrame>
        <p:nvGraphicFramePr>
          <p:cNvPr id="4" name="Graf 2"/>
          <p:cNvGraphicFramePr>
            <a:graphicFrameLocks noGrp="1"/>
          </p:cNvGraphicFramePr>
          <p:nvPr>
            <p:ph idx="1"/>
            <p:extLst>
              <p:ext uri="{D42A27DB-BD31-4B8C-83A1-F6EECF244321}">
                <p14:modId xmlns:p14="http://schemas.microsoft.com/office/powerpoint/2010/main" val="2491574605"/>
              </p:ext>
            </p:extLst>
          </p:nvPr>
        </p:nvGraphicFramePr>
        <p:xfrm>
          <a:off x="274638" y="1515616"/>
          <a:ext cx="8617842" cy="40736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19799"/>
            <a:ext cx="3200400" cy="307777"/>
          </a:xfrm>
          <a:prstGeom prst="rect">
            <a:avLst/>
          </a:prstGeom>
          <a:noFill/>
        </p:spPr>
        <p:txBody>
          <a:bodyPr wrap="square" rtlCol="0">
            <a:spAutoFit/>
          </a:bodyPr>
          <a:lstStyle/>
          <a:p>
            <a:r>
              <a:rPr lang="en-IE" sz="1400" dirty="0"/>
              <a:t>Source: </a:t>
            </a:r>
            <a:r>
              <a:rPr lang="en-IE" sz="1400" dirty="0" err="1"/>
              <a:t>BfS</a:t>
            </a:r>
            <a:r>
              <a:rPr lang="en-IE" sz="1400" dirty="0"/>
              <a:t> Germany</a:t>
            </a:r>
          </a:p>
        </p:txBody>
      </p:sp>
    </p:spTree>
    <p:extLst>
      <p:ext uri="{BB962C8B-B14F-4D97-AF65-F5344CB8AC3E}">
        <p14:creationId xmlns:p14="http://schemas.microsoft.com/office/powerpoint/2010/main" val="27133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264696" cy="864096"/>
          </a:xfrm>
        </p:spPr>
        <p:txBody>
          <a:bodyPr>
            <a:noAutofit/>
          </a:bodyPr>
          <a:lstStyle/>
          <a:p>
            <a:r>
              <a:rPr lang="en-GB" sz="3000" dirty="0"/>
              <a:t>Temporal variation of indoor radon concentration</a:t>
            </a:r>
          </a:p>
        </p:txBody>
      </p:sp>
      <p:graphicFrame>
        <p:nvGraphicFramePr>
          <p:cNvPr id="5" name="Chart 4"/>
          <p:cNvGraphicFramePr>
            <a:graphicFrameLocks noGrp="1" noChangeAspect="1"/>
          </p:cNvGraphicFramePr>
          <p:nvPr>
            <p:extLst>
              <p:ext uri="{D42A27DB-BD31-4B8C-83A1-F6EECF244321}">
                <p14:modId xmlns:p14="http://schemas.microsoft.com/office/powerpoint/2010/main" val="1931903479"/>
              </p:ext>
            </p:extLst>
          </p:nvPr>
        </p:nvGraphicFramePr>
        <p:xfrm>
          <a:off x="827584" y="1093758"/>
          <a:ext cx="7560840" cy="48205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6019799"/>
            <a:ext cx="3200400" cy="307777"/>
          </a:xfrm>
          <a:prstGeom prst="rect">
            <a:avLst/>
          </a:prstGeom>
          <a:noFill/>
        </p:spPr>
        <p:txBody>
          <a:bodyPr wrap="square" rtlCol="0">
            <a:spAutoFit/>
          </a:bodyPr>
          <a:lstStyle/>
          <a:p>
            <a:r>
              <a:rPr lang="en-IE" sz="1400" dirty="0"/>
              <a:t>Source: </a:t>
            </a:r>
            <a:r>
              <a:rPr lang="en-IE" sz="1400" dirty="0" err="1"/>
              <a:t>BfS</a:t>
            </a:r>
            <a:r>
              <a:rPr lang="en-IE" sz="1400" dirty="0"/>
              <a:t> Germany</a:t>
            </a:r>
          </a:p>
        </p:txBody>
      </p:sp>
    </p:spTree>
    <p:extLst>
      <p:ext uri="{BB962C8B-B14F-4D97-AF65-F5344CB8AC3E}">
        <p14:creationId xmlns:p14="http://schemas.microsoft.com/office/powerpoint/2010/main" val="119822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IE" sz="3000" dirty="0"/>
              <a:t>Summary Learning Points</a:t>
            </a:r>
          </a:p>
        </p:txBody>
      </p:sp>
      <p:sp>
        <p:nvSpPr>
          <p:cNvPr id="3" name="Content Placeholder 2"/>
          <p:cNvSpPr>
            <a:spLocks noGrp="1"/>
          </p:cNvSpPr>
          <p:nvPr>
            <p:ph idx="1"/>
          </p:nvPr>
        </p:nvSpPr>
        <p:spPr>
          <a:xfrm>
            <a:off x="251520" y="908720"/>
            <a:ext cx="8712968" cy="5688632"/>
          </a:xfrm>
        </p:spPr>
        <p:txBody>
          <a:bodyPr>
            <a:noAutofit/>
          </a:bodyPr>
          <a:lstStyle/>
          <a:p>
            <a:pPr>
              <a:spcBef>
                <a:spcPts val="600"/>
              </a:spcBef>
              <a:spcAft>
                <a:spcPts val="600"/>
              </a:spcAft>
            </a:pPr>
            <a:r>
              <a:rPr lang="en-IE" sz="2400" dirty="0">
                <a:solidFill>
                  <a:schemeClr val="tx2"/>
                </a:solidFill>
              </a:rPr>
              <a:t>Radon is a radioactive, odourless, colourless, natural gas which comes from soil and rocks</a:t>
            </a:r>
          </a:p>
          <a:p>
            <a:pPr>
              <a:spcBef>
                <a:spcPts val="600"/>
              </a:spcBef>
              <a:spcAft>
                <a:spcPts val="600"/>
              </a:spcAft>
            </a:pPr>
            <a:r>
              <a:rPr lang="en-IE" sz="2400" dirty="0">
                <a:solidFill>
                  <a:schemeClr val="tx2"/>
                </a:solidFill>
              </a:rPr>
              <a:t>Radon gas is a carcinogen and causes lung cancer</a:t>
            </a:r>
          </a:p>
          <a:p>
            <a:pPr>
              <a:spcBef>
                <a:spcPts val="600"/>
              </a:spcBef>
              <a:spcAft>
                <a:spcPts val="600"/>
              </a:spcAft>
            </a:pPr>
            <a:r>
              <a:rPr lang="en-IE" sz="2400" dirty="0">
                <a:solidFill>
                  <a:schemeClr val="tx2"/>
                </a:solidFill>
              </a:rPr>
              <a:t>Lung cancer risk from radon is 25 times greater for smokers</a:t>
            </a:r>
          </a:p>
          <a:p>
            <a:pPr>
              <a:spcBef>
                <a:spcPts val="600"/>
              </a:spcBef>
              <a:spcAft>
                <a:spcPts val="600"/>
              </a:spcAft>
            </a:pPr>
            <a:r>
              <a:rPr lang="en-IE" sz="2400" dirty="0">
                <a:solidFill>
                  <a:schemeClr val="tx2"/>
                </a:solidFill>
              </a:rPr>
              <a:t>Radon enters buildings through cracks and gaps in the structure</a:t>
            </a:r>
          </a:p>
          <a:p>
            <a:pPr>
              <a:spcBef>
                <a:spcPts val="600"/>
              </a:spcBef>
              <a:spcAft>
                <a:spcPts val="600"/>
              </a:spcAft>
            </a:pPr>
            <a:r>
              <a:rPr lang="en-IE" sz="2400" dirty="0">
                <a:solidFill>
                  <a:schemeClr val="tx2"/>
                </a:solidFill>
              </a:rPr>
              <a:t>Radon levels can vary geographically due to geological features</a:t>
            </a:r>
          </a:p>
          <a:p>
            <a:pPr>
              <a:spcBef>
                <a:spcPts val="600"/>
              </a:spcBef>
              <a:spcAft>
                <a:spcPts val="600"/>
              </a:spcAft>
            </a:pPr>
            <a:r>
              <a:rPr lang="en-IE" sz="2400" dirty="0">
                <a:solidFill>
                  <a:schemeClr val="tx2"/>
                </a:solidFill>
              </a:rPr>
              <a:t>Radon levels can vary within the building itself, as well as can fluctuate daily and seasonally</a:t>
            </a:r>
          </a:p>
          <a:p>
            <a:pPr>
              <a:spcBef>
                <a:spcPts val="600"/>
              </a:spcBef>
              <a:spcAft>
                <a:spcPts val="600"/>
              </a:spcAft>
            </a:pPr>
            <a:r>
              <a:rPr lang="en-IE" sz="2400" dirty="0">
                <a:solidFill>
                  <a:schemeClr val="tx2"/>
                </a:solidFill>
              </a:rPr>
              <a:t>Radon exposure can be controlled to decrease the radon concentration and; therefore, the lung cancer risk. This will be addressed in </a:t>
            </a:r>
            <a:r>
              <a:rPr lang="en-IE" sz="2400" dirty="0">
                <a:solidFill>
                  <a:srgbClr val="FF0000"/>
                </a:solidFill>
              </a:rPr>
              <a:t>Module 2</a:t>
            </a:r>
            <a:r>
              <a:rPr lang="en-IE" sz="2400" dirty="0">
                <a:solidFill>
                  <a:schemeClr val="tx1"/>
                </a:solidFill>
              </a:rPr>
              <a:t>.</a:t>
            </a:r>
          </a:p>
        </p:txBody>
      </p:sp>
    </p:spTree>
    <p:extLst>
      <p:ext uri="{BB962C8B-B14F-4D97-AF65-F5344CB8AC3E}">
        <p14:creationId xmlns:p14="http://schemas.microsoft.com/office/powerpoint/2010/main" val="344204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IE" sz="3000" dirty="0"/>
              <a:t>Further Reading</a:t>
            </a:r>
          </a:p>
        </p:txBody>
      </p:sp>
      <p:sp>
        <p:nvSpPr>
          <p:cNvPr id="3" name="Content Placeholder 2"/>
          <p:cNvSpPr>
            <a:spLocks noGrp="1"/>
          </p:cNvSpPr>
          <p:nvPr>
            <p:ph idx="1"/>
          </p:nvPr>
        </p:nvSpPr>
        <p:spPr>
          <a:xfrm>
            <a:off x="251520" y="1196752"/>
            <a:ext cx="8712968" cy="4857403"/>
          </a:xfrm>
        </p:spPr>
        <p:txBody>
          <a:bodyPr>
            <a:normAutofit fontScale="85000" lnSpcReduction="20000"/>
          </a:bodyPr>
          <a:lstStyle/>
          <a:p>
            <a:pPr marL="360000">
              <a:spcBef>
                <a:spcPts val="600"/>
              </a:spcBef>
              <a:spcAft>
                <a:spcPts val="600"/>
              </a:spcAft>
            </a:pPr>
            <a:r>
              <a:rPr lang="en-GB" sz="2400" dirty="0">
                <a:solidFill>
                  <a:schemeClr val="tx2"/>
                </a:solidFill>
              </a:rPr>
              <a:t>International</a:t>
            </a:r>
            <a:r>
              <a:rPr lang="en-IE" sz="2400" dirty="0">
                <a:solidFill>
                  <a:schemeClr val="tx2"/>
                </a:solidFill>
              </a:rPr>
              <a:t> Atomic Energy </a:t>
            </a:r>
            <a:r>
              <a:rPr lang="en-GB" sz="2400" dirty="0">
                <a:solidFill>
                  <a:schemeClr val="tx2"/>
                </a:solidFill>
              </a:rPr>
              <a:t>Agency</a:t>
            </a:r>
            <a:r>
              <a:rPr lang="en-IE" sz="2400" dirty="0">
                <a:solidFill>
                  <a:schemeClr val="tx2"/>
                </a:solidFill>
              </a:rPr>
              <a:t> (2015). </a:t>
            </a:r>
            <a:r>
              <a:rPr lang="en-IE" sz="2400" i="1" dirty="0">
                <a:solidFill>
                  <a:schemeClr val="tx2"/>
                </a:solidFill>
              </a:rPr>
              <a:t>Protection of the Public against Exposure Indoors due to Radon and Other Natural Sources of Radiation</a:t>
            </a:r>
            <a:r>
              <a:rPr lang="en-IE" sz="2400" dirty="0">
                <a:solidFill>
                  <a:schemeClr val="tx2"/>
                </a:solidFill>
              </a:rPr>
              <a:t>. Specific Safety Guide. IAEA Safety Standards Series No. SSG-32.</a:t>
            </a:r>
          </a:p>
          <a:p>
            <a:pPr marL="360000">
              <a:spcBef>
                <a:spcPts val="600"/>
              </a:spcBef>
              <a:spcAft>
                <a:spcPts val="600"/>
              </a:spcAft>
            </a:pPr>
            <a:r>
              <a:rPr lang="en-GB" sz="2400" dirty="0">
                <a:solidFill>
                  <a:schemeClr val="tx2"/>
                </a:solidFill>
              </a:rPr>
              <a:t>World Health Organization</a:t>
            </a:r>
            <a:r>
              <a:rPr lang="en-IE" sz="2400" dirty="0">
                <a:solidFill>
                  <a:schemeClr val="tx2"/>
                </a:solidFill>
              </a:rPr>
              <a:t> (2009). </a:t>
            </a:r>
            <a:r>
              <a:rPr lang="en-IE" sz="2400" i="1" dirty="0">
                <a:solidFill>
                  <a:schemeClr val="tx2"/>
                </a:solidFill>
              </a:rPr>
              <a:t>Handbook on Indoor Radon: A Public Health Perspective</a:t>
            </a:r>
            <a:r>
              <a:rPr lang="en-IE" sz="2400" dirty="0">
                <a:solidFill>
                  <a:schemeClr val="tx2"/>
                </a:solidFill>
              </a:rPr>
              <a:t>, Geneva.</a:t>
            </a:r>
          </a:p>
          <a:p>
            <a:pPr marL="360000">
              <a:spcBef>
                <a:spcPts val="600"/>
              </a:spcBef>
              <a:spcAft>
                <a:spcPts val="600"/>
              </a:spcAft>
            </a:pPr>
            <a:r>
              <a:rPr lang="en-GB" sz="2400" dirty="0">
                <a:solidFill>
                  <a:schemeClr val="tx2"/>
                </a:solidFill>
              </a:rPr>
              <a:t>World Health Organization (2010). </a:t>
            </a:r>
            <a:r>
              <a:rPr lang="en-GB" sz="2400" i="1" dirty="0">
                <a:solidFill>
                  <a:schemeClr val="tx2"/>
                </a:solidFill>
              </a:rPr>
              <a:t>WHO guidelines for indoor air quality: selected pollutants</a:t>
            </a:r>
            <a:r>
              <a:rPr lang="en-GB" sz="2400" dirty="0">
                <a:solidFill>
                  <a:schemeClr val="tx2"/>
                </a:solidFill>
              </a:rPr>
              <a:t>, Copenhagen.</a:t>
            </a:r>
            <a:endParaRPr lang="en-IE" sz="2400" dirty="0">
              <a:solidFill>
                <a:schemeClr val="tx2"/>
              </a:solidFill>
            </a:endParaRPr>
          </a:p>
          <a:p>
            <a:pPr marL="360000">
              <a:spcBef>
                <a:spcPts val="600"/>
              </a:spcBef>
              <a:spcAft>
                <a:spcPts val="600"/>
              </a:spcAft>
            </a:pPr>
            <a:r>
              <a:rPr lang="en-GB" sz="2400" dirty="0">
                <a:solidFill>
                  <a:schemeClr val="tx2"/>
                </a:solidFill>
              </a:rPr>
              <a:t>World Health Organization (2011). Guidelines for Drinking-water Quality, Geneva.</a:t>
            </a:r>
          </a:p>
          <a:p>
            <a:pPr marL="360000">
              <a:spcBef>
                <a:spcPts val="600"/>
              </a:spcBef>
              <a:spcAft>
                <a:spcPts val="600"/>
              </a:spcAft>
            </a:pPr>
            <a:r>
              <a:rPr lang="en-GB" sz="2400" dirty="0">
                <a:solidFill>
                  <a:schemeClr val="tx2"/>
                </a:solidFill>
              </a:rPr>
              <a:t>World Health Organization (2018). Management of Radioactivity in Drinking-water, Geneva.</a:t>
            </a:r>
          </a:p>
          <a:p>
            <a:pPr marL="360000">
              <a:spcBef>
                <a:spcPts val="600"/>
              </a:spcBef>
              <a:spcAft>
                <a:spcPts val="600"/>
              </a:spcAft>
            </a:pPr>
            <a:r>
              <a:rPr lang="en-GB" sz="2400" dirty="0">
                <a:solidFill>
                  <a:schemeClr val="tx2"/>
                </a:solidFill>
              </a:rPr>
              <a:t>International Agency for Research on Cancer (2012). </a:t>
            </a:r>
            <a:r>
              <a:rPr lang="en-GB" sz="2400" i="1" dirty="0">
                <a:solidFill>
                  <a:schemeClr val="tx2"/>
                </a:solidFill>
              </a:rPr>
              <a:t>Radiation</a:t>
            </a:r>
            <a:r>
              <a:rPr lang="en-GB" sz="2400" dirty="0">
                <a:solidFill>
                  <a:schemeClr val="tx2"/>
                </a:solidFill>
              </a:rPr>
              <a:t>. (IARC Monographs on the evaluation of carcinogenic risks to humans, Vol. 100D), Lyon.</a:t>
            </a:r>
            <a:endParaRPr lang="en-US" sz="2400" dirty="0">
              <a:solidFill>
                <a:schemeClr val="tx2"/>
              </a:solidFill>
            </a:endParaRPr>
          </a:p>
          <a:p>
            <a:pPr marL="360000">
              <a:spcBef>
                <a:spcPts val="600"/>
              </a:spcBef>
              <a:spcAft>
                <a:spcPts val="600"/>
              </a:spcAft>
            </a:pPr>
            <a:endParaRPr lang="en-IE" sz="2400" dirty="0">
              <a:solidFill>
                <a:schemeClr val="tx2"/>
              </a:solidFill>
            </a:endParaRPr>
          </a:p>
        </p:txBody>
      </p:sp>
    </p:spTree>
    <p:extLst>
      <p:ext uri="{BB962C8B-B14F-4D97-AF65-F5344CB8AC3E}">
        <p14:creationId xmlns:p14="http://schemas.microsoft.com/office/powerpoint/2010/main" val="90265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IE" sz="3000" dirty="0"/>
              <a:t>Further Reading</a:t>
            </a:r>
          </a:p>
        </p:txBody>
      </p:sp>
      <p:sp>
        <p:nvSpPr>
          <p:cNvPr id="3" name="Content Placeholder 2"/>
          <p:cNvSpPr>
            <a:spLocks noGrp="1"/>
          </p:cNvSpPr>
          <p:nvPr>
            <p:ph idx="1"/>
          </p:nvPr>
        </p:nvSpPr>
        <p:spPr>
          <a:xfrm>
            <a:off x="251520" y="1196752"/>
            <a:ext cx="8712968" cy="4857403"/>
          </a:xfrm>
        </p:spPr>
        <p:txBody>
          <a:bodyPr>
            <a:normAutofit/>
          </a:bodyPr>
          <a:lstStyle/>
          <a:p>
            <a:pPr marL="171450" indent="-171450"/>
            <a:r>
              <a:rPr lang="en-IE" sz="2200" dirty="0" err="1">
                <a:solidFill>
                  <a:schemeClr val="tx2"/>
                </a:solidFill>
              </a:rPr>
              <a:t>Krewski</a:t>
            </a:r>
            <a:r>
              <a:rPr lang="en-IE" sz="2200" dirty="0">
                <a:solidFill>
                  <a:schemeClr val="tx2"/>
                </a:solidFill>
              </a:rPr>
              <a:t> D., </a:t>
            </a:r>
            <a:r>
              <a:rPr lang="en-IE" sz="2200" i="1" dirty="0">
                <a:solidFill>
                  <a:schemeClr val="tx2"/>
                </a:solidFill>
              </a:rPr>
              <a:t>et al. </a:t>
            </a:r>
            <a:r>
              <a:rPr lang="en-IE" sz="2200" dirty="0">
                <a:solidFill>
                  <a:schemeClr val="tx2"/>
                </a:solidFill>
              </a:rPr>
              <a:t>(2005). </a:t>
            </a:r>
            <a:r>
              <a:rPr lang="en-IE" sz="2200" i="1" dirty="0">
                <a:solidFill>
                  <a:schemeClr val="tx2"/>
                </a:solidFill>
              </a:rPr>
              <a:t>Residential radon and risk of lung cancer: a combined analysis of seven North American case-control studies</a:t>
            </a:r>
            <a:r>
              <a:rPr lang="en-IE" sz="2200" dirty="0">
                <a:solidFill>
                  <a:schemeClr val="tx2"/>
                </a:solidFill>
              </a:rPr>
              <a:t>. Epidemiology, 16: 137-145. </a:t>
            </a:r>
          </a:p>
          <a:p>
            <a:pPr marL="171450" indent="-171450"/>
            <a:r>
              <a:rPr lang="en-IE" sz="2200" dirty="0">
                <a:solidFill>
                  <a:schemeClr val="tx2"/>
                </a:solidFill>
              </a:rPr>
              <a:t>Darby, S., </a:t>
            </a:r>
            <a:r>
              <a:rPr lang="en-IE" sz="2200" i="1" dirty="0">
                <a:solidFill>
                  <a:schemeClr val="tx2"/>
                </a:solidFill>
              </a:rPr>
              <a:t>et al., </a:t>
            </a:r>
            <a:r>
              <a:rPr lang="en-IE" sz="2200" dirty="0">
                <a:solidFill>
                  <a:schemeClr val="tx2"/>
                </a:solidFill>
              </a:rPr>
              <a:t>(2004). </a:t>
            </a:r>
            <a:r>
              <a:rPr lang="en-IE" sz="2200" i="1" dirty="0">
                <a:solidFill>
                  <a:schemeClr val="tx2"/>
                </a:solidFill>
              </a:rPr>
              <a:t>Radon in homes and risk of lung cancer: collaborative analysis of individual data from 13 European case studies</a:t>
            </a:r>
            <a:r>
              <a:rPr lang="en-IE" sz="2200" dirty="0">
                <a:solidFill>
                  <a:schemeClr val="tx2"/>
                </a:solidFill>
              </a:rPr>
              <a:t>, British Medical Journal 330: 223-228. </a:t>
            </a:r>
          </a:p>
          <a:p>
            <a:pPr marL="171450" indent="-171450"/>
            <a:r>
              <a:rPr lang="en-IE" sz="2200" dirty="0">
                <a:solidFill>
                  <a:schemeClr val="tx2"/>
                </a:solidFill>
              </a:rPr>
              <a:t>European Commission (1999). </a:t>
            </a:r>
            <a:r>
              <a:rPr lang="en-IE" sz="2200" i="1" dirty="0">
                <a:solidFill>
                  <a:schemeClr val="tx2"/>
                </a:solidFill>
              </a:rPr>
              <a:t>Radiological protection principles concerning the natural radioactivity of building materials</a:t>
            </a:r>
            <a:r>
              <a:rPr lang="en-IE" sz="2200" dirty="0">
                <a:solidFill>
                  <a:schemeClr val="tx2"/>
                </a:solidFill>
              </a:rPr>
              <a:t>. Radiation Protection 112, EC, Luxembourg.</a:t>
            </a:r>
          </a:p>
          <a:p>
            <a:pPr marL="0" indent="0">
              <a:buNone/>
            </a:pPr>
            <a:r>
              <a:rPr lang="en-IE" sz="2400" dirty="0">
                <a:solidFill>
                  <a:schemeClr val="tx2"/>
                </a:solidFill>
              </a:rPr>
              <a:t> </a:t>
            </a:r>
          </a:p>
        </p:txBody>
      </p:sp>
    </p:spTree>
    <p:extLst>
      <p:ext uri="{BB962C8B-B14F-4D97-AF65-F5344CB8AC3E}">
        <p14:creationId xmlns:p14="http://schemas.microsoft.com/office/powerpoint/2010/main" val="178804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5589240"/>
            <a:ext cx="8568953" cy="648072"/>
          </a:xfrm>
        </p:spPr>
        <p:txBody>
          <a:bodyPr>
            <a:normAutofit/>
          </a:bodyPr>
          <a:lstStyle/>
          <a:p>
            <a:pPr algn="ctr"/>
            <a:r>
              <a:rPr lang="en-US" sz="2000" dirty="0"/>
              <a:t>July 2018</a:t>
            </a:r>
            <a:endParaRPr lang="en-GB" sz="2000" dirty="0"/>
          </a:p>
        </p:txBody>
      </p:sp>
    </p:spTree>
    <p:extLst>
      <p:ext uri="{BB962C8B-B14F-4D97-AF65-F5344CB8AC3E}">
        <p14:creationId xmlns:p14="http://schemas.microsoft.com/office/powerpoint/2010/main" val="476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612068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Content</a:t>
            </a:r>
          </a:p>
        </p:txBody>
      </p:sp>
      <p:sp>
        <p:nvSpPr>
          <p:cNvPr id="5" name="Content Placeholder 4"/>
          <p:cNvSpPr>
            <a:spLocks noGrp="1"/>
          </p:cNvSpPr>
          <p:nvPr>
            <p:ph idx="1"/>
          </p:nvPr>
        </p:nvSpPr>
        <p:spPr>
          <a:xfrm>
            <a:off x="251520" y="1340768"/>
            <a:ext cx="8712968" cy="4785395"/>
          </a:xfrm>
        </p:spPr>
        <p:txBody>
          <a:bodyPr>
            <a:normAutofit/>
          </a:bodyPr>
          <a:lstStyle/>
          <a:p>
            <a:r>
              <a:rPr lang="en-IE" sz="2400" dirty="0">
                <a:solidFill>
                  <a:schemeClr val="tx2"/>
                </a:solidFill>
              </a:rPr>
              <a:t>What is radon?</a:t>
            </a:r>
          </a:p>
          <a:p>
            <a:r>
              <a:rPr lang="en-IE" sz="2400" dirty="0">
                <a:solidFill>
                  <a:schemeClr val="tx2"/>
                </a:solidFill>
              </a:rPr>
              <a:t>Why is it of concern?</a:t>
            </a:r>
          </a:p>
          <a:p>
            <a:r>
              <a:rPr lang="en-IE" sz="2400" dirty="0">
                <a:solidFill>
                  <a:schemeClr val="tx2"/>
                </a:solidFill>
              </a:rPr>
              <a:t>Global levels of radon</a:t>
            </a:r>
          </a:p>
          <a:p>
            <a:r>
              <a:rPr lang="en-IE" sz="2400" dirty="0">
                <a:solidFill>
                  <a:schemeClr val="tx2"/>
                </a:solidFill>
              </a:rPr>
              <a:t>The impact of radon on health</a:t>
            </a:r>
          </a:p>
          <a:p>
            <a:r>
              <a:rPr lang="en-IE" sz="2400" dirty="0">
                <a:solidFill>
                  <a:schemeClr val="tx2"/>
                </a:solidFill>
              </a:rPr>
              <a:t>The combined effect with smoking</a:t>
            </a:r>
          </a:p>
          <a:p>
            <a:r>
              <a:rPr lang="en-IE" sz="2400" dirty="0">
                <a:solidFill>
                  <a:schemeClr val="tx2"/>
                </a:solidFill>
              </a:rPr>
              <a:t>How radon enters homes and workplaces</a:t>
            </a:r>
          </a:p>
          <a:p>
            <a:r>
              <a:rPr lang="en-IE" sz="2400" dirty="0">
                <a:solidFill>
                  <a:schemeClr val="tx2"/>
                </a:solidFill>
              </a:rPr>
              <a:t>Variations and fluctuations in radon levels</a:t>
            </a:r>
          </a:p>
          <a:p>
            <a:r>
              <a:rPr lang="en-IE" sz="2400" dirty="0">
                <a:solidFill>
                  <a:schemeClr val="tx2"/>
                </a:solidFill>
              </a:rPr>
              <a:t>Summary learning points</a:t>
            </a:r>
          </a:p>
        </p:txBody>
      </p:sp>
    </p:spTree>
    <p:extLst>
      <p:ext uri="{BB962C8B-B14F-4D97-AF65-F5344CB8AC3E}">
        <p14:creationId xmlns:p14="http://schemas.microsoft.com/office/powerpoint/2010/main" val="55023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0013" y="218546"/>
            <a:ext cx="6028192" cy="978206"/>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eaLnBrk="1" hangingPunct="1">
              <a:defRPr/>
            </a:pPr>
            <a:r>
              <a:rPr lang="en-GB" sz="3000" b="1" dirty="0">
                <a:solidFill>
                  <a:schemeClr val="tx1"/>
                </a:solidFill>
              </a:rPr>
              <a:t>What is radon?</a:t>
            </a:r>
            <a:endParaRPr lang="en-US" sz="3000" b="1" dirty="0">
              <a:solidFill>
                <a:schemeClr val="tx1"/>
              </a:solidFill>
            </a:endParaRPr>
          </a:p>
        </p:txBody>
      </p:sp>
      <p:sp>
        <p:nvSpPr>
          <p:cNvPr id="11267" name="Rectangle 3"/>
          <p:cNvSpPr>
            <a:spLocks noGrp="1" noChangeArrowheads="1"/>
          </p:cNvSpPr>
          <p:nvPr>
            <p:ph type="body" sz="half" idx="1"/>
          </p:nvPr>
        </p:nvSpPr>
        <p:spPr>
          <a:xfrm>
            <a:off x="150000" y="1346201"/>
            <a:ext cx="4630683" cy="5251151"/>
          </a:xfrm>
        </p:spPr>
        <p:txBody>
          <a:bodyPr>
            <a:noAutofit/>
          </a:bodyPr>
          <a:lstStyle/>
          <a:p>
            <a:pPr eaLnBrk="1" hangingPunct="1">
              <a:lnSpc>
                <a:spcPct val="80000"/>
              </a:lnSpc>
              <a:buClr>
                <a:srgbClr val="0039A6"/>
              </a:buClr>
            </a:pPr>
            <a:r>
              <a:rPr lang="en-GB" sz="2400" dirty="0">
                <a:solidFill>
                  <a:schemeClr val="tx2"/>
                </a:solidFill>
              </a:rPr>
              <a:t>Radon is a radioactive gas</a:t>
            </a:r>
          </a:p>
          <a:p>
            <a:pPr eaLnBrk="1" hangingPunct="1">
              <a:lnSpc>
                <a:spcPct val="80000"/>
              </a:lnSpc>
              <a:buClr>
                <a:srgbClr val="0039A6"/>
              </a:buClr>
              <a:buFontTx/>
              <a:buNone/>
            </a:pPr>
            <a:endParaRPr lang="en-GB" sz="2400" dirty="0">
              <a:solidFill>
                <a:schemeClr val="tx2"/>
              </a:solidFill>
            </a:endParaRPr>
          </a:p>
          <a:p>
            <a:pPr eaLnBrk="1" hangingPunct="1">
              <a:lnSpc>
                <a:spcPct val="80000"/>
              </a:lnSpc>
              <a:buClr>
                <a:srgbClr val="0039A6"/>
              </a:buClr>
            </a:pPr>
            <a:r>
              <a:rPr lang="en-GB" sz="2400" dirty="0">
                <a:solidFill>
                  <a:schemeClr val="tx2"/>
                </a:solidFill>
              </a:rPr>
              <a:t>It is natural and is everywhere</a:t>
            </a:r>
          </a:p>
          <a:p>
            <a:pPr eaLnBrk="1" hangingPunct="1">
              <a:lnSpc>
                <a:spcPct val="80000"/>
              </a:lnSpc>
              <a:buClr>
                <a:srgbClr val="0039A6"/>
              </a:buClr>
              <a:buFontTx/>
              <a:buNone/>
            </a:pPr>
            <a:endParaRPr lang="en-GB" sz="2400" dirty="0">
              <a:solidFill>
                <a:schemeClr val="tx2"/>
              </a:solidFill>
            </a:endParaRPr>
          </a:p>
          <a:p>
            <a:pPr eaLnBrk="1" hangingPunct="1">
              <a:lnSpc>
                <a:spcPct val="80000"/>
              </a:lnSpc>
              <a:buClr>
                <a:srgbClr val="0039A6"/>
              </a:buClr>
            </a:pPr>
            <a:r>
              <a:rPr lang="en-GB" sz="2400" dirty="0">
                <a:solidFill>
                  <a:schemeClr val="tx2"/>
                </a:solidFill>
              </a:rPr>
              <a:t>It is continually produced by the decay of uranium, which occurs naturally in soils and rocks</a:t>
            </a:r>
          </a:p>
          <a:p>
            <a:pPr eaLnBrk="1" hangingPunct="1">
              <a:lnSpc>
                <a:spcPct val="80000"/>
              </a:lnSpc>
              <a:buClr>
                <a:srgbClr val="0039A6"/>
              </a:buClr>
              <a:buFontTx/>
              <a:buNone/>
            </a:pPr>
            <a:endParaRPr lang="en-GB" sz="2400" dirty="0">
              <a:solidFill>
                <a:schemeClr val="tx2"/>
              </a:solidFill>
            </a:endParaRPr>
          </a:p>
          <a:p>
            <a:pPr eaLnBrk="1" hangingPunct="1">
              <a:lnSpc>
                <a:spcPct val="80000"/>
              </a:lnSpc>
              <a:buClr>
                <a:srgbClr val="0039A6"/>
              </a:buClr>
            </a:pPr>
            <a:r>
              <a:rPr lang="en-GB" sz="2400" dirty="0">
                <a:solidFill>
                  <a:schemeClr val="tx2"/>
                </a:solidFill>
              </a:rPr>
              <a:t>Once produced, radon escapes into the open air unless it enters a building or enclosed space</a:t>
            </a:r>
          </a:p>
        </p:txBody>
      </p:sp>
      <p:pic>
        <p:nvPicPr>
          <p:cNvPr id="512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097" y="1295400"/>
            <a:ext cx="36242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5"/>
          <p:cNvGrpSpPr>
            <a:grpSpLocks/>
          </p:cNvGrpSpPr>
          <p:nvPr/>
        </p:nvGrpSpPr>
        <p:grpSpPr bwMode="auto">
          <a:xfrm>
            <a:off x="4716463" y="3589338"/>
            <a:ext cx="4032250" cy="2638425"/>
            <a:chOff x="700" y="2174"/>
            <a:chExt cx="2856" cy="1662"/>
          </a:xfrm>
        </p:grpSpPr>
        <p:grpSp>
          <p:nvGrpSpPr>
            <p:cNvPr id="5126" name="Group 6"/>
            <p:cNvGrpSpPr>
              <a:grpSpLocks/>
            </p:cNvGrpSpPr>
            <p:nvPr/>
          </p:nvGrpSpPr>
          <p:grpSpPr bwMode="auto">
            <a:xfrm>
              <a:off x="2599" y="3484"/>
              <a:ext cx="957" cy="352"/>
              <a:chOff x="2599" y="3484"/>
              <a:chExt cx="957" cy="352"/>
            </a:xfrm>
          </p:grpSpPr>
          <p:sp>
            <p:nvSpPr>
              <p:cNvPr id="5142" name="Oval 7"/>
              <p:cNvSpPr>
                <a:spLocks noChangeArrowheads="1"/>
              </p:cNvSpPr>
              <p:nvPr/>
            </p:nvSpPr>
            <p:spPr bwMode="auto">
              <a:xfrm>
                <a:off x="2629" y="3484"/>
                <a:ext cx="892" cy="352"/>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143" name="Rectangle 8"/>
              <p:cNvSpPr>
                <a:spLocks noChangeArrowheads="1"/>
              </p:cNvSpPr>
              <p:nvPr/>
            </p:nvSpPr>
            <p:spPr bwMode="auto">
              <a:xfrm>
                <a:off x="2599" y="3533"/>
                <a:ext cx="9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dirty="0">
                    <a:solidFill>
                      <a:schemeClr val="bg1"/>
                    </a:solidFill>
                  </a:rPr>
                  <a:t>Uranium</a:t>
                </a:r>
              </a:p>
            </p:txBody>
          </p:sp>
        </p:grpSp>
        <p:grpSp>
          <p:nvGrpSpPr>
            <p:cNvPr id="5127" name="Group 9"/>
            <p:cNvGrpSpPr>
              <a:grpSpLocks/>
            </p:cNvGrpSpPr>
            <p:nvPr/>
          </p:nvGrpSpPr>
          <p:grpSpPr bwMode="auto">
            <a:xfrm>
              <a:off x="1405" y="3010"/>
              <a:ext cx="902" cy="352"/>
              <a:chOff x="1405" y="3010"/>
              <a:chExt cx="902" cy="352"/>
            </a:xfrm>
          </p:grpSpPr>
          <p:sp>
            <p:nvSpPr>
              <p:cNvPr id="5140" name="Oval 10"/>
              <p:cNvSpPr>
                <a:spLocks noChangeArrowheads="1"/>
              </p:cNvSpPr>
              <p:nvPr/>
            </p:nvSpPr>
            <p:spPr bwMode="auto">
              <a:xfrm>
                <a:off x="1405" y="3010"/>
                <a:ext cx="892" cy="352"/>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141" name="Rectangle 11"/>
              <p:cNvSpPr>
                <a:spLocks noChangeArrowheads="1"/>
              </p:cNvSpPr>
              <p:nvPr/>
            </p:nvSpPr>
            <p:spPr bwMode="auto">
              <a:xfrm>
                <a:off x="1422" y="3053"/>
                <a:ext cx="8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dirty="0">
                    <a:solidFill>
                      <a:schemeClr val="bg1"/>
                    </a:solidFill>
                  </a:rPr>
                  <a:t>Radium</a:t>
                </a:r>
              </a:p>
            </p:txBody>
          </p:sp>
        </p:grpSp>
        <p:grpSp>
          <p:nvGrpSpPr>
            <p:cNvPr id="5128" name="Group 12"/>
            <p:cNvGrpSpPr>
              <a:grpSpLocks/>
            </p:cNvGrpSpPr>
            <p:nvPr/>
          </p:nvGrpSpPr>
          <p:grpSpPr bwMode="auto">
            <a:xfrm>
              <a:off x="1496" y="2174"/>
              <a:ext cx="571" cy="383"/>
              <a:chOff x="1496" y="2174"/>
              <a:chExt cx="571" cy="383"/>
            </a:xfrm>
          </p:grpSpPr>
          <p:sp>
            <p:nvSpPr>
              <p:cNvPr id="5138" name="Freeform 13"/>
              <p:cNvSpPr>
                <a:spLocks/>
              </p:cNvSpPr>
              <p:nvPr/>
            </p:nvSpPr>
            <p:spPr bwMode="auto">
              <a:xfrm>
                <a:off x="1496" y="2174"/>
                <a:ext cx="568" cy="376"/>
              </a:xfrm>
              <a:custGeom>
                <a:avLst/>
                <a:gdLst>
                  <a:gd name="T0" fmla="*/ 21 w 568"/>
                  <a:gd name="T1" fmla="*/ 373 h 376"/>
                  <a:gd name="T2" fmla="*/ 60 w 568"/>
                  <a:gd name="T3" fmla="*/ 375 h 376"/>
                  <a:gd name="T4" fmla="*/ 107 w 568"/>
                  <a:gd name="T5" fmla="*/ 373 h 376"/>
                  <a:gd name="T6" fmla="*/ 153 w 568"/>
                  <a:gd name="T7" fmla="*/ 364 h 376"/>
                  <a:gd name="T8" fmla="*/ 205 w 568"/>
                  <a:gd name="T9" fmla="*/ 354 h 376"/>
                  <a:gd name="T10" fmla="*/ 258 w 568"/>
                  <a:gd name="T11" fmla="*/ 337 h 376"/>
                  <a:gd name="T12" fmla="*/ 318 w 568"/>
                  <a:gd name="T13" fmla="*/ 311 h 376"/>
                  <a:gd name="T14" fmla="*/ 370 w 568"/>
                  <a:gd name="T15" fmla="*/ 285 h 376"/>
                  <a:gd name="T16" fmla="*/ 418 w 568"/>
                  <a:gd name="T17" fmla="*/ 249 h 376"/>
                  <a:gd name="T18" fmla="*/ 458 w 568"/>
                  <a:gd name="T19" fmla="*/ 208 h 376"/>
                  <a:gd name="T20" fmla="*/ 477 w 568"/>
                  <a:gd name="T21" fmla="*/ 176 h 376"/>
                  <a:gd name="T22" fmla="*/ 490 w 568"/>
                  <a:gd name="T23" fmla="*/ 148 h 376"/>
                  <a:gd name="T24" fmla="*/ 567 w 568"/>
                  <a:gd name="T25" fmla="*/ 181 h 376"/>
                  <a:gd name="T26" fmla="*/ 544 w 568"/>
                  <a:gd name="T27" fmla="*/ 127 h 376"/>
                  <a:gd name="T28" fmla="*/ 525 w 568"/>
                  <a:gd name="T29" fmla="*/ 66 h 376"/>
                  <a:gd name="T30" fmla="*/ 527 w 568"/>
                  <a:gd name="T31" fmla="*/ 10 h 376"/>
                  <a:gd name="T32" fmla="*/ 486 w 568"/>
                  <a:gd name="T33" fmla="*/ 16 h 376"/>
                  <a:gd name="T34" fmla="*/ 429 w 568"/>
                  <a:gd name="T35" fmla="*/ 44 h 376"/>
                  <a:gd name="T36" fmla="*/ 383 w 568"/>
                  <a:gd name="T37" fmla="*/ 56 h 376"/>
                  <a:gd name="T38" fmla="*/ 420 w 568"/>
                  <a:gd name="T39" fmla="*/ 94 h 376"/>
                  <a:gd name="T40" fmla="*/ 401 w 568"/>
                  <a:gd name="T41" fmla="*/ 140 h 376"/>
                  <a:gd name="T42" fmla="*/ 368 w 568"/>
                  <a:gd name="T43" fmla="*/ 183 h 376"/>
                  <a:gd name="T44" fmla="*/ 325 w 568"/>
                  <a:gd name="T45" fmla="*/ 225 h 376"/>
                  <a:gd name="T46" fmla="*/ 265 w 568"/>
                  <a:gd name="T47" fmla="*/ 271 h 376"/>
                  <a:gd name="T48" fmla="*/ 208 w 568"/>
                  <a:gd name="T49" fmla="*/ 302 h 376"/>
                  <a:gd name="T50" fmla="*/ 180 w 568"/>
                  <a:gd name="T51" fmla="*/ 317 h 376"/>
                  <a:gd name="T52" fmla="*/ 154 w 568"/>
                  <a:gd name="T53" fmla="*/ 327 h 376"/>
                  <a:gd name="T54" fmla="*/ 114 w 568"/>
                  <a:gd name="T55" fmla="*/ 342 h 376"/>
                  <a:gd name="T56" fmla="*/ 87 w 568"/>
                  <a:gd name="T57" fmla="*/ 349 h 376"/>
                  <a:gd name="T58" fmla="*/ 61 w 568"/>
                  <a:gd name="T59" fmla="*/ 355 h 376"/>
                  <a:gd name="T60" fmla="*/ 30 w 568"/>
                  <a:gd name="T61" fmla="*/ 358 h 376"/>
                  <a:gd name="T62" fmla="*/ 0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0" y="360"/>
                    </a:moveTo>
                    <a:lnTo>
                      <a:pt x="21" y="373"/>
                    </a:lnTo>
                    <a:lnTo>
                      <a:pt x="43" y="374"/>
                    </a:lnTo>
                    <a:lnTo>
                      <a:pt x="60" y="375"/>
                    </a:lnTo>
                    <a:lnTo>
                      <a:pt x="82" y="375"/>
                    </a:lnTo>
                    <a:lnTo>
                      <a:pt x="107" y="373"/>
                    </a:lnTo>
                    <a:lnTo>
                      <a:pt x="126" y="369"/>
                    </a:lnTo>
                    <a:lnTo>
                      <a:pt x="153" y="364"/>
                    </a:lnTo>
                    <a:lnTo>
                      <a:pt x="180" y="359"/>
                    </a:lnTo>
                    <a:lnTo>
                      <a:pt x="205" y="354"/>
                    </a:lnTo>
                    <a:lnTo>
                      <a:pt x="236" y="345"/>
                    </a:lnTo>
                    <a:lnTo>
                      <a:pt x="258" y="337"/>
                    </a:lnTo>
                    <a:lnTo>
                      <a:pt x="287" y="324"/>
                    </a:lnTo>
                    <a:lnTo>
                      <a:pt x="318" y="311"/>
                    </a:lnTo>
                    <a:lnTo>
                      <a:pt x="348" y="296"/>
                    </a:lnTo>
                    <a:lnTo>
                      <a:pt x="370" y="285"/>
                    </a:lnTo>
                    <a:lnTo>
                      <a:pt x="397" y="265"/>
                    </a:lnTo>
                    <a:lnTo>
                      <a:pt x="418" y="249"/>
                    </a:lnTo>
                    <a:lnTo>
                      <a:pt x="438" y="229"/>
                    </a:lnTo>
                    <a:lnTo>
                      <a:pt x="458" y="208"/>
                    </a:lnTo>
                    <a:lnTo>
                      <a:pt x="467" y="194"/>
                    </a:lnTo>
                    <a:lnTo>
                      <a:pt x="477" y="176"/>
                    </a:lnTo>
                    <a:lnTo>
                      <a:pt x="484" y="162"/>
                    </a:lnTo>
                    <a:lnTo>
                      <a:pt x="490" y="148"/>
                    </a:lnTo>
                    <a:lnTo>
                      <a:pt x="493" y="136"/>
                    </a:lnTo>
                    <a:lnTo>
                      <a:pt x="567" y="181"/>
                    </a:lnTo>
                    <a:lnTo>
                      <a:pt x="555" y="157"/>
                    </a:lnTo>
                    <a:lnTo>
                      <a:pt x="544" y="127"/>
                    </a:lnTo>
                    <a:lnTo>
                      <a:pt x="533" y="98"/>
                    </a:lnTo>
                    <a:lnTo>
                      <a:pt x="525" y="66"/>
                    </a:lnTo>
                    <a:lnTo>
                      <a:pt x="522" y="44"/>
                    </a:lnTo>
                    <a:lnTo>
                      <a:pt x="527" y="10"/>
                    </a:lnTo>
                    <a:lnTo>
                      <a:pt x="511" y="0"/>
                    </a:lnTo>
                    <a:lnTo>
                      <a:pt x="486" y="16"/>
                    </a:lnTo>
                    <a:lnTo>
                      <a:pt x="460" y="31"/>
                    </a:lnTo>
                    <a:lnTo>
                      <a:pt x="429" y="44"/>
                    </a:lnTo>
                    <a:lnTo>
                      <a:pt x="400" y="52"/>
                    </a:lnTo>
                    <a:lnTo>
                      <a:pt x="383" y="56"/>
                    </a:lnTo>
                    <a:lnTo>
                      <a:pt x="358" y="57"/>
                    </a:lnTo>
                    <a:lnTo>
                      <a:pt x="420" y="94"/>
                    </a:lnTo>
                    <a:lnTo>
                      <a:pt x="411" y="119"/>
                    </a:lnTo>
                    <a:lnTo>
                      <a:pt x="401" y="140"/>
                    </a:lnTo>
                    <a:lnTo>
                      <a:pt x="385" y="162"/>
                    </a:lnTo>
                    <a:lnTo>
                      <a:pt x="368" y="183"/>
                    </a:lnTo>
                    <a:lnTo>
                      <a:pt x="346" y="206"/>
                    </a:lnTo>
                    <a:lnTo>
                      <a:pt x="325" y="225"/>
                    </a:lnTo>
                    <a:lnTo>
                      <a:pt x="294" y="250"/>
                    </a:lnTo>
                    <a:lnTo>
                      <a:pt x="265" y="271"/>
                    </a:lnTo>
                    <a:lnTo>
                      <a:pt x="239" y="287"/>
                    </a:lnTo>
                    <a:lnTo>
                      <a:pt x="208" y="302"/>
                    </a:lnTo>
                    <a:lnTo>
                      <a:pt x="193" y="310"/>
                    </a:lnTo>
                    <a:lnTo>
                      <a:pt x="180" y="317"/>
                    </a:lnTo>
                    <a:lnTo>
                      <a:pt x="166" y="323"/>
                    </a:lnTo>
                    <a:lnTo>
                      <a:pt x="154" y="327"/>
                    </a:lnTo>
                    <a:lnTo>
                      <a:pt x="131" y="336"/>
                    </a:lnTo>
                    <a:lnTo>
                      <a:pt x="114" y="342"/>
                    </a:lnTo>
                    <a:lnTo>
                      <a:pt x="101" y="346"/>
                    </a:lnTo>
                    <a:lnTo>
                      <a:pt x="87" y="349"/>
                    </a:lnTo>
                    <a:lnTo>
                      <a:pt x="73" y="352"/>
                    </a:lnTo>
                    <a:lnTo>
                      <a:pt x="61" y="355"/>
                    </a:lnTo>
                    <a:lnTo>
                      <a:pt x="47" y="357"/>
                    </a:lnTo>
                    <a:lnTo>
                      <a:pt x="30" y="358"/>
                    </a:lnTo>
                    <a:lnTo>
                      <a:pt x="15" y="360"/>
                    </a:lnTo>
                    <a:lnTo>
                      <a:pt x="0"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E" dirty="0"/>
              </a:p>
            </p:txBody>
          </p:sp>
          <p:sp>
            <p:nvSpPr>
              <p:cNvPr id="5139" name="Freeform 14"/>
              <p:cNvSpPr>
                <a:spLocks/>
              </p:cNvSpPr>
              <p:nvPr/>
            </p:nvSpPr>
            <p:spPr bwMode="auto">
              <a:xfrm>
                <a:off x="1517" y="2183"/>
                <a:ext cx="550" cy="374"/>
              </a:xfrm>
              <a:custGeom>
                <a:avLst/>
                <a:gdLst>
                  <a:gd name="T0" fmla="*/ 0 w 550"/>
                  <a:gd name="T1" fmla="*/ 364 h 374"/>
                  <a:gd name="T2" fmla="*/ 22 w 550"/>
                  <a:gd name="T3" fmla="*/ 368 h 374"/>
                  <a:gd name="T4" fmla="*/ 40 w 550"/>
                  <a:gd name="T5" fmla="*/ 371 h 374"/>
                  <a:gd name="T6" fmla="*/ 56 w 550"/>
                  <a:gd name="T7" fmla="*/ 372 h 374"/>
                  <a:gd name="T8" fmla="*/ 74 w 550"/>
                  <a:gd name="T9" fmla="*/ 372 h 374"/>
                  <a:gd name="T10" fmla="*/ 100 w 550"/>
                  <a:gd name="T11" fmla="*/ 373 h 374"/>
                  <a:gd name="T12" fmla="*/ 125 w 550"/>
                  <a:gd name="T13" fmla="*/ 371 h 374"/>
                  <a:gd name="T14" fmla="*/ 152 w 550"/>
                  <a:gd name="T15" fmla="*/ 367 h 374"/>
                  <a:gd name="T16" fmla="*/ 178 w 550"/>
                  <a:gd name="T17" fmla="*/ 361 h 374"/>
                  <a:gd name="T18" fmla="*/ 202 w 550"/>
                  <a:gd name="T19" fmla="*/ 355 h 374"/>
                  <a:gd name="T20" fmla="*/ 233 w 550"/>
                  <a:gd name="T21" fmla="*/ 346 h 374"/>
                  <a:gd name="T22" fmla="*/ 255 w 550"/>
                  <a:gd name="T23" fmla="*/ 338 h 374"/>
                  <a:gd name="T24" fmla="*/ 283 w 550"/>
                  <a:gd name="T25" fmla="*/ 326 h 374"/>
                  <a:gd name="T26" fmla="*/ 315 w 550"/>
                  <a:gd name="T27" fmla="*/ 312 h 374"/>
                  <a:gd name="T28" fmla="*/ 345 w 550"/>
                  <a:gd name="T29" fmla="*/ 297 h 374"/>
                  <a:gd name="T30" fmla="*/ 366 w 550"/>
                  <a:gd name="T31" fmla="*/ 286 h 374"/>
                  <a:gd name="T32" fmla="*/ 393 w 550"/>
                  <a:gd name="T33" fmla="*/ 265 h 374"/>
                  <a:gd name="T34" fmla="*/ 414 w 550"/>
                  <a:gd name="T35" fmla="*/ 249 h 374"/>
                  <a:gd name="T36" fmla="*/ 434 w 550"/>
                  <a:gd name="T37" fmla="*/ 229 h 374"/>
                  <a:gd name="T38" fmla="*/ 453 w 550"/>
                  <a:gd name="T39" fmla="*/ 207 h 374"/>
                  <a:gd name="T40" fmla="*/ 463 w 550"/>
                  <a:gd name="T41" fmla="*/ 194 h 374"/>
                  <a:gd name="T42" fmla="*/ 472 w 550"/>
                  <a:gd name="T43" fmla="*/ 176 h 374"/>
                  <a:gd name="T44" fmla="*/ 478 w 550"/>
                  <a:gd name="T45" fmla="*/ 162 h 374"/>
                  <a:gd name="T46" fmla="*/ 485 w 550"/>
                  <a:gd name="T47" fmla="*/ 148 h 374"/>
                  <a:gd name="T48" fmla="*/ 488 w 550"/>
                  <a:gd name="T49" fmla="*/ 136 h 374"/>
                  <a:gd name="T50" fmla="*/ 549 w 550"/>
                  <a:gd name="T51" fmla="*/ 173 h 374"/>
                  <a:gd name="T52" fmla="*/ 538 w 550"/>
                  <a:gd name="T53" fmla="*/ 147 h 374"/>
                  <a:gd name="T54" fmla="*/ 529 w 550"/>
                  <a:gd name="T55" fmla="*/ 123 h 374"/>
                  <a:gd name="T56" fmla="*/ 518 w 550"/>
                  <a:gd name="T57" fmla="*/ 91 h 374"/>
                  <a:gd name="T58" fmla="*/ 511 w 550"/>
                  <a:gd name="T59" fmla="*/ 59 h 374"/>
                  <a:gd name="T60" fmla="*/ 506 w 550"/>
                  <a:gd name="T61" fmla="*/ 31 h 374"/>
                  <a:gd name="T62" fmla="*/ 507 w 550"/>
                  <a:gd name="T63" fmla="*/ 0 h 374"/>
                  <a:gd name="T64" fmla="*/ 483 w 550"/>
                  <a:gd name="T65" fmla="*/ 16 h 374"/>
                  <a:gd name="T66" fmla="*/ 456 w 550"/>
                  <a:gd name="T67" fmla="*/ 30 h 374"/>
                  <a:gd name="T68" fmla="*/ 426 w 550"/>
                  <a:gd name="T69" fmla="*/ 44 h 374"/>
                  <a:gd name="T70" fmla="*/ 397 w 550"/>
                  <a:gd name="T71" fmla="*/ 53 h 374"/>
                  <a:gd name="T72" fmla="*/ 380 w 550"/>
                  <a:gd name="T73" fmla="*/ 56 h 374"/>
                  <a:gd name="T74" fmla="*/ 355 w 550"/>
                  <a:gd name="T75" fmla="*/ 57 h 374"/>
                  <a:gd name="T76" fmla="*/ 417 w 550"/>
                  <a:gd name="T77" fmla="*/ 95 h 374"/>
                  <a:gd name="T78" fmla="*/ 408 w 550"/>
                  <a:gd name="T79" fmla="*/ 119 h 374"/>
                  <a:gd name="T80" fmla="*/ 397 w 550"/>
                  <a:gd name="T81" fmla="*/ 140 h 374"/>
                  <a:gd name="T82" fmla="*/ 381 w 550"/>
                  <a:gd name="T83" fmla="*/ 162 h 374"/>
                  <a:gd name="T84" fmla="*/ 364 w 550"/>
                  <a:gd name="T85" fmla="*/ 183 h 374"/>
                  <a:gd name="T86" fmla="*/ 343 w 550"/>
                  <a:gd name="T87" fmla="*/ 206 h 374"/>
                  <a:gd name="T88" fmla="*/ 323 w 550"/>
                  <a:gd name="T89" fmla="*/ 226 h 374"/>
                  <a:gd name="T90" fmla="*/ 291 w 550"/>
                  <a:gd name="T91" fmla="*/ 252 h 374"/>
                  <a:gd name="T92" fmla="*/ 263 w 550"/>
                  <a:gd name="T93" fmla="*/ 272 h 374"/>
                  <a:gd name="T94" fmla="*/ 237 w 550"/>
                  <a:gd name="T95" fmla="*/ 288 h 374"/>
                  <a:gd name="T96" fmla="*/ 206 w 550"/>
                  <a:gd name="T97" fmla="*/ 304 h 374"/>
                  <a:gd name="T98" fmla="*/ 191 w 550"/>
                  <a:gd name="T99" fmla="*/ 312 h 374"/>
                  <a:gd name="T100" fmla="*/ 178 w 550"/>
                  <a:gd name="T101" fmla="*/ 319 h 374"/>
                  <a:gd name="T102" fmla="*/ 165 w 550"/>
                  <a:gd name="T103" fmla="*/ 325 h 374"/>
                  <a:gd name="T104" fmla="*/ 153 w 550"/>
                  <a:gd name="T105" fmla="*/ 330 h 374"/>
                  <a:gd name="T106" fmla="*/ 130 w 550"/>
                  <a:gd name="T107" fmla="*/ 339 h 374"/>
                  <a:gd name="T108" fmla="*/ 113 w 550"/>
                  <a:gd name="T109" fmla="*/ 344 h 374"/>
                  <a:gd name="T110" fmla="*/ 100 w 550"/>
                  <a:gd name="T111" fmla="*/ 348 h 374"/>
                  <a:gd name="T112" fmla="*/ 86 w 550"/>
                  <a:gd name="T113" fmla="*/ 352 h 374"/>
                  <a:gd name="T114" fmla="*/ 72 w 550"/>
                  <a:gd name="T115" fmla="*/ 355 h 374"/>
                  <a:gd name="T116" fmla="*/ 60 w 550"/>
                  <a:gd name="T117" fmla="*/ 357 h 374"/>
                  <a:gd name="T118" fmla="*/ 47 w 550"/>
                  <a:gd name="T119" fmla="*/ 360 h 374"/>
                  <a:gd name="T120" fmla="*/ 31 w 550"/>
                  <a:gd name="T121" fmla="*/ 362 h 374"/>
                  <a:gd name="T122" fmla="*/ 15 w 550"/>
                  <a:gd name="T123" fmla="*/ 364 h 374"/>
                  <a:gd name="T124" fmla="*/ 0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0" y="364"/>
                    </a:moveTo>
                    <a:lnTo>
                      <a:pt x="22" y="368"/>
                    </a:lnTo>
                    <a:lnTo>
                      <a:pt x="40" y="371"/>
                    </a:lnTo>
                    <a:lnTo>
                      <a:pt x="56" y="372"/>
                    </a:lnTo>
                    <a:lnTo>
                      <a:pt x="74" y="372"/>
                    </a:lnTo>
                    <a:lnTo>
                      <a:pt x="100" y="373"/>
                    </a:lnTo>
                    <a:lnTo>
                      <a:pt x="125" y="371"/>
                    </a:lnTo>
                    <a:lnTo>
                      <a:pt x="152" y="367"/>
                    </a:lnTo>
                    <a:lnTo>
                      <a:pt x="178" y="361"/>
                    </a:lnTo>
                    <a:lnTo>
                      <a:pt x="202" y="355"/>
                    </a:lnTo>
                    <a:lnTo>
                      <a:pt x="233" y="346"/>
                    </a:lnTo>
                    <a:lnTo>
                      <a:pt x="255" y="338"/>
                    </a:lnTo>
                    <a:lnTo>
                      <a:pt x="283" y="326"/>
                    </a:lnTo>
                    <a:lnTo>
                      <a:pt x="315" y="312"/>
                    </a:lnTo>
                    <a:lnTo>
                      <a:pt x="345" y="297"/>
                    </a:lnTo>
                    <a:lnTo>
                      <a:pt x="366" y="286"/>
                    </a:lnTo>
                    <a:lnTo>
                      <a:pt x="393" y="265"/>
                    </a:lnTo>
                    <a:lnTo>
                      <a:pt x="414" y="249"/>
                    </a:lnTo>
                    <a:lnTo>
                      <a:pt x="434" y="229"/>
                    </a:lnTo>
                    <a:lnTo>
                      <a:pt x="453" y="207"/>
                    </a:lnTo>
                    <a:lnTo>
                      <a:pt x="463" y="194"/>
                    </a:lnTo>
                    <a:lnTo>
                      <a:pt x="472" y="176"/>
                    </a:lnTo>
                    <a:lnTo>
                      <a:pt x="478" y="162"/>
                    </a:lnTo>
                    <a:lnTo>
                      <a:pt x="485" y="148"/>
                    </a:lnTo>
                    <a:lnTo>
                      <a:pt x="488" y="136"/>
                    </a:lnTo>
                    <a:lnTo>
                      <a:pt x="549" y="173"/>
                    </a:lnTo>
                    <a:lnTo>
                      <a:pt x="538" y="147"/>
                    </a:lnTo>
                    <a:lnTo>
                      <a:pt x="529" y="123"/>
                    </a:lnTo>
                    <a:lnTo>
                      <a:pt x="518" y="91"/>
                    </a:lnTo>
                    <a:lnTo>
                      <a:pt x="511" y="59"/>
                    </a:lnTo>
                    <a:lnTo>
                      <a:pt x="506" y="31"/>
                    </a:lnTo>
                    <a:lnTo>
                      <a:pt x="507" y="0"/>
                    </a:lnTo>
                    <a:lnTo>
                      <a:pt x="483" y="16"/>
                    </a:lnTo>
                    <a:lnTo>
                      <a:pt x="456" y="30"/>
                    </a:lnTo>
                    <a:lnTo>
                      <a:pt x="426" y="44"/>
                    </a:lnTo>
                    <a:lnTo>
                      <a:pt x="397" y="53"/>
                    </a:lnTo>
                    <a:lnTo>
                      <a:pt x="380" y="56"/>
                    </a:lnTo>
                    <a:lnTo>
                      <a:pt x="355" y="57"/>
                    </a:lnTo>
                    <a:lnTo>
                      <a:pt x="417" y="95"/>
                    </a:lnTo>
                    <a:lnTo>
                      <a:pt x="408" y="119"/>
                    </a:lnTo>
                    <a:lnTo>
                      <a:pt x="397" y="140"/>
                    </a:lnTo>
                    <a:lnTo>
                      <a:pt x="381" y="162"/>
                    </a:lnTo>
                    <a:lnTo>
                      <a:pt x="364" y="183"/>
                    </a:lnTo>
                    <a:lnTo>
                      <a:pt x="343" y="206"/>
                    </a:lnTo>
                    <a:lnTo>
                      <a:pt x="323" y="226"/>
                    </a:lnTo>
                    <a:lnTo>
                      <a:pt x="291" y="252"/>
                    </a:lnTo>
                    <a:lnTo>
                      <a:pt x="263" y="272"/>
                    </a:lnTo>
                    <a:lnTo>
                      <a:pt x="237" y="288"/>
                    </a:lnTo>
                    <a:lnTo>
                      <a:pt x="206" y="304"/>
                    </a:lnTo>
                    <a:lnTo>
                      <a:pt x="191" y="312"/>
                    </a:lnTo>
                    <a:lnTo>
                      <a:pt x="178" y="319"/>
                    </a:lnTo>
                    <a:lnTo>
                      <a:pt x="165" y="325"/>
                    </a:lnTo>
                    <a:lnTo>
                      <a:pt x="153" y="330"/>
                    </a:lnTo>
                    <a:lnTo>
                      <a:pt x="130" y="339"/>
                    </a:lnTo>
                    <a:lnTo>
                      <a:pt x="113" y="344"/>
                    </a:lnTo>
                    <a:lnTo>
                      <a:pt x="100" y="348"/>
                    </a:lnTo>
                    <a:lnTo>
                      <a:pt x="86" y="352"/>
                    </a:lnTo>
                    <a:lnTo>
                      <a:pt x="72" y="355"/>
                    </a:lnTo>
                    <a:lnTo>
                      <a:pt x="60" y="357"/>
                    </a:lnTo>
                    <a:lnTo>
                      <a:pt x="47" y="360"/>
                    </a:lnTo>
                    <a:lnTo>
                      <a:pt x="31" y="362"/>
                    </a:lnTo>
                    <a:lnTo>
                      <a:pt x="15" y="364"/>
                    </a:lnTo>
                    <a:lnTo>
                      <a:pt x="0"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E" dirty="0"/>
              </a:p>
            </p:txBody>
          </p:sp>
        </p:grpSp>
        <p:grpSp>
          <p:nvGrpSpPr>
            <p:cNvPr id="5129" name="Group 15"/>
            <p:cNvGrpSpPr>
              <a:grpSpLocks/>
            </p:cNvGrpSpPr>
            <p:nvPr/>
          </p:nvGrpSpPr>
          <p:grpSpPr bwMode="auto">
            <a:xfrm>
              <a:off x="700" y="2350"/>
              <a:ext cx="892" cy="352"/>
              <a:chOff x="700" y="2350"/>
              <a:chExt cx="892" cy="352"/>
            </a:xfrm>
          </p:grpSpPr>
          <p:sp>
            <p:nvSpPr>
              <p:cNvPr id="5136" name="Oval 16"/>
              <p:cNvSpPr>
                <a:spLocks noChangeArrowheads="1"/>
              </p:cNvSpPr>
              <p:nvPr/>
            </p:nvSpPr>
            <p:spPr bwMode="auto">
              <a:xfrm>
                <a:off x="700" y="2350"/>
                <a:ext cx="892" cy="352"/>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137" name="Rectangle 17"/>
              <p:cNvSpPr>
                <a:spLocks noChangeArrowheads="1"/>
              </p:cNvSpPr>
              <p:nvPr/>
            </p:nvSpPr>
            <p:spPr bwMode="auto">
              <a:xfrm>
                <a:off x="754" y="2395"/>
                <a:ext cx="7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dirty="0">
                    <a:solidFill>
                      <a:schemeClr val="bg1"/>
                    </a:solidFill>
                  </a:rPr>
                  <a:t>Radon</a:t>
                </a:r>
              </a:p>
            </p:txBody>
          </p:sp>
        </p:grpSp>
        <p:grpSp>
          <p:nvGrpSpPr>
            <p:cNvPr id="5130" name="Group 18"/>
            <p:cNvGrpSpPr>
              <a:grpSpLocks/>
            </p:cNvGrpSpPr>
            <p:nvPr/>
          </p:nvGrpSpPr>
          <p:grpSpPr bwMode="auto">
            <a:xfrm>
              <a:off x="2074" y="3250"/>
              <a:ext cx="581" cy="396"/>
              <a:chOff x="2074" y="3250"/>
              <a:chExt cx="581" cy="396"/>
            </a:xfrm>
          </p:grpSpPr>
          <p:sp>
            <p:nvSpPr>
              <p:cNvPr id="5134" name="Freeform 19"/>
              <p:cNvSpPr>
                <a:spLocks/>
              </p:cNvSpPr>
              <p:nvPr/>
            </p:nvSpPr>
            <p:spPr bwMode="auto">
              <a:xfrm>
                <a:off x="2074" y="3250"/>
                <a:ext cx="568" cy="376"/>
              </a:xfrm>
              <a:custGeom>
                <a:avLst/>
                <a:gdLst>
                  <a:gd name="T0" fmla="*/ 546 w 568"/>
                  <a:gd name="T1" fmla="*/ 373 h 376"/>
                  <a:gd name="T2" fmla="*/ 507 w 568"/>
                  <a:gd name="T3" fmla="*/ 375 h 376"/>
                  <a:gd name="T4" fmla="*/ 460 w 568"/>
                  <a:gd name="T5" fmla="*/ 373 h 376"/>
                  <a:gd name="T6" fmla="*/ 414 w 568"/>
                  <a:gd name="T7" fmla="*/ 364 h 376"/>
                  <a:gd name="T8" fmla="*/ 362 w 568"/>
                  <a:gd name="T9" fmla="*/ 354 h 376"/>
                  <a:gd name="T10" fmla="*/ 309 w 568"/>
                  <a:gd name="T11" fmla="*/ 337 h 376"/>
                  <a:gd name="T12" fmla="*/ 249 w 568"/>
                  <a:gd name="T13" fmla="*/ 311 h 376"/>
                  <a:gd name="T14" fmla="*/ 197 w 568"/>
                  <a:gd name="T15" fmla="*/ 285 h 376"/>
                  <a:gd name="T16" fmla="*/ 149 w 568"/>
                  <a:gd name="T17" fmla="*/ 249 h 376"/>
                  <a:gd name="T18" fmla="*/ 109 w 568"/>
                  <a:gd name="T19" fmla="*/ 208 h 376"/>
                  <a:gd name="T20" fmla="*/ 90 w 568"/>
                  <a:gd name="T21" fmla="*/ 176 h 376"/>
                  <a:gd name="T22" fmla="*/ 77 w 568"/>
                  <a:gd name="T23" fmla="*/ 148 h 376"/>
                  <a:gd name="T24" fmla="*/ 0 w 568"/>
                  <a:gd name="T25" fmla="*/ 181 h 376"/>
                  <a:gd name="T26" fmla="*/ 23 w 568"/>
                  <a:gd name="T27" fmla="*/ 127 h 376"/>
                  <a:gd name="T28" fmla="*/ 42 w 568"/>
                  <a:gd name="T29" fmla="*/ 66 h 376"/>
                  <a:gd name="T30" fmla="*/ 40 w 568"/>
                  <a:gd name="T31" fmla="*/ 10 h 376"/>
                  <a:gd name="T32" fmla="*/ 81 w 568"/>
                  <a:gd name="T33" fmla="*/ 16 h 376"/>
                  <a:gd name="T34" fmla="*/ 138 w 568"/>
                  <a:gd name="T35" fmla="*/ 44 h 376"/>
                  <a:gd name="T36" fmla="*/ 184 w 568"/>
                  <a:gd name="T37" fmla="*/ 56 h 376"/>
                  <a:gd name="T38" fmla="*/ 147 w 568"/>
                  <a:gd name="T39" fmla="*/ 94 h 376"/>
                  <a:gd name="T40" fmla="*/ 166 w 568"/>
                  <a:gd name="T41" fmla="*/ 140 h 376"/>
                  <a:gd name="T42" fmla="*/ 199 w 568"/>
                  <a:gd name="T43" fmla="*/ 183 h 376"/>
                  <a:gd name="T44" fmla="*/ 242 w 568"/>
                  <a:gd name="T45" fmla="*/ 225 h 376"/>
                  <a:gd name="T46" fmla="*/ 302 w 568"/>
                  <a:gd name="T47" fmla="*/ 271 h 376"/>
                  <a:gd name="T48" fmla="*/ 359 w 568"/>
                  <a:gd name="T49" fmla="*/ 302 h 376"/>
                  <a:gd name="T50" fmla="*/ 387 w 568"/>
                  <a:gd name="T51" fmla="*/ 317 h 376"/>
                  <a:gd name="T52" fmla="*/ 413 w 568"/>
                  <a:gd name="T53" fmla="*/ 327 h 376"/>
                  <a:gd name="T54" fmla="*/ 453 w 568"/>
                  <a:gd name="T55" fmla="*/ 342 h 376"/>
                  <a:gd name="T56" fmla="*/ 480 w 568"/>
                  <a:gd name="T57" fmla="*/ 349 h 376"/>
                  <a:gd name="T58" fmla="*/ 506 w 568"/>
                  <a:gd name="T59" fmla="*/ 355 h 376"/>
                  <a:gd name="T60" fmla="*/ 537 w 568"/>
                  <a:gd name="T61" fmla="*/ 358 h 376"/>
                  <a:gd name="T62" fmla="*/ 567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567" y="360"/>
                    </a:moveTo>
                    <a:lnTo>
                      <a:pt x="546" y="373"/>
                    </a:lnTo>
                    <a:lnTo>
                      <a:pt x="524" y="374"/>
                    </a:lnTo>
                    <a:lnTo>
                      <a:pt x="507" y="375"/>
                    </a:lnTo>
                    <a:lnTo>
                      <a:pt x="485" y="375"/>
                    </a:lnTo>
                    <a:lnTo>
                      <a:pt x="460" y="373"/>
                    </a:lnTo>
                    <a:lnTo>
                      <a:pt x="441" y="369"/>
                    </a:lnTo>
                    <a:lnTo>
                      <a:pt x="414" y="364"/>
                    </a:lnTo>
                    <a:lnTo>
                      <a:pt x="387" y="359"/>
                    </a:lnTo>
                    <a:lnTo>
                      <a:pt x="362" y="354"/>
                    </a:lnTo>
                    <a:lnTo>
                      <a:pt x="331" y="345"/>
                    </a:lnTo>
                    <a:lnTo>
                      <a:pt x="309" y="337"/>
                    </a:lnTo>
                    <a:lnTo>
                      <a:pt x="280" y="324"/>
                    </a:lnTo>
                    <a:lnTo>
                      <a:pt x="249" y="311"/>
                    </a:lnTo>
                    <a:lnTo>
                      <a:pt x="219" y="296"/>
                    </a:lnTo>
                    <a:lnTo>
                      <a:pt x="197" y="285"/>
                    </a:lnTo>
                    <a:lnTo>
                      <a:pt x="170" y="265"/>
                    </a:lnTo>
                    <a:lnTo>
                      <a:pt x="149" y="249"/>
                    </a:lnTo>
                    <a:lnTo>
                      <a:pt x="129" y="229"/>
                    </a:lnTo>
                    <a:lnTo>
                      <a:pt x="109" y="208"/>
                    </a:lnTo>
                    <a:lnTo>
                      <a:pt x="100" y="194"/>
                    </a:lnTo>
                    <a:lnTo>
                      <a:pt x="90" y="176"/>
                    </a:lnTo>
                    <a:lnTo>
                      <a:pt x="83" y="162"/>
                    </a:lnTo>
                    <a:lnTo>
                      <a:pt x="77" y="148"/>
                    </a:lnTo>
                    <a:lnTo>
                      <a:pt x="74" y="136"/>
                    </a:lnTo>
                    <a:lnTo>
                      <a:pt x="0" y="181"/>
                    </a:lnTo>
                    <a:lnTo>
                      <a:pt x="12" y="157"/>
                    </a:lnTo>
                    <a:lnTo>
                      <a:pt x="23" y="127"/>
                    </a:lnTo>
                    <a:lnTo>
                      <a:pt x="34" y="98"/>
                    </a:lnTo>
                    <a:lnTo>
                      <a:pt x="42" y="66"/>
                    </a:lnTo>
                    <a:lnTo>
                      <a:pt x="45" y="44"/>
                    </a:lnTo>
                    <a:lnTo>
                      <a:pt x="40" y="10"/>
                    </a:lnTo>
                    <a:lnTo>
                      <a:pt x="56" y="0"/>
                    </a:lnTo>
                    <a:lnTo>
                      <a:pt x="81" y="16"/>
                    </a:lnTo>
                    <a:lnTo>
                      <a:pt x="107" y="31"/>
                    </a:lnTo>
                    <a:lnTo>
                      <a:pt x="138" y="44"/>
                    </a:lnTo>
                    <a:lnTo>
                      <a:pt x="167" y="52"/>
                    </a:lnTo>
                    <a:lnTo>
                      <a:pt x="184" y="56"/>
                    </a:lnTo>
                    <a:lnTo>
                      <a:pt x="209" y="57"/>
                    </a:lnTo>
                    <a:lnTo>
                      <a:pt x="147" y="94"/>
                    </a:lnTo>
                    <a:lnTo>
                      <a:pt x="156" y="119"/>
                    </a:lnTo>
                    <a:lnTo>
                      <a:pt x="166" y="140"/>
                    </a:lnTo>
                    <a:lnTo>
                      <a:pt x="182" y="162"/>
                    </a:lnTo>
                    <a:lnTo>
                      <a:pt x="199" y="183"/>
                    </a:lnTo>
                    <a:lnTo>
                      <a:pt x="221" y="206"/>
                    </a:lnTo>
                    <a:lnTo>
                      <a:pt x="242" y="225"/>
                    </a:lnTo>
                    <a:lnTo>
                      <a:pt x="273" y="250"/>
                    </a:lnTo>
                    <a:lnTo>
                      <a:pt x="302" y="271"/>
                    </a:lnTo>
                    <a:lnTo>
                      <a:pt x="328" y="287"/>
                    </a:lnTo>
                    <a:lnTo>
                      <a:pt x="359" y="302"/>
                    </a:lnTo>
                    <a:lnTo>
                      <a:pt x="374" y="310"/>
                    </a:lnTo>
                    <a:lnTo>
                      <a:pt x="387" y="317"/>
                    </a:lnTo>
                    <a:lnTo>
                      <a:pt x="401" y="323"/>
                    </a:lnTo>
                    <a:lnTo>
                      <a:pt x="413" y="327"/>
                    </a:lnTo>
                    <a:lnTo>
                      <a:pt x="436" y="336"/>
                    </a:lnTo>
                    <a:lnTo>
                      <a:pt x="453" y="342"/>
                    </a:lnTo>
                    <a:lnTo>
                      <a:pt x="466" y="346"/>
                    </a:lnTo>
                    <a:lnTo>
                      <a:pt x="480" y="349"/>
                    </a:lnTo>
                    <a:lnTo>
                      <a:pt x="494" y="352"/>
                    </a:lnTo>
                    <a:lnTo>
                      <a:pt x="506" y="355"/>
                    </a:lnTo>
                    <a:lnTo>
                      <a:pt x="520" y="357"/>
                    </a:lnTo>
                    <a:lnTo>
                      <a:pt x="537" y="358"/>
                    </a:lnTo>
                    <a:lnTo>
                      <a:pt x="552" y="360"/>
                    </a:lnTo>
                    <a:lnTo>
                      <a:pt x="567"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E" dirty="0"/>
              </a:p>
            </p:txBody>
          </p:sp>
          <p:sp>
            <p:nvSpPr>
              <p:cNvPr id="5135" name="Freeform 20"/>
              <p:cNvSpPr>
                <a:spLocks/>
              </p:cNvSpPr>
              <p:nvPr/>
            </p:nvSpPr>
            <p:spPr bwMode="auto">
              <a:xfrm>
                <a:off x="2105" y="3272"/>
                <a:ext cx="550" cy="374"/>
              </a:xfrm>
              <a:custGeom>
                <a:avLst/>
                <a:gdLst>
                  <a:gd name="T0" fmla="*/ 549 w 550"/>
                  <a:gd name="T1" fmla="*/ 364 h 374"/>
                  <a:gd name="T2" fmla="*/ 527 w 550"/>
                  <a:gd name="T3" fmla="*/ 368 h 374"/>
                  <a:gd name="T4" fmla="*/ 509 w 550"/>
                  <a:gd name="T5" fmla="*/ 371 h 374"/>
                  <a:gd name="T6" fmla="*/ 493 w 550"/>
                  <a:gd name="T7" fmla="*/ 372 h 374"/>
                  <a:gd name="T8" fmla="*/ 475 w 550"/>
                  <a:gd name="T9" fmla="*/ 372 h 374"/>
                  <a:gd name="T10" fmla="*/ 449 w 550"/>
                  <a:gd name="T11" fmla="*/ 373 h 374"/>
                  <a:gd name="T12" fmla="*/ 424 w 550"/>
                  <a:gd name="T13" fmla="*/ 371 h 374"/>
                  <a:gd name="T14" fmla="*/ 397 w 550"/>
                  <a:gd name="T15" fmla="*/ 367 h 374"/>
                  <a:gd name="T16" fmla="*/ 371 w 550"/>
                  <a:gd name="T17" fmla="*/ 361 h 374"/>
                  <a:gd name="T18" fmla="*/ 347 w 550"/>
                  <a:gd name="T19" fmla="*/ 355 h 374"/>
                  <a:gd name="T20" fmla="*/ 316 w 550"/>
                  <a:gd name="T21" fmla="*/ 346 h 374"/>
                  <a:gd name="T22" fmla="*/ 294 w 550"/>
                  <a:gd name="T23" fmla="*/ 338 h 374"/>
                  <a:gd name="T24" fmla="*/ 266 w 550"/>
                  <a:gd name="T25" fmla="*/ 326 h 374"/>
                  <a:gd name="T26" fmla="*/ 234 w 550"/>
                  <a:gd name="T27" fmla="*/ 312 h 374"/>
                  <a:gd name="T28" fmla="*/ 204 w 550"/>
                  <a:gd name="T29" fmla="*/ 297 h 374"/>
                  <a:gd name="T30" fmla="*/ 183 w 550"/>
                  <a:gd name="T31" fmla="*/ 286 h 374"/>
                  <a:gd name="T32" fmla="*/ 156 w 550"/>
                  <a:gd name="T33" fmla="*/ 265 h 374"/>
                  <a:gd name="T34" fmla="*/ 135 w 550"/>
                  <a:gd name="T35" fmla="*/ 249 h 374"/>
                  <a:gd name="T36" fmla="*/ 115 w 550"/>
                  <a:gd name="T37" fmla="*/ 229 h 374"/>
                  <a:gd name="T38" fmla="*/ 96 w 550"/>
                  <a:gd name="T39" fmla="*/ 207 h 374"/>
                  <a:gd name="T40" fmla="*/ 86 w 550"/>
                  <a:gd name="T41" fmla="*/ 194 h 374"/>
                  <a:gd name="T42" fmla="*/ 77 w 550"/>
                  <a:gd name="T43" fmla="*/ 176 h 374"/>
                  <a:gd name="T44" fmla="*/ 71 w 550"/>
                  <a:gd name="T45" fmla="*/ 162 h 374"/>
                  <a:gd name="T46" fmla="*/ 64 w 550"/>
                  <a:gd name="T47" fmla="*/ 148 h 374"/>
                  <a:gd name="T48" fmla="*/ 61 w 550"/>
                  <a:gd name="T49" fmla="*/ 136 h 374"/>
                  <a:gd name="T50" fmla="*/ 0 w 550"/>
                  <a:gd name="T51" fmla="*/ 173 h 374"/>
                  <a:gd name="T52" fmla="*/ 11 w 550"/>
                  <a:gd name="T53" fmla="*/ 147 h 374"/>
                  <a:gd name="T54" fmla="*/ 20 w 550"/>
                  <a:gd name="T55" fmla="*/ 123 h 374"/>
                  <a:gd name="T56" fmla="*/ 31 w 550"/>
                  <a:gd name="T57" fmla="*/ 91 h 374"/>
                  <a:gd name="T58" fmla="*/ 38 w 550"/>
                  <a:gd name="T59" fmla="*/ 59 h 374"/>
                  <a:gd name="T60" fmla="*/ 43 w 550"/>
                  <a:gd name="T61" fmla="*/ 31 h 374"/>
                  <a:gd name="T62" fmla="*/ 42 w 550"/>
                  <a:gd name="T63" fmla="*/ 0 h 374"/>
                  <a:gd name="T64" fmla="*/ 66 w 550"/>
                  <a:gd name="T65" fmla="*/ 16 h 374"/>
                  <a:gd name="T66" fmla="*/ 93 w 550"/>
                  <a:gd name="T67" fmla="*/ 30 h 374"/>
                  <a:gd name="T68" fmla="*/ 123 w 550"/>
                  <a:gd name="T69" fmla="*/ 44 h 374"/>
                  <a:gd name="T70" fmla="*/ 152 w 550"/>
                  <a:gd name="T71" fmla="*/ 53 h 374"/>
                  <a:gd name="T72" fmla="*/ 169 w 550"/>
                  <a:gd name="T73" fmla="*/ 56 h 374"/>
                  <a:gd name="T74" fmla="*/ 194 w 550"/>
                  <a:gd name="T75" fmla="*/ 57 h 374"/>
                  <a:gd name="T76" fmla="*/ 132 w 550"/>
                  <a:gd name="T77" fmla="*/ 95 h 374"/>
                  <a:gd name="T78" fmla="*/ 141 w 550"/>
                  <a:gd name="T79" fmla="*/ 119 h 374"/>
                  <a:gd name="T80" fmla="*/ 152 w 550"/>
                  <a:gd name="T81" fmla="*/ 140 h 374"/>
                  <a:gd name="T82" fmla="*/ 168 w 550"/>
                  <a:gd name="T83" fmla="*/ 162 h 374"/>
                  <a:gd name="T84" fmla="*/ 185 w 550"/>
                  <a:gd name="T85" fmla="*/ 183 h 374"/>
                  <a:gd name="T86" fmla="*/ 206 w 550"/>
                  <a:gd name="T87" fmla="*/ 206 h 374"/>
                  <a:gd name="T88" fmla="*/ 226 w 550"/>
                  <a:gd name="T89" fmla="*/ 226 h 374"/>
                  <a:gd name="T90" fmla="*/ 258 w 550"/>
                  <a:gd name="T91" fmla="*/ 252 h 374"/>
                  <a:gd name="T92" fmla="*/ 286 w 550"/>
                  <a:gd name="T93" fmla="*/ 272 h 374"/>
                  <a:gd name="T94" fmla="*/ 312 w 550"/>
                  <a:gd name="T95" fmla="*/ 288 h 374"/>
                  <a:gd name="T96" fmla="*/ 343 w 550"/>
                  <a:gd name="T97" fmla="*/ 304 h 374"/>
                  <a:gd name="T98" fmla="*/ 358 w 550"/>
                  <a:gd name="T99" fmla="*/ 312 h 374"/>
                  <a:gd name="T100" fmla="*/ 371 w 550"/>
                  <a:gd name="T101" fmla="*/ 319 h 374"/>
                  <a:gd name="T102" fmla="*/ 384 w 550"/>
                  <a:gd name="T103" fmla="*/ 325 h 374"/>
                  <a:gd name="T104" fmla="*/ 396 w 550"/>
                  <a:gd name="T105" fmla="*/ 330 h 374"/>
                  <a:gd name="T106" fmla="*/ 419 w 550"/>
                  <a:gd name="T107" fmla="*/ 339 h 374"/>
                  <a:gd name="T108" fmla="*/ 436 w 550"/>
                  <a:gd name="T109" fmla="*/ 344 h 374"/>
                  <a:gd name="T110" fmla="*/ 449 w 550"/>
                  <a:gd name="T111" fmla="*/ 348 h 374"/>
                  <a:gd name="T112" fmla="*/ 463 w 550"/>
                  <a:gd name="T113" fmla="*/ 352 h 374"/>
                  <a:gd name="T114" fmla="*/ 477 w 550"/>
                  <a:gd name="T115" fmla="*/ 355 h 374"/>
                  <a:gd name="T116" fmla="*/ 489 w 550"/>
                  <a:gd name="T117" fmla="*/ 357 h 374"/>
                  <a:gd name="T118" fmla="*/ 502 w 550"/>
                  <a:gd name="T119" fmla="*/ 360 h 374"/>
                  <a:gd name="T120" fmla="*/ 518 w 550"/>
                  <a:gd name="T121" fmla="*/ 362 h 374"/>
                  <a:gd name="T122" fmla="*/ 534 w 550"/>
                  <a:gd name="T123" fmla="*/ 364 h 374"/>
                  <a:gd name="T124" fmla="*/ 549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549" y="364"/>
                    </a:moveTo>
                    <a:lnTo>
                      <a:pt x="527" y="368"/>
                    </a:lnTo>
                    <a:lnTo>
                      <a:pt x="509" y="371"/>
                    </a:lnTo>
                    <a:lnTo>
                      <a:pt x="493" y="372"/>
                    </a:lnTo>
                    <a:lnTo>
                      <a:pt x="475" y="372"/>
                    </a:lnTo>
                    <a:lnTo>
                      <a:pt x="449" y="373"/>
                    </a:lnTo>
                    <a:lnTo>
                      <a:pt x="424" y="371"/>
                    </a:lnTo>
                    <a:lnTo>
                      <a:pt x="397" y="367"/>
                    </a:lnTo>
                    <a:lnTo>
                      <a:pt x="371" y="361"/>
                    </a:lnTo>
                    <a:lnTo>
                      <a:pt x="347" y="355"/>
                    </a:lnTo>
                    <a:lnTo>
                      <a:pt x="316" y="346"/>
                    </a:lnTo>
                    <a:lnTo>
                      <a:pt x="294" y="338"/>
                    </a:lnTo>
                    <a:lnTo>
                      <a:pt x="266" y="326"/>
                    </a:lnTo>
                    <a:lnTo>
                      <a:pt x="234" y="312"/>
                    </a:lnTo>
                    <a:lnTo>
                      <a:pt x="204" y="297"/>
                    </a:lnTo>
                    <a:lnTo>
                      <a:pt x="183" y="286"/>
                    </a:lnTo>
                    <a:lnTo>
                      <a:pt x="156" y="265"/>
                    </a:lnTo>
                    <a:lnTo>
                      <a:pt x="135" y="249"/>
                    </a:lnTo>
                    <a:lnTo>
                      <a:pt x="115" y="229"/>
                    </a:lnTo>
                    <a:lnTo>
                      <a:pt x="96" y="207"/>
                    </a:lnTo>
                    <a:lnTo>
                      <a:pt x="86" y="194"/>
                    </a:lnTo>
                    <a:lnTo>
                      <a:pt x="77" y="176"/>
                    </a:lnTo>
                    <a:lnTo>
                      <a:pt x="71" y="162"/>
                    </a:lnTo>
                    <a:lnTo>
                      <a:pt x="64" y="148"/>
                    </a:lnTo>
                    <a:lnTo>
                      <a:pt x="61" y="136"/>
                    </a:lnTo>
                    <a:lnTo>
                      <a:pt x="0" y="173"/>
                    </a:lnTo>
                    <a:lnTo>
                      <a:pt x="11" y="147"/>
                    </a:lnTo>
                    <a:lnTo>
                      <a:pt x="20" y="123"/>
                    </a:lnTo>
                    <a:lnTo>
                      <a:pt x="31" y="91"/>
                    </a:lnTo>
                    <a:lnTo>
                      <a:pt x="38" y="59"/>
                    </a:lnTo>
                    <a:lnTo>
                      <a:pt x="43" y="31"/>
                    </a:lnTo>
                    <a:lnTo>
                      <a:pt x="42" y="0"/>
                    </a:lnTo>
                    <a:lnTo>
                      <a:pt x="66" y="16"/>
                    </a:lnTo>
                    <a:lnTo>
                      <a:pt x="93" y="30"/>
                    </a:lnTo>
                    <a:lnTo>
                      <a:pt x="123" y="44"/>
                    </a:lnTo>
                    <a:lnTo>
                      <a:pt x="152" y="53"/>
                    </a:lnTo>
                    <a:lnTo>
                      <a:pt x="169" y="56"/>
                    </a:lnTo>
                    <a:lnTo>
                      <a:pt x="194" y="57"/>
                    </a:lnTo>
                    <a:lnTo>
                      <a:pt x="132" y="95"/>
                    </a:lnTo>
                    <a:lnTo>
                      <a:pt x="141" y="119"/>
                    </a:lnTo>
                    <a:lnTo>
                      <a:pt x="152" y="140"/>
                    </a:lnTo>
                    <a:lnTo>
                      <a:pt x="168" y="162"/>
                    </a:lnTo>
                    <a:lnTo>
                      <a:pt x="185" y="183"/>
                    </a:lnTo>
                    <a:lnTo>
                      <a:pt x="206" y="206"/>
                    </a:lnTo>
                    <a:lnTo>
                      <a:pt x="226" y="226"/>
                    </a:lnTo>
                    <a:lnTo>
                      <a:pt x="258" y="252"/>
                    </a:lnTo>
                    <a:lnTo>
                      <a:pt x="286" y="272"/>
                    </a:lnTo>
                    <a:lnTo>
                      <a:pt x="312" y="288"/>
                    </a:lnTo>
                    <a:lnTo>
                      <a:pt x="343" y="304"/>
                    </a:lnTo>
                    <a:lnTo>
                      <a:pt x="358" y="312"/>
                    </a:lnTo>
                    <a:lnTo>
                      <a:pt x="371" y="319"/>
                    </a:lnTo>
                    <a:lnTo>
                      <a:pt x="384" y="325"/>
                    </a:lnTo>
                    <a:lnTo>
                      <a:pt x="396" y="330"/>
                    </a:lnTo>
                    <a:lnTo>
                      <a:pt x="419" y="339"/>
                    </a:lnTo>
                    <a:lnTo>
                      <a:pt x="436" y="344"/>
                    </a:lnTo>
                    <a:lnTo>
                      <a:pt x="449" y="348"/>
                    </a:lnTo>
                    <a:lnTo>
                      <a:pt x="463" y="352"/>
                    </a:lnTo>
                    <a:lnTo>
                      <a:pt x="477" y="355"/>
                    </a:lnTo>
                    <a:lnTo>
                      <a:pt x="489" y="357"/>
                    </a:lnTo>
                    <a:lnTo>
                      <a:pt x="502" y="360"/>
                    </a:lnTo>
                    <a:lnTo>
                      <a:pt x="518" y="362"/>
                    </a:lnTo>
                    <a:lnTo>
                      <a:pt x="534" y="364"/>
                    </a:lnTo>
                    <a:lnTo>
                      <a:pt x="549"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E" dirty="0"/>
              </a:p>
            </p:txBody>
          </p:sp>
        </p:grpSp>
        <p:grpSp>
          <p:nvGrpSpPr>
            <p:cNvPr id="5131" name="Group 21"/>
            <p:cNvGrpSpPr>
              <a:grpSpLocks/>
            </p:cNvGrpSpPr>
            <p:nvPr/>
          </p:nvGrpSpPr>
          <p:grpSpPr bwMode="auto">
            <a:xfrm>
              <a:off x="1286" y="2624"/>
              <a:ext cx="571" cy="383"/>
              <a:chOff x="1286" y="2624"/>
              <a:chExt cx="571" cy="383"/>
            </a:xfrm>
          </p:grpSpPr>
          <p:sp>
            <p:nvSpPr>
              <p:cNvPr id="5132" name="Freeform 22"/>
              <p:cNvSpPr>
                <a:spLocks/>
              </p:cNvSpPr>
              <p:nvPr/>
            </p:nvSpPr>
            <p:spPr bwMode="auto">
              <a:xfrm>
                <a:off x="1289" y="2624"/>
                <a:ext cx="568" cy="376"/>
              </a:xfrm>
              <a:custGeom>
                <a:avLst/>
                <a:gdLst>
                  <a:gd name="T0" fmla="*/ 546 w 568"/>
                  <a:gd name="T1" fmla="*/ 373 h 376"/>
                  <a:gd name="T2" fmla="*/ 507 w 568"/>
                  <a:gd name="T3" fmla="*/ 375 h 376"/>
                  <a:gd name="T4" fmla="*/ 460 w 568"/>
                  <a:gd name="T5" fmla="*/ 373 h 376"/>
                  <a:gd name="T6" fmla="*/ 414 w 568"/>
                  <a:gd name="T7" fmla="*/ 364 h 376"/>
                  <a:gd name="T8" fmla="*/ 362 w 568"/>
                  <a:gd name="T9" fmla="*/ 354 h 376"/>
                  <a:gd name="T10" fmla="*/ 309 w 568"/>
                  <a:gd name="T11" fmla="*/ 337 h 376"/>
                  <a:gd name="T12" fmla="*/ 249 w 568"/>
                  <a:gd name="T13" fmla="*/ 311 h 376"/>
                  <a:gd name="T14" fmla="*/ 197 w 568"/>
                  <a:gd name="T15" fmla="*/ 285 h 376"/>
                  <a:gd name="T16" fmla="*/ 149 w 568"/>
                  <a:gd name="T17" fmla="*/ 249 h 376"/>
                  <a:gd name="T18" fmla="*/ 109 w 568"/>
                  <a:gd name="T19" fmla="*/ 208 h 376"/>
                  <a:gd name="T20" fmla="*/ 90 w 568"/>
                  <a:gd name="T21" fmla="*/ 176 h 376"/>
                  <a:gd name="T22" fmla="*/ 77 w 568"/>
                  <a:gd name="T23" fmla="*/ 148 h 376"/>
                  <a:gd name="T24" fmla="*/ 0 w 568"/>
                  <a:gd name="T25" fmla="*/ 181 h 376"/>
                  <a:gd name="T26" fmla="*/ 23 w 568"/>
                  <a:gd name="T27" fmla="*/ 127 h 376"/>
                  <a:gd name="T28" fmla="*/ 42 w 568"/>
                  <a:gd name="T29" fmla="*/ 66 h 376"/>
                  <a:gd name="T30" fmla="*/ 40 w 568"/>
                  <a:gd name="T31" fmla="*/ 10 h 376"/>
                  <a:gd name="T32" fmla="*/ 81 w 568"/>
                  <a:gd name="T33" fmla="*/ 16 h 376"/>
                  <a:gd name="T34" fmla="*/ 138 w 568"/>
                  <a:gd name="T35" fmla="*/ 44 h 376"/>
                  <a:gd name="T36" fmla="*/ 184 w 568"/>
                  <a:gd name="T37" fmla="*/ 56 h 376"/>
                  <a:gd name="T38" fmla="*/ 147 w 568"/>
                  <a:gd name="T39" fmla="*/ 94 h 376"/>
                  <a:gd name="T40" fmla="*/ 166 w 568"/>
                  <a:gd name="T41" fmla="*/ 140 h 376"/>
                  <a:gd name="T42" fmla="*/ 199 w 568"/>
                  <a:gd name="T43" fmla="*/ 183 h 376"/>
                  <a:gd name="T44" fmla="*/ 242 w 568"/>
                  <a:gd name="T45" fmla="*/ 225 h 376"/>
                  <a:gd name="T46" fmla="*/ 302 w 568"/>
                  <a:gd name="T47" fmla="*/ 271 h 376"/>
                  <a:gd name="T48" fmla="*/ 359 w 568"/>
                  <a:gd name="T49" fmla="*/ 302 h 376"/>
                  <a:gd name="T50" fmla="*/ 387 w 568"/>
                  <a:gd name="T51" fmla="*/ 317 h 376"/>
                  <a:gd name="T52" fmla="*/ 413 w 568"/>
                  <a:gd name="T53" fmla="*/ 327 h 376"/>
                  <a:gd name="T54" fmla="*/ 453 w 568"/>
                  <a:gd name="T55" fmla="*/ 342 h 376"/>
                  <a:gd name="T56" fmla="*/ 480 w 568"/>
                  <a:gd name="T57" fmla="*/ 349 h 376"/>
                  <a:gd name="T58" fmla="*/ 506 w 568"/>
                  <a:gd name="T59" fmla="*/ 355 h 376"/>
                  <a:gd name="T60" fmla="*/ 537 w 568"/>
                  <a:gd name="T61" fmla="*/ 358 h 376"/>
                  <a:gd name="T62" fmla="*/ 567 w 568"/>
                  <a:gd name="T63" fmla="*/ 36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376"/>
                  <a:gd name="T98" fmla="*/ 568 w 568"/>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376">
                    <a:moveTo>
                      <a:pt x="567" y="360"/>
                    </a:moveTo>
                    <a:lnTo>
                      <a:pt x="546" y="373"/>
                    </a:lnTo>
                    <a:lnTo>
                      <a:pt x="524" y="374"/>
                    </a:lnTo>
                    <a:lnTo>
                      <a:pt x="507" y="375"/>
                    </a:lnTo>
                    <a:lnTo>
                      <a:pt x="485" y="375"/>
                    </a:lnTo>
                    <a:lnTo>
                      <a:pt x="460" y="373"/>
                    </a:lnTo>
                    <a:lnTo>
                      <a:pt x="441" y="369"/>
                    </a:lnTo>
                    <a:lnTo>
                      <a:pt x="414" y="364"/>
                    </a:lnTo>
                    <a:lnTo>
                      <a:pt x="387" y="359"/>
                    </a:lnTo>
                    <a:lnTo>
                      <a:pt x="362" y="354"/>
                    </a:lnTo>
                    <a:lnTo>
                      <a:pt x="331" y="345"/>
                    </a:lnTo>
                    <a:lnTo>
                      <a:pt x="309" y="337"/>
                    </a:lnTo>
                    <a:lnTo>
                      <a:pt x="280" y="324"/>
                    </a:lnTo>
                    <a:lnTo>
                      <a:pt x="249" y="311"/>
                    </a:lnTo>
                    <a:lnTo>
                      <a:pt x="219" y="296"/>
                    </a:lnTo>
                    <a:lnTo>
                      <a:pt x="197" y="285"/>
                    </a:lnTo>
                    <a:lnTo>
                      <a:pt x="170" y="265"/>
                    </a:lnTo>
                    <a:lnTo>
                      <a:pt x="149" y="249"/>
                    </a:lnTo>
                    <a:lnTo>
                      <a:pt x="129" y="229"/>
                    </a:lnTo>
                    <a:lnTo>
                      <a:pt x="109" y="208"/>
                    </a:lnTo>
                    <a:lnTo>
                      <a:pt x="100" y="194"/>
                    </a:lnTo>
                    <a:lnTo>
                      <a:pt x="90" y="176"/>
                    </a:lnTo>
                    <a:lnTo>
                      <a:pt x="83" y="162"/>
                    </a:lnTo>
                    <a:lnTo>
                      <a:pt x="77" y="148"/>
                    </a:lnTo>
                    <a:lnTo>
                      <a:pt x="74" y="136"/>
                    </a:lnTo>
                    <a:lnTo>
                      <a:pt x="0" y="181"/>
                    </a:lnTo>
                    <a:lnTo>
                      <a:pt x="12" y="157"/>
                    </a:lnTo>
                    <a:lnTo>
                      <a:pt x="23" y="127"/>
                    </a:lnTo>
                    <a:lnTo>
                      <a:pt x="34" y="98"/>
                    </a:lnTo>
                    <a:lnTo>
                      <a:pt x="42" y="66"/>
                    </a:lnTo>
                    <a:lnTo>
                      <a:pt x="45" y="44"/>
                    </a:lnTo>
                    <a:lnTo>
                      <a:pt x="40" y="10"/>
                    </a:lnTo>
                    <a:lnTo>
                      <a:pt x="56" y="0"/>
                    </a:lnTo>
                    <a:lnTo>
                      <a:pt x="81" y="16"/>
                    </a:lnTo>
                    <a:lnTo>
                      <a:pt x="107" y="31"/>
                    </a:lnTo>
                    <a:lnTo>
                      <a:pt x="138" y="44"/>
                    </a:lnTo>
                    <a:lnTo>
                      <a:pt x="167" y="52"/>
                    </a:lnTo>
                    <a:lnTo>
                      <a:pt x="184" y="56"/>
                    </a:lnTo>
                    <a:lnTo>
                      <a:pt x="209" y="57"/>
                    </a:lnTo>
                    <a:lnTo>
                      <a:pt x="147" y="94"/>
                    </a:lnTo>
                    <a:lnTo>
                      <a:pt x="156" y="119"/>
                    </a:lnTo>
                    <a:lnTo>
                      <a:pt x="166" y="140"/>
                    </a:lnTo>
                    <a:lnTo>
                      <a:pt x="182" y="162"/>
                    </a:lnTo>
                    <a:lnTo>
                      <a:pt x="199" y="183"/>
                    </a:lnTo>
                    <a:lnTo>
                      <a:pt x="221" y="206"/>
                    </a:lnTo>
                    <a:lnTo>
                      <a:pt x="242" y="225"/>
                    </a:lnTo>
                    <a:lnTo>
                      <a:pt x="273" y="250"/>
                    </a:lnTo>
                    <a:lnTo>
                      <a:pt x="302" y="271"/>
                    </a:lnTo>
                    <a:lnTo>
                      <a:pt x="328" y="287"/>
                    </a:lnTo>
                    <a:lnTo>
                      <a:pt x="359" y="302"/>
                    </a:lnTo>
                    <a:lnTo>
                      <a:pt x="374" y="310"/>
                    </a:lnTo>
                    <a:lnTo>
                      <a:pt x="387" y="317"/>
                    </a:lnTo>
                    <a:lnTo>
                      <a:pt x="401" y="323"/>
                    </a:lnTo>
                    <a:lnTo>
                      <a:pt x="413" y="327"/>
                    </a:lnTo>
                    <a:lnTo>
                      <a:pt x="436" y="336"/>
                    </a:lnTo>
                    <a:lnTo>
                      <a:pt x="453" y="342"/>
                    </a:lnTo>
                    <a:lnTo>
                      <a:pt x="466" y="346"/>
                    </a:lnTo>
                    <a:lnTo>
                      <a:pt x="480" y="349"/>
                    </a:lnTo>
                    <a:lnTo>
                      <a:pt x="494" y="352"/>
                    </a:lnTo>
                    <a:lnTo>
                      <a:pt x="506" y="355"/>
                    </a:lnTo>
                    <a:lnTo>
                      <a:pt x="520" y="357"/>
                    </a:lnTo>
                    <a:lnTo>
                      <a:pt x="537" y="358"/>
                    </a:lnTo>
                    <a:lnTo>
                      <a:pt x="552" y="360"/>
                    </a:lnTo>
                    <a:lnTo>
                      <a:pt x="567" y="36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E" dirty="0"/>
              </a:p>
            </p:txBody>
          </p:sp>
          <p:sp>
            <p:nvSpPr>
              <p:cNvPr id="5133" name="Freeform 23"/>
              <p:cNvSpPr>
                <a:spLocks/>
              </p:cNvSpPr>
              <p:nvPr/>
            </p:nvSpPr>
            <p:spPr bwMode="auto">
              <a:xfrm>
                <a:off x="1286" y="2633"/>
                <a:ext cx="550" cy="374"/>
              </a:xfrm>
              <a:custGeom>
                <a:avLst/>
                <a:gdLst>
                  <a:gd name="T0" fmla="*/ 549 w 550"/>
                  <a:gd name="T1" fmla="*/ 364 h 374"/>
                  <a:gd name="T2" fmla="*/ 527 w 550"/>
                  <a:gd name="T3" fmla="*/ 368 h 374"/>
                  <a:gd name="T4" fmla="*/ 509 w 550"/>
                  <a:gd name="T5" fmla="*/ 371 h 374"/>
                  <a:gd name="T6" fmla="*/ 493 w 550"/>
                  <a:gd name="T7" fmla="*/ 372 h 374"/>
                  <a:gd name="T8" fmla="*/ 475 w 550"/>
                  <a:gd name="T9" fmla="*/ 372 h 374"/>
                  <a:gd name="T10" fmla="*/ 449 w 550"/>
                  <a:gd name="T11" fmla="*/ 373 h 374"/>
                  <a:gd name="T12" fmla="*/ 424 w 550"/>
                  <a:gd name="T13" fmla="*/ 371 h 374"/>
                  <a:gd name="T14" fmla="*/ 397 w 550"/>
                  <a:gd name="T15" fmla="*/ 367 h 374"/>
                  <a:gd name="T16" fmla="*/ 371 w 550"/>
                  <a:gd name="T17" fmla="*/ 361 h 374"/>
                  <a:gd name="T18" fmla="*/ 347 w 550"/>
                  <a:gd name="T19" fmla="*/ 355 h 374"/>
                  <a:gd name="T20" fmla="*/ 316 w 550"/>
                  <a:gd name="T21" fmla="*/ 346 h 374"/>
                  <a:gd name="T22" fmla="*/ 294 w 550"/>
                  <a:gd name="T23" fmla="*/ 338 h 374"/>
                  <a:gd name="T24" fmla="*/ 266 w 550"/>
                  <a:gd name="T25" fmla="*/ 326 h 374"/>
                  <a:gd name="T26" fmla="*/ 234 w 550"/>
                  <a:gd name="T27" fmla="*/ 312 h 374"/>
                  <a:gd name="T28" fmla="*/ 204 w 550"/>
                  <a:gd name="T29" fmla="*/ 297 h 374"/>
                  <a:gd name="T30" fmla="*/ 183 w 550"/>
                  <a:gd name="T31" fmla="*/ 286 h 374"/>
                  <a:gd name="T32" fmla="*/ 156 w 550"/>
                  <a:gd name="T33" fmla="*/ 265 h 374"/>
                  <a:gd name="T34" fmla="*/ 135 w 550"/>
                  <a:gd name="T35" fmla="*/ 249 h 374"/>
                  <a:gd name="T36" fmla="*/ 115 w 550"/>
                  <a:gd name="T37" fmla="*/ 229 h 374"/>
                  <a:gd name="T38" fmla="*/ 96 w 550"/>
                  <a:gd name="T39" fmla="*/ 207 h 374"/>
                  <a:gd name="T40" fmla="*/ 86 w 550"/>
                  <a:gd name="T41" fmla="*/ 194 h 374"/>
                  <a:gd name="T42" fmla="*/ 77 w 550"/>
                  <a:gd name="T43" fmla="*/ 176 h 374"/>
                  <a:gd name="T44" fmla="*/ 71 w 550"/>
                  <a:gd name="T45" fmla="*/ 162 h 374"/>
                  <a:gd name="T46" fmla="*/ 64 w 550"/>
                  <a:gd name="T47" fmla="*/ 148 h 374"/>
                  <a:gd name="T48" fmla="*/ 61 w 550"/>
                  <a:gd name="T49" fmla="*/ 136 h 374"/>
                  <a:gd name="T50" fmla="*/ 0 w 550"/>
                  <a:gd name="T51" fmla="*/ 173 h 374"/>
                  <a:gd name="T52" fmla="*/ 11 w 550"/>
                  <a:gd name="T53" fmla="*/ 147 h 374"/>
                  <a:gd name="T54" fmla="*/ 20 w 550"/>
                  <a:gd name="T55" fmla="*/ 123 h 374"/>
                  <a:gd name="T56" fmla="*/ 31 w 550"/>
                  <a:gd name="T57" fmla="*/ 91 h 374"/>
                  <a:gd name="T58" fmla="*/ 38 w 550"/>
                  <a:gd name="T59" fmla="*/ 59 h 374"/>
                  <a:gd name="T60" fmla="*/ 43 w 550"/>
                  <a:gd name="T61" fmla="*/ 31 h 374"/>
                  <a:gd name="T62" fmla="*/ 42 w 550"/>
                  <a:gd name="T63" fmla="*/ 0 h 374"/>
                  <a:gd name="T64" fmla="*/ 66 w 550"/>
                  <a:gd name="T65" fmla="*/ 16 h 374"/>
                  <a:gd name="T66" fmla="*/ 93 w 550"/>
                  <a:gd name="T67" fmla="*/ 30 h 374"/>
                  <a:gd name="T68" fmla="*/ 123 w 550"/>
                  <a:gd name="T69" fmla="*/ 44 h 374"/>
                  <a:gd name="T70" fmla="*/ 152 w 550"/>
                  <a:gd name="T71" fmla="*/ 53 h 374"/>
                  <a:gd name="T72" fmla="*/ 169 w 550"/>
                  <a:gd name="T73" fmla="*/ 56 h 374"/>
                  <a:gd name="T74" fmla="*/ 194 w 550"/>
                  <a:gd name="T75" fmla="*/ 57 h 374"/>
                  <a:gd name="T76" fmla="*/ 132 w 550"/>
                  <a:gd name="T77" fmla="*/ 95 h 374"/>
                  <a:gd name="T78" fmla="*/ 141 w 550"/>
                  <a:gd name="T79" fmla="*/ 119 h 374"/>
                  <a:gd name="T80" fmla="*/ 152 w 550"/>
                  <a:gd name="T81" fmla="*/ 140 h 374"/>
                  <a:gd name="T82" fmla="*/ 168 w 550"/>
                  <a:gd name="T83" fmla="*/ 162 h 374"/>
                  <a:gd name="T84" fmla="*/ 185 w 550"/>
                  <a:gd name="T85" fmla="*/ 183 h 374"/>
                  <a:gd name="T86" fmla="*/ 206 w 550"/>
                  <a:gd name="T87" fmla="*/ 206 h 374"/>
                  <a:gd name="T88" fmla="*/ 226 w 550"/>
                  <a:gd name="T89" fmla="*/ 226 h 374"/>
                  <a:gd name="T90" fmla="*/ 258 w 550"/>
                  <a:gd name="T91" fmla="*/ 252 h 374"/>
                  <a:gd name="T92" fmla="*/ 286 w 550"/>
                  <a:gd name="T93" fmla="*/ 272 h 374"/>
                  <a:gd name="T94" fmla="*/ 312 w 550"/>
                  <a:gd name="T95" fmla="*/ 288 h 374"/>
                  <a:gd name="T96" fmla="*/ 343 w 550"/>
                  <a:gd name="T97" fmla="*/ 304 h 374"/>
                  <a:gd name="T98" fmla="*/ 358 w 550"/>
                  <a:gd name="T99" fmla="*/ 312 h 374"/>
                  <a:gd name="T100" fmla="*/ 371 w 550"/>
                  <a:gd name="T101" fmla="*/ 319 h 374"/>
                  <a:gd name="T102" fmla="*/ 384 w 550"/>
                  <a:gd name="T103" fmla="*/ 325 h 374"/>
                  <a:gd name="T104" fmla="*/ 396 w 550"/>
                  <a:gd name="T105" fmla="*/ 330 h 374"/>
                  <a:gd name="T106" fmla="*/ 419 w 550"/>
                  <a:gd name="T107" fmla="*/ 339 h 374"/>
                  <a:gd name="T108" fmla="*/ 436 w 550"/>
                  <a:gd name="T109" fmla="*/ 344 h 374"/>
                  <a:gd name="T110" fmla="*/ 449 w 550"/>
                  <a:gd name="T111" fmla="*/ 348 h 374"/>
                  <a:gd name="T112" fmla="*/ 463 w 550"/>
                  <a:gd name="T113" fmla="*/ 352 h 374"/>
                  <a:gd name="T114" fmla="*/ 477 w 550"/>
                  <a:gd name="T115" fmla="*/ 355 h 374"/>
                  <a:gd name="T116" fmla="*/ 489 w 550"/>
                  <a:gd name="T117" fmla="*/ 357 h 374"/>
                  <a:gd name="T118" fmla="*/ 502 w 550"/>
                  <a:gd name="T119" fmla="*/ 360 h 374"/>
                  <a:gd name="T120" fmla="*/ 518 w 550"/>
                  <a:gd name="T121" fmla="*/ 362 h 374"/>
                  <a:gd name="T122" fmla="*/ 534 w 550"/>
                  <a:gd name="T123" fmla="*/ 364 h 374"/>
                  <a:gd name="T124" fmla="*/ 549 w 550"/>
                  <a:gd name="T125" fmla="*/ 364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374"/>
                  <a:gd name="T191" fmla="*/ 550 w 550"/>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374">
                    <a:moveTo>
                      <a:pt x="549" y="364"/>
                    </a:moveTo>
                    <a:lnTo>
                      <a:pt x="527" y="368"/>
                    </a:lnTo>
                    <a:lnTo>
                      <a:pt x="509" y="371"/>
                    </a:lnTo>
                    <a:lnTo>
                      <a:pt x="493" y="372"/>
                    </a:lnTo>
                    <a:lnTo>
                      <a:pt x="475" y="372"/>
                    </a:lnTo>
                    <a:lnTo>
                      <a:pt x="449" y="373"/>
                    </a:lnTo>
                    <a:lnTo>
                      <a:pt x="424" y="371"/>
                    </a:lnTo>
                    <a:lnTo>
                      <a:pt x="397" y="367"/>
                    </a:lnTo>
                    <a:lnTo>
                      <a:pt x="371" y="361"/>
                    </a:lnTo>
                    <a:lnTo>
                      <a:pt x="347" y="355"/>
                    </a:lnTo>
                    <a:lnTo>
                      <a:pt x="316" y="346"/>
                    </a:lnTo>
                    <a:lnTo>
                      <a:pt x="294" y="338"/>
                    </a:lnTo>
                    <a:lnTo>
                      <a:pt x="266" y="326"/>
                    </a:lnTo>
                    <a:lnTo>
                      <a:pt x="234" y="312"/>
                    </a:lnTo>
                    <a:lnTo>
                      <a:pt x="204" y="297"/>
                    </a:lnTo>
                    <a:lnTo>
                      <a:pt x="183" y="286"/>
                    </a:lnTo>
                    <a:lnTo>
                      <a:pt x="156" y="265"/>
                    </a:lnTo>
                    <a:lnTo>
                      <a:pt x="135" y="249"/>
                    </a:lnTo>
                    <a:lnTo>
                      <a:pt x="115" y="229"/>
                    </a:lnTo>
                    <a:lnTo>
                      <a:pt x="96" y="207"/>
                    </a:lnTo>
                    <a:lnTo>
                      <a:pt x="86" y="194"/>
                    </a:lnTo>
                    <a:lnTo>
                      <a:pt x="77" y="176"/>
                    </a:lnTo>
                    <a:lnTo>
                      <a:pt x="71" y="162"/>
                    </a:lnTo>
                    <a:lnTo>
                      <a:pt x="64" y="148"/>
                    </a:lnTo>
                    <a:lnTo>
                      <a:pt x="61" y="136"/>
                    </a:lnTo>
                    <a:lnTo>
                      <a:pt x="0" y="173"/>
                    </a:lnTo>
                    <a:lnTo>
                      <a:pt x="11" y="147"/>
                    </a:lnTo>
                    <a:lnTo>
                      <a:pt x="20" y="123"/>
                    </a:lnTo>
                    <a:lnTo>
                      <a:pt x="31" y="91"/>
                    </a:lnTo>
                    <a:lnTo>
                      <a:pt x="38" y="59"/>
                    </a:lnTo>
                    <a:lnTo>
                      <a:pt x="43" y="31"/>
                    </a:lnTo>
                    <a:lnTo>
                      <a:pt x="42" y="0"/>
                    </a:lnTo>
                    <a:lnTo>
                      <a:pt x="66" y="16"/>
                    </a:lnTo>
                    <a:lnTo>
                      <a:pt x="93" y="30"/>
                    </a:lnTo>
                    <a:lnTo>
                      <a:pt x="123" y="44"/>
                    </a:lnTo>
                    <a:lnTo>
                      <a:pt x="152" y="53"/>
                    </a:lnTo>
                    <a:lnTo>
                      <a:pt x="169" y="56"/>
                    </a:lnTo>
                    <a:lnTo>
                      <a:pt x="194" y="57"/>
                    </a:lnTo>
                    <a:lnTo>
                      <a:pt x="132" y="95"/>
                    </a:lnTo>
                    <a:lnTo>
                      <a:pt x="141" y="119"/>
                    </a:lnTo>
                    <a:lnTo>
                      <a:pt x="152" y="140"/>
                    </a:lnTo>
                    <a:lnTo>
                      <a:pt x="168" y="162"/>
                    </a:lnTo>
                    <a:lnTo>
                      <a:pt x="185" y="183"/>
                    </a:lnTo>
                    <a:lnTo>
                      <a:pt x="206" y="206"/>
                    </a:lnTo>
                    <a:lnTo>
                      <a:pt x="226" y="226"/>
                    </a:lnTo>
                    <a:lnTo>
                      <a:pt x="258" y="252"/>
                    </a:lnTo>
                    <a:lnTo>
                      <a:pt x="286" y="272"/>
                    </a:lnTo>
                    <a:lnTo>
                      <a:pt x="312" y="288"/>
                    </a:lnTo>
                    <a:lnTo>
                      <a:pt x="343" y="304"/>
                    </a:lnTo>
                    <a:lnTo>
                      <a:pt x="358" y="312"/>
                    </a:lnTo>
                    <a:lnTo>
                      <a:pt x="371" y="319"/>
                    </a:lnTo>
                    <a:lnTo>
                      <a:pt x="384" y="325"/>
                    </a:lnTo>
                    <a:lnTo>
                      <a:pt x="396" y="330"/>
                    </a:lnTo>
                    <a:lnTo>
                      <a:pt x="419" y="339"/>
                    </a:lnTo>
                    <a:lnTo>
                      <a:pt x="436" y="344"/>
                    </a:lnTo>
                    <a:lnTo>
                      <a:pt x="449" y="348"/>
                    </a:lnTo>
                    <a:lnTo>
                      <a:pt x="463" y="352"/>
                    </a:lnTo>
                    <a:lnTo>
                      <a:pt x="477" y="355"/>
                    </a:lnTo>
                    <a:lnTo>
                      <a:pt x="489" y="357"/>
                    </a:lnTo>
                    <a:lnTo>
                      <a:pt x="502" y="360"/>
                    </a:lnTo>
                    <a:lnTo>
                      <a:pt x="518" y="362"/>
                    </a:lnTo>
                    <a:lnTo>
                      <a:pt x="534" y="364"/>
                    </a:lnTo>
                    <a:lnTo>
                      <a:pt x="549" y="364"/>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IE" dirty="0"/>
              </a:p>
            </p:txBody>
          </p:sp>
        </p:grpSp>
      </p:grpSp>
    </p:spTree>
    <p:extLst>
      <p:ext uri="{BB962C8B-B14F-4D97-AF65-F5344CB8AC3E}">
        <p14:creationId xmlns:p14="http://schemas.microsoft.com/office/powerpoint/2010/main" val="160812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06" y="1174630"/>
            <a:ext cx="4544888" cy="4159370"/>
          </a:xfrm>
        </p:spPr>
        <p:txBody>
          <a:bodyPr>
            <a:normAutofit fontScale="92500" lnSpcReduction="20000"/>
          </a:bodyPr>
          <a:lstStyle/>
          <a:p>
            <a:pPr>
              <a:lnSpc>
                <a:spcPct val="110000"/>
              </a:lnSpc>
              <a:spcBef>
                <a:spcPts val="600"/>
              </a:spcBef>
              <a:spcAft>
                <a:spcPts val="600"/>
              </a:spcAft>
            </a:pPr>
            <a:r>
              <a:rPr lang="en-GB" sz="2400" dirty="0">
                <a:solidFill>
                  <a:schemeClr val="tx2"/>
                </a:solidFill>
              </a:rPr>
              <a:t>Radon is a known cause of lung cancer (Class 1 carcinogen*)</a:t>
            </a:r>
          </a:p>
          <a:p>
            <a:pPr>
              <a:lnSpc>
                <a:spcPct val="110000"/>
              </a:lnSpc>
              <a:spcBef>
                <a:spcPts val="600"/>
              </a:spcBef>
              <a:spcAft>
                <a:spcPts val="600"/>
              </a:spcAft>
            </a:pPr>
            <a:r>
              <a:rPr lang="en-GB" sz="2400" dirty="0">
                <a:solidFill>
                  <a:schemeClr val="tx2"/>
                </a:solidFill>
              </a:rPr>
              <a:t>Radon is responsible for almost one half of total ionising radiation dose received by the public each year.</a:t>
            </a:r>
          </a:p>
          <a:p>
            <a:pPr>
              <a:lnSpc>
                <a:spcPct val="110000"/>
              </a:lnSpc>
              <a:spcBef>
                <a:spcPts val="600"/>
              </a:spcBef>
              <a:spcAft>
                <a:spcPts val="600"/>
              </a:spcAft>
            </a:pPr>
            <a:r>
              <a:rPr lang="en-GB" sz="2400" dirty="0">
                <a:solidFill>
                  <a:schemeClr val="tx2"/>
                </a:solidFill>
              </a:rPr>
              <a:t>Radon exposure can be controlled so as to reduce its health effects</a:t>
            </a:r>
          </a:p>
          <a:p>
            <a:pPr>
              <a:lnSpc>
                <a:spcPct val="110000"/>
              </a:lnSpc>
              <a:spcBef>
                <a:spcPts val="600"/>
              </a:spcBef>
              <a:spcAft>
                <a:spcPts val="600"/>
              </a:spcAft>
            </a:pPr>
            <a:r>
              <a:rPr lang="en-GB" sz="2400" dirty="0">
                <a:solidFill>
                  <a:schemeClr val="tx2"/>
                </a:solidFill>
              </a:rPr>
              <a:t>Radon health risk is 25 times greater for people who smoke</a:t>
            </a:r>
            <a:endParaRPr lang="en-GB" sz="2000" dirty="0"/>
          </a:p>
        </p:txBody>
      </p:sp>
      <p:sp>
        <p:nvSpPr>
          <p:cNvPr id="7" name="TextBox 6"/>
          <p:cNvSpPr txBox="1"/>
          <p:nvPr/>
        </p:nvSpPr>
        <p:spPr>
          <a:xfrm>
            <a:off x="6143600" y="4622939"/>
            <a:ext cx="2645276" cy="246221"/>
          </a:xfrm>
          <a:prstGeom prst="rect">
            <a:avLst/>
          </a:prstGeom>
          <a:noFill/>
        </p:spPr>
        <p:txBody>
          <a:bodyPr wrap="none" rtlCol="0">
            <a:spAutoFit/>
          </a:bodyPr>
          <a:lstStyle/>
          <a:p>
            <a:r>
              <a:rPr lang="en-GB" sz="1000" dirty="0">
                <a:latin typeface="+mn-lt"/>
              </a:rPr>
              <a:t>UNSCEAR, 2008 REPORT Vol. I Annex  B </a:t>
            </a:r>
          </a:p>
        </p:txBody>
      </p:sp>
      <p:pic>
        <p:nvPicPr>
          <p:cNvPr id="4" name="Obrázek 3"/>
          <p:cNvPicPr>
            <a:picLocks noChangeAspect="1"/>
          </p:cNvPicPr>
          <p:nvPr/>
        </p:nvPicPr>
        <p:blipFill>
          <a:blip r:embed="rId3"/>
          <a:stretch>
            <a:fillRect/>
          </a:stretch>
        </p:blipFill>
        <p:spPr>
          <a:xfrm>
            <a:off x="4724399" y="1295399"/>
            <a:ext cx="4184307" cy="3255532"/>
          </a:xfrm>
          <a:prstGeom prst="rect">
            <a:avLst/>
          </a:prstGeom>
        </p:spPr>
      </p:pic>
      <p:sp>
        <p:nvSpPr>
          <p:cNvPr id="6" name="Rectangle 2"/>
          <p:cNvSpPr txBox="1">
            <a:spLocks noChangeArrowheads="1"/>
          </p:cNvSpPr>
          <p:nvPr/>
        </p:nvSpPr>
        <p:spPr>
          <a:xfrm>
            <a:off x="153035" y="-20416"/>
            <a:ext cx="6577126" cy="1143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r>
              <a:rPr lang="en-GB" sz="3000" b="1" dirty="0">
                <a:solidFill>
                  <a:schemeClr val="tx1"/>
                </a:solidFill>
              </a:rPr>
              <a:t>Why is radon of concern?</a:t>
            </a:r>
            <a:endParaRPr lang="en-US" sz="3000" b="1" dirty="0">
              <a:solidFill>
                <a:schemeClr val="tx1"/>
              </a:solidFill>
            </a:endParaRPr>
          </a:p>
        </p:txBody>
      </p:sp>
      <p:sp>
        <p:nvSpPr>
          <p:cNvPr id="8" name="Rectangle 7"/>
          <p:cNvSpPr/>
          <p:nvPr/>
        </p:nvSpPr>
        <p:spPr>
          <a:xfrm>
            <a:off x="602881" y="5334000"/>
            <a:ext cx="7924800" cy="1015663"/>
          </a:xfrm>
          <a:prstGeom prst="rect">
            <a:avLst/>
          </a:prstGeom>
          <a:ln>
            <a:solidFill>
              <a:schemeClr val="tx2"/>
            </a:solidFill>
          </a:ln>
        </p:spPr>
        <p:txBody>
          <a:bodyPr wrap="square">
            <a:spAutoFit/>
          </a:bodyPr>
          <a:lstStyle/>
          <a:p>
            <a:pPr algn="ctr"/>
            <a:r>
              <a:rPr lang="en-GB" sz="2000" dirty="0"/>
              <a:t>Worldwide radon accounts for 3% to 16% of all lung cancer deaths, depending on the average radon concentration in the country </a:t>
            </a:r>
            <a:br>
              <a:rPr lang="en-GB" sz="2000" dirty="0"/>
            </a:br>
            <a:r>
              <a:rPr lang="en-GB" sz="2000" dirty="0"/>
              <a:t>(WHO Handbook on Radon, 2009)</a:t>
            </a:r>
          </a:p>
        </p:txBody>
      </p:sp>
      <p:sp>
        <p:nvSpPr>
          <p:cNvPr id="2" name="TextBox 1">
            <a:extLst>
              <a:ext uri="{FF2B5EF4-FFF2-40B4-BE49-F238E27FC236}">
                <a16:creationId xmlns:a16="http://schemas.microsoft.com/office/drawing/2014/main" id="{AAA2187D-76F9-417C-A082-ED40D02DED95}"/>
              </a:ext>
            </a:extLst>
          </p:cNvPr>
          <p:cNvSpPr txBox="1"/>
          <p:nvPr/>
        </p:nvSpPr>
        <p:spPr>
          <a:xfrm>
            <a:off x="179512" y="6401709"/>
            <a:ext cx="4362476" cy="615553"/>
          </a:xfrm>
          <a:prstGeom prst="rect">
            <a:avLst/>
          </a:prstGeom>
          <a:noFill/>
        </p:spPr>
        <p:txBody>
          <a:bodyPr wrap="none" rtlCol="0">
            <a:spAutoFit/>
          </a:bodyPr>
          <a:lstStyle/>
          <a:p>
            <a:r>
              <a:rPr lang="en-GB" sz="1600" dirty="0">
                <a:solidFill>
                  <a:srgbClr val="000000"/>
                </a:solidFill>
              </a:rPr>
              <a:t>*</a:t>
            </a:r>
            <a:r>
              <a:rPr lang="en-IE" sz="1600" i="1" dirty="0"/>
              <a:t>International Agency for Research on Cancer</a:t>
            </a:r>
            <a:endParaRPr lang="en-GB" sz="1600" i="1" dirty="0">
              <a:solidFill>
                <a:srgbClr val="FFFF00"/>
              </a:solidFill>
            </a:endParaRPr>
          </a:p>
          <a:p>
            <a:endParaRPr lang="en-GB" dirty="0"/>
          </a:p>
        </p:txBody>
      </p:sp>
    </p:spTree>
    <p:extLst>
      <p:ext uri="{BB962C8B-B14F-4D97-AF65-F5344CB8AC3E}">
        <p14:creationId xmlns:p14="http://schemas.microsoft.com/office/powerpoint/2010/main" val="425951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520" y="188640"/>
            <a:ext cx="7920880" cy="864096"/>
          </a:xfrm>
        </p:spPr>
        <p:txBody>
          <a:bodyPr>
            <a:noAutofit/>
          </a:bodyPr>
          <a:lstStyle/>
          <a:p>
            <a:r>
              <a:rPr lang="en-GB" sz="3000" dirty="0"/>
              <a:t>National Average Radon – UNSCEAR 2006</a:t>
            </a:r>
          </a:p>
        </p:txBody>
      </p:sp>
      <p:pic>
        <p:nvPicPr>
          <p:cNvPr id="3" name="Obrázek 2"/>
          <p:cNvPicPr>
            <a:picLocks noChangeAspect="1"/>
          </p:cNvPicPr>
          <p:nvPr/>
        </p:nvPicPr>
        <p:blipFill>
          <a:blip r:embed="rId3"/>
          <a:stretch>
            <a:fillRect/>
          </a:stretch>
        </p:blipFill>
        <p:spPr>
          <a:xfrm>
            <a:off x="271462" y="1484784"/>
            <a:ext cx="8601075" cy="4572000"/>
          </a:xfrm>
          <a:prstGeom prst="rect">
            <a:avLst/>
          </a:prstGeom>
        </p:spPr>
      </p:pic>
      <p:sp>
        <p:nvSpPr>
          <p:cNvPr id="2" name="TextBox 1">
            <a:extLst>
              <a:ext uri="{FF2B5EF4-FFF2-40B4-BE49-F238E27FC236}">
                <a16:creationId xmlns:a16="http://schemas.microsoft.com/office/drawing/2014/main" id="{EF830FD2-96A2-4B7C-8754-47EAACB9A3DE}"/>
              </a:ext>
            </a:extLst>
          </p:cNvPr>
          <p:cNvSpPr txBox="1"/>
          <p:nvPr/>
        </p:nvSpPr>
        <p:spPr>
          <a:xfrm>
            <a:off x="2771800" y="6309320"/>
            <a:ext cx="6156494" cy="369332"/>
          </a:xfrm>
          <a:prstGeom prst="rect">
            <a:avLst/>
          </a:prstGeom>
          <a:noFill/>
        </p:spPr>
        <p:txBody>
          <a:bodyPr wrap="none" rtlCol="0">
            <a:spAutoFit/>
          </a:bodyPr>
          <a:lstStyle/>
          <a:p>
            <a:r>
              <a:rPr lang="en-GB" b="1" dirty="0"/>
              <a:t>UNSCEAR 2006 Report: </a:t>
            </a:r>
            <a:r>
              <a:rPr lang="en-GB" b="1" i="1" dirty="0"/>
              <a:t>"Effects of ionizing radiation" </a:t>
            </a:r>
            <a:endParaRPr lang="en-GB" dirty="0"/>
          </a:p>
        </p:txBody>
      </p:sp>
    </p:spTree>
    <p:extLst>
      <p:ext uri="{BB962C8B-B14F-4D97-AF65-F5344CB8AC3E}">
        <p14:creationId xmlns:p14="http://schemas.microsoft.com/office/powerpoint/2010/main" val="353757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96" y="116632"/>
            <a:ext cx="8496944" cy="864096"/>
          </a:xfrm>
        </p:spPr>
        <p:txBody>
          <a:bodyPr>
            <a:noAutofit/>
          </a:bodyPr>
          <a:lstStyle/>
          <a:p>
            <a:r>
              <a:rPr lang="en-GB" sz="2800" dirty="0"/>
              <a:t>National Average Radon – UNSCEAR 2006 cont’d</a:t>
            </a:r>
          </a:p>
        </p:txBody>
      </p:sp>
      <p:pic>
        <p:nvPicPr>
          <p:cNvPr id="3" name="Obrázek 2"/>
          <p:cNvPicPr>
            <a:picLocks noChangeAspect="1"/>
          </p:cNvPicPr>
          <p:nvPr/>
        </p:nvPicPr>
        <p:blipFill>
          <a:blip r:embed="rId3"/>
          <a:stretch>
            <a:fillRect/>
          </a:stretch>
        </p:blipFill>
        <p:spPr>
          <a:xfrm>
            <a:off x="539552" y="1484784"/>
            <a:ext cx="7848872" cy="4515487"/>
          </a:xfrm>
          <a:prstGeom prst="rect">
            <a:avLst/>
          </a:prstGeom>
        </p:spPr>
      </p:pic>
      <p:sp>
        <p:nvSpPr>
          <p:cNvPr id="4" name="TextBox 3">
            <a:extLst>
              <a:ext uri="{FF2B5EF4-FFF2-40B4-BE49-F238E27FC236}">
                <a16:creationId xmlns:a16="http://schemas.microsoft.com/office/drawing/2014/main" id="{BAEA7458-4FB0-4B54-856C-31DB92A150D2}"/>
              </a:ext>
            </a:extLst>
          </p:cNvPr>
          <p:cNvSpPr txBox="1"/>
          <p:nvPr/>
        </p:nvSpPr>
        <p:spPr>
          <a:xfrm>
            <a:off x="2771800" y="6309320"/>
            <a:ext cx="6156494" cy="369332"/>
          </a:xfrm>
          <a:prstGeom prst="rect">
            <a:avLst/>
          </a:prstGeom>
          <a:noFill/>
        </p:spPr>
        <p:txBody>
          <a:bodyPr wrap="none" rtlCol="0">
            <a:spAutoFit/>
          </a:bodyPr>
          <a:lstStyle/>
          <a:p>
            <a:r>
              <a:rPr lang="en-GB" b="1" dirty="0"/>
              <a:t>UNSCEAR 2006 Report: </a:t>
            </a:r>
            <a:r>
              <a:rPr lang="en-GB" b="1" i="1" dirty="0"/>
              <a:t>"Effects of ionizing radiation" </a:t>
            </a:r>
            <a:endParaRPr lang="en-GB" dirty="0"/>
          </a:p>
        </p:txBody>
      </p:sp>
    </p:spTree>
    <p:extLst>
      <p:ext uri="{BB962C8B-B14F-4D97-AF65-F5344CB8AC3E}">
        <p14:creationId xmlns:p14="http://schemas.microsoft.com/office/powerpoint/2010/main" val="427012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120680" cy="864096"/>
          </a:xfrm>
          <a:noFill/>
          <a:ln>
            <a:noFill/>
          </a:ln>
        </p:spPr>
        <p:txBody>
          <a:bodyPr>
            <a:normAutofit/>
          </a:bodyPr>
          <a:lstStyle/>
          <a:p>
            <a:r>
              <a:rPr lang="en-GB" sz="3000" dirty="0"/>
              <a:t>Health effects of radon exposure</a:t>
            </a:r>
          </a:p>
        </p:txBody>
      </p:sp>
      <p:pic>
        <p:nvPicPr>
          <p:cNvPr id="7" name="Picture 2" descr="http://accurateradonservicesllc.com/images/Lung-Cancer.gif"/>
          <p:cNvPicPr>
            <a:picLocks noGrp="1" noChangeAspect="1" noChangeArrowheads="1"/>
          </p:cNvPicPr>
          <p:nvPr>
            <p:ph idx="1"/>
          </p:nvPr>
        </p:nvPicPr>
        <p:blipFill>
          <a:blip r:embed="rId3" cstate="print"/>
          <a:srcRect/>
          <a:stretch>
            <a:fillRect/>
          </a:stretch>
        </p:blipFill>
        <p:spPr bwMode="auto">
          <a:xfrm>
            <a:off x="866467" y="1201025"/>
            <a:ext cx="7233925" cy="3899995"/>
          </a:xfrm>
          <a:prstGeom prst="rect">
            <a:avLst/>
          </a:prstGeom>
          <a:noFill/>
          <a:ln w="9525">
            <a:noFill/>
            <a:miter lim="800000"/>
            <a:headEnd/>
            <a:tailEnd/>
          </a:ln>
        </p:spPr>
      </p:pic>
      <p:sp>
        <p:nvSpPr>
          <p:cNvPr id="8" name="Rectangle 7"/>
          <p:cNvSpPr/>
          <p:nvPr/>
        </p:nvSpPr>
        <p:spPr>
          <a:xfrm>
            <a:off x="467544" y="5301208"/>
            <a:ext cx="8297416" cy="707886"/>
          </a:xfrm>
          <a:prstGeom prst="rect">
            <a:avLst/>
          </a:prstGeom>
        </p:spPr>
        <p:txBody>
          <a:bodyPr wrap="square">
            <a:spAutoFit/>
          </a:bodyPr>
          <a:lstStyle/>
          <a:p>
            <a:r>
              <a:rPr lang="en-GB" sz="2000" dirty="0"/>
              <a:t>When radon gas is inhaled, alpha particles from radon decay products can interact with biological tissue in the lungs leading to DNA damage.</a:t>
            </a:r>
            <a:endParaRPr lang="de-DE" sz="2000" dirty="0">
              <a:latin typeface="Arial" pitchFamily="34" charset="0"/>
            </a:endParaRPr>
          </a:p>
        </p:txBody>
      </p:sp>
    </p:spTree>
    <p:extLst>
      <p:ext uri="{BB962C8B-B14F-4D97-AF65-F5344CB8AC3E}">
        <p14:creationId xmlns:p14="http://schemas.microsoft.com/office/powerpoint/2010/main" val="268828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85160"/>
            <a:ext cx="6480720" cy="4415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346646"/>
            <a:ext cx="6419056" cy="778098"/>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000" b="1" dirty="0">
                <a:latin typeface="Arial" pitchFamily="34" charset="0"/>
              </a:rPr>
              <a:t>Relative risk of lung cancer</a:t>
            </a:r>
            <a:endParaRPr lang="de-DE" sz="3000" dirty="0">
              <a:latin typeface="Arial" pitchFamily="34" charset="0"/>
            </a:endParaRPr>
          </a:p>
        </p:txBody>
      </p:sp>
      <p:sp>
        <p:nvSpPr>
          <p:cNvPr id="2" name="TextBox 1">
            <a:extLst>
              <a:ext uri="{FF2B5EF4-FFF2-40B4-BE49-F238E27FC236}">
                <a16:creationId xmlns:a16="http://schemas.microsoft.com/office/drawing/2014/main" id="{43B69EEE-EC3F-478D-8333-6F8FCC04EAAD}"/>
              </a:ext>
            </a:extLst>
          </p:cNvPr>
          <p:cNvSpPr txBox="1"/>
          <p:nvPr/>
        </p:nvSpPr>
        <p:spPr>
          <a:xfrm>
            <a:off x="5110979" y="5572696"/>
            <a:ext cx="2701381" cy="246221"/>
          </a:xfrm>
          <a:prstGeom prst="rect">
            <a:avLst/>
          </a:prstGeom>
          <a:noFill/>
        </p:spPr>
        <p:txBody>
          <a:bodyPr wrap="none" rtlCol="0">
            <a:spAutoFit/>
          </a:bodyPr>
          <a:lstStyle/>
          <a:p>
            <a:r>
              <a:rPr lang="en-US" sz="1000" b="1" dirty="0">
                <a:solidFill>
                  <a:srgbClr val="000000"/>
                </a:solidFill>
              </a:rPr>
              <a:t>European pooling, Darby et al 2005, 2006.</a:t>
            </a:r>
            <a:endParaRPr lang="en-GB" sz="1000" b="1" dirty="0">
              <a:solidFill>
                <a:srgbClr val="000000"/>
              </a:solidFill>
            </a:endParaRPr>
          </a:p>
        </p:txBody>
      </p:sp>
      <p:sp>
        <p:nvSpPr>
          <p:cNvPr id="3" name="TextBox 2">
            <a:extLst>
              <a:ext uri="{FF2B5EF4-FFF2-40B4-BE49-F238E27FC236}">
                <a16:creationId xmlns:a16="http://schemas.microsoft.com/office/drawing/2014/main" id="{34FA3A21-5C42-425C-9D24-DA8C7513FD1D}"/>
              </a:ext>
            </a:extLst>
          </p:cNvPr>
          <p:cNvSpPr txBox="1"/>
          <p:nvPr/>
        </p:nvSpPr>
        <p:spPr>
          <a:xfrm>
            <a:off x="1331640" y="5949280"/>
            <a:ext cx="6480720" cy="707886"/>
          </a:xfrm>
          <a:prstGeom prst="rect">
            <a:avLst/>
          </a:prstGeom>
          <a:noFill/>
        </p:spPr>
        <p:txBody>
          <a:bodyPr wrap="square" rtlCol="0">
            <a:spAutoFit/>
          </a:bodyPr>
          <a:lstStyle/>
          <a:p>
            <a:pPr algn="ctr"/>
            <a:r>
              <a:rPr lang="de-DE" sz="2000" dirty="0">
                <a:latin typeface="Arial" pitchFamily="34" charset="0"/>
              </a:rPr>
              <a:t>A </a:t>
            </a:r>
            <a:r>
              <a:rPr lang="de-DE" sz="2000" dirty="0" err="1">
                <a:latin typeface="Arial" pitchFamily="34" charset="0"/>
              </a:rPr>
              <a:t>smoker</a:t>
            </a:r>
            <a:r>
              <a:rPr lang="de-DE" sz="2000" dirty="0">
                <a:latin typeface="Arial" pitchFamily="34" charset="0"/>
              </a:rPr>
              <a:t> </a:t>
            </a:r>
            <a:r>
              <a:rPr lang="en-US" sz="2000" dirty="0">
                <a:latin typeface="Arial" pitchFamily="34" charset="0"/>
              </a:rPr>
              <a:t>of</a:t>
            </a:r>
            <a:r>
              <a:rPr lang="de-DE" sz="2000" dirty="0">
                <a:latin typeface="Arial" pitchFamily="34" charset="0"/>
              </a:rPr>
              <a:t> 1 pack </a:t>
            </a:r>
            <a:r>
              <a:rPr lang="de-DE" sz="2000" dirty="0" err="1">
                <a:latin typeface="Arial" pitchFamily="34" charset="0"/>
              </a:rPr>
              <a:t>of</a:t>
            </a:r>
            <a:r>
              <a:rPr lang="de-DE" sz="2000" dirty="0">
                <a:latin typeface="Arial" pitchFamily="34" charset="0"/>
              </a:rPr>
              <a:t> </a:t>
            </a:r>
            <a:r>
              <a:rPr lang="de-DE" sz="2000" dirty="0" err="1">
                <a:latin typeface="Arial" pitchFamily="34" charset="0"/>
              </a:rPr>
              <a:t>cigarettes</a:t>
            </a:r>
            <a:r>
              <a:rPr lang="de-DE" sz="2000" dirty="0">
                <a:latin typeface="Arial" pitchFamily="34" charset="0"/>
              </a:rPr>
              <a:t> per </a:t>
            </a:r>
            <a:r>
              <a:rPr lang="de-DE" sz="2000" dirty="0" err="1">
                <a:latin typeface="Arial" pitchFamily="34" charset="0"/>
              </a:rPr>
              <a:t>day</a:t>
            </a:r>
            <a:r>
              <a:rPr lang="de-DE" sz="2000" dirty="0">
                <a:latin typeface="Arial" pitchFamily="34" charset="0"/>
              </a:rPr>
              <a:t> </a:t>
            </a:r>
            <a:r>
              <a:rPr lang="de-DE" sz="2000" dirty="0" err="1">
                <a:latin typeface="Arial" pitchFamily="34" charset="0"/>
              </a:rPr>
              <a:t>has</a:t>
            </a:r>
            <a:r>
              <a:rPr lang="de-DE" sz="2000" dirty="0">
                <a:latin typeface="Arial" pitchFamily="34" charset="0"/>
              </a:rPr>
              <a:t> a 25 </a:t>
            </a:r>
            <a:r>
              <a:rPr lang="de-DE" sz="2000" dirty="0" err="1">
                <a:latin typeface="Arial" pitchFamily="34" charset="0"/>
              </a:rPr>
              <a:t>fold</a:t>
            </a:r>
            <a:r>
              <a:rPr lang="de-DE" sz="2000" dirty="0">
                <a:latin typeface="Arial" pitchFamily="34" charset="0"/>
              </a:rPr>
              <a:t> </a:t>
            </a:r>
            <a:r>
              <a:rPr lang="de-DE" sz="2000" dirty="0" err="1">
                <a:latin typeface="Arial" pitchFamily="34" charset="0"/>
              </a:rPr>
              <a:t>higher</a:t>
            </a:r>
            <a:r>
              <a:rPr lang="de-DE" sz="2000" dirty="0">
                <a:latin typeface="Arial" pitchFamily="34" charset="0"/>
              </a:rPr>
              <a:t> </a:t>
            </a:r>
            <a:r>
              <a:rPr lang="de-DE" sz="2000" dirty="0" err="1">
                <a:latin typeface="Arial" pitchFamily="34" charset="0"/>
              </a:rPr>
              <a:t>risk</a:t>
            </a:r>
            <a:r>
              <a:rPr lang="de-DE" sz="2000" dirty="0">
                <a:latin typeface="Arial" pitchFamily="34" charset="0"/>
              </a:rPr>
              <a:t> </a:t>
            </a:r>
            <a:r>
              <a:rPr lang="de-DE" sz="2000" dirty="0" err="1">
                <a:latin typeface="Arial" pitchFamily="34" charset="0"/>
              </a:rPr>
              <a:t>of</a:t>
            </a:r>
            <a:r>
              <a:rPr lang="de-DE" sz="2000" dirty="0">
                <a:latin typeface="Arial" pitchFamily="34" charset="0"/>
              </a:rPr>
              <a:t> </a:t>
            </a:r>
            <a:r>
              <a:rPr lang="de-DE" sz="2000" dirty="0" err="1">
                <a:latin typeface="Arial" pitchFamily="34" charset="0"/>
              </a:rPr>
              <a:t>lung</a:t>
            </a:r>
            <a:r>
              <a:rPr lang="de-DE" sz="2000" dirty="0">
                <a:latin typeface="Arial" pitchFamily="34" charset="0"/>
              </a:rPr>
              <a:t> </a:t>
            </a:r>
            <a:r>
              <a:rPr lang="de-DE" sz="2000" dirty="0" err="1">
                <a:latin typeface="Arial" pitchFamily="34" charset="0"/>
              </a:rPr>
              <a:t>cancer</a:t>
            </a:r>
            <a:r>
              <a:rPr lang="de-DE" sz="2000" dirty="0">
                <a:latin typeface="Arial" pitchFamily="34" charset="0"/>
              </a:rPr>
              <a:t> </a:t>
            </a:r>
            <a:r>
              <a:rPr lang="de-DE" sz="2000" dirty="0" err="1">
                <a:latin typeface="Arial" pitchFamily="34" charset="0"/>
              </a:rPr>
              <a:t>than</a:t>
            </a:r>
            <a:r>
              <a:rPr lang="de-DE" sz="2000" dirty="0">
                <a:latin typeface="Arial" pitchFamily="34" charset="0"/>
              </a:rPr>
              <a:t> a </a:t>
            </a:r>
            <a:r>
              <a:rPr lang="de-DE" sz="2000" dirty="0" err="1">
                <a:latin typeface="Arial" pitchFamily="34" charset="0"/>
              </a:rPr>
              <a:t>lifelong</a:t>
            </a:r>
            <a:r>
              <a:rPr lang="de-DE" sz="2000" dirty="0">
                <a:latin typeface="Arial" pitchFamily="34" charset="0"/>
              </a:rPr>
              <a:t> </a:t>
            </a:r>
            <a:r>
              <a:rPr lang="de-DE" sz="2000" dirty="0" err="1">
                <a:latin typeface="Arial" pitchFamily="34" charset="0"/>
              </a:rPr>
              <a:t>nonsmoker</a:t>
            </a:r>
            <a:r>
              <a:rPr lang="de-DE" sz="2000" dirty="0">
                <a:latin typeface="Arial" pitchFamily="34" charset="0"/>
              </a:rPr>
              <a:t>.</a:t>
            </a:r>
            <a:endParaRPr lang="en-GB" sz="2000" dirty="0"/>
          </a:p>
        </p:txBody>
      </p:sp>
    </p:spTree>
    <p:extLst>
      <p:ext uri="{BB962C8B-B14F-4D97-AF65-F5344CB8AC3E}">
        <p14:creationId xmlns:p14="http://schemas.microsoft.com/office/powerpoint/2010/main" val="181006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260648"/>
            <a:ext cx="6624736" cy="864096"/>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IE" sz="3000" b="1" dirty="0">
                <a:solidFill>
                  <a:schemeClr val="tx1"/>
                </a:solidFill>
              </a:rPr>
              <a:t>Radiation dose from indoor radon: a comparison</a:t>
            </a:r>
          </a:p>
        </p:txBody>
      </p:sp>
      <p:graphicFrame>
        <p:nvGraphicFramePr>
          <p:cNvPr id="6" name="Table 5"/>
          <p:cNvGraphicFramePr>
            <a:graphicFrameLocks noGrp="1"/>
          </p:cNvGraphicFramePr>
          <p:nvPr>
            <p:extLst>
              <p:ext uri="{D42A27DB-BD31-4B8C-83A1-F6EECF244321}">
                <p14:modId xmlns:p14="http://schemas.microsoft.com/office/powerpoint/2010/main" val="1121953147"/>
              </p:ext>
            </p:extLst>
          </p:nvPr>
        </p:nvGraphicFramePr>
        <p:xfrm>
          <a:off x="2123728" y="1628802"/>
          <a:ext cx="5040560" cy="3936606"/>
        </p:xfrm>
        <a:graphic>
          <a:graphicData uri="http://schemas.openxmlformats.org/drawingml/2006/table">
            <a:tbl>
              <a:tblPr firstRow="1" bandRow="1">
                <a:tableStyleId>{073A0DAA-6AF3-43AB-8588-CEC1D06C72B9}</a:tableStyleId>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1306357">
                <a:tc>
                  <a:txBody>
                    <a:bodyPr/>
                    <a:lstStyle/>
                    <a:p>
                      <a:pPr algn="ctr"/>
                      <a:r>
                        <a:rPr lang="en-IE" dirty="0"/>
                        <a:t>Annual average</a:t>
                      </a:r>
                      <a:r>
                        <a:rPr lang="en-IE" baseline="0" dirty="0"/>
                        <a:t> </a:t>
                      </a:r>
                      <a:r>
                        <a:rPr lang="en-IE" dirty="0"/>
                        <a:t>radon</a:t>
                      </a:r>
                      <a:r>
                        <a:rPr lang="en-IE" baseline="0" dirty="0"/>
                        <a:t> concentration in the home</a:t>
                      </a:r>
                      <a:endParaRPr lang="en-IE" dirty="0"/>
                    </a:p>
                  </a:txBody>
                  <a:tcPr anchor="ctr"/>
                </a:tc>
                <a:tc>
                  <a:txBody>
                    <a:bodyPr/>
                    <a:lstStyle/>
                    <a:p>
                      <a:pPr algn="ctr"/>
                      <a:r>
                        <a:rPr lang="en-IE" dirty="0"/>
                        <a:t>The radiation</a:t>
                      </a:r>
                      <a:r>
                        <a:rPr lang="en-IE" baseline="0" dirty="0"/>
                        <a:t> dose received is approximately equivalent to: </a:t>
                      </a:r>
                      <a:endParaRPr lang="en-IE" dirty="0"/>
                    </a:p>
                  </a:txBody>
                  <a:tcPr anchor="ctr"/>
                </a:tc>
                <a:extLst>
                  <a:ext uri="{0D108BD9-81ED-4DB2-BD59-A6C34878D82A}">
                    <a16:rowId xmlns:a16="http://schemas.microsoft.com/office/drawing/2014/main" val="10000"/>
                  </a:ext>
                </a:extLst>
              </a:tr>
              <a:tr h="696248">
                <a:tc>
                  <a:txBody>
                    <a:bodyPr/>
                    <a:lstStyle/>
                    <a:p>
                      <a:pPr algn="ctr"/>
                      <a:r>
                        <a:rPr lang="en-IE" baseline="0" dirty="0"/>
                        <a:t>200 </a:t>
                      </a:r>
                      <a:r>
                        <a:rPr lang="en-IE" baseline="0" dirty="0" err="1"/>
                        <a:t>Bq</a:t>
                      </a:r>
                      <a:r>
                        <a:rPr lang="en-IE" baseline="0" dirty="0"/>
                        <a:t>/m</a:t>
                      </a:r>
                      <a:r>
                        <a:rPr lang="en-IE" baseline="30000" dirty="0"/>
                        <a:t>3</a:t>
                      </a:r>
                    </a:p>
                  </a:txBody>
                  <a:tcPr anchor="ctr"/>
                </a:tc>
                <a:tc>
                  <a:txBody>
                    <a:bodyPr/>
                    <a:lstStyle/>
                    <a:p>
                      <a:pPr algn="ctr"/>
                      <a:r>
                        <a:rPr lang="en-IE" dirty="0"/>
                        <a:t>Less</a:t>
                      </a:r>
                      <a:r>
                        <a:rPr lang="en-IE" baseline="0" dirty="0"/>
                        <a:t> than one Chest X-ray per day </a:t>
                      </a:r>
                      <a:endParaRPr lang="en-IE" dirty="0"/>
                    </a:p>
                  </a:txBody>
                  <a:tcPr anchor="ctr"/>
                </a:tc>
                <a:extLst>
                  <a:ext uri="{0D108BD9-81ED-4DB2-BD59-A6C34878D82A}">
                    <a16:rowId xmlns:a16="http://schemas.microsoft.com/office/drawing/2014/main" val="10001"/>
                  </a:ext>
                </a:extLst>
              </a:tr>
              <a:tr h="589681">
                <a:tc>
                  <a:txBody>
                    <a:bodyPr/>
                    <a:lstStyle/>
                    <a:p>
                      <a:pPr algn="ctr"/>
                      <a:r>
                        <a:rPr lang="en-IE" baseline="0" dirty="0"/>
                        <a:t>400 </a:t>
                      </a:r>
                      <a:r>
                        <a:rPr lang="en-IE" baseline="0" dirty="0" err="1"/>
                        <a:t>Bq</a:t>
                      </a:r>
                      <a:r>
                        <a:rPr lang="en-IE" baseline="0" dirty="0"/>
                        <a:t>/m</a:t>
                      </a:r>
                      <a:r>
                        <a:rPr lang="en-IE" baseline="30000" dirty="0"/>
                        <a:t>3</a:t>
                      </a:r>
                    </a:p>
                  </a:txBody>
                  <a:tcPr anchor="ctr"/>
                </a:tc>
                <a:tc>
                  <a:txBody>
                    <a:bodyPr/>
                    <a:lstStyle/>
                    <a:p>
                      <a:pPr algn="ctr"/>
                      <a:r>
                        <a:rPr lang="en-IE" dirty="0"/>
                        <a:t>1 Chest X-ray</a:t>
                      </a:r>
                      <a:r>
                        <a:rPr lang="en-IE" baseline="0" dirty="0"/>
                        <a:t> per day </a:t>
                      </a:r>
                      <a:endParaRPr lang="en-IE" dirty="0"/>
                    </a:p>
                  </a:txBody>
                  <a:tcPr anchor="ctr"/>
                </a:tc>
                <a:extLst>
                  <a:ext uri="{0D108BD9-81ED-4DB2-BD59-A6C34878D82A}">
                    <a16:rowId xmlns:a16="http://schemas.microsoft.com/office/drawing/2014/main" val="10002"/>
                  </a:ext>
                </a:extLst>
              </a:tr>
              <a:tr h="648072">
                <a:tc>
                  <a:txBody>
                    <a:bodyPr/>
                    <a:lstStyle/>
                    <a:p>
                      <a:pPr algn="ctr"/>
                      <a:r>
                        <a:rPr lang="en-IE" baseline="0" dirty="0"/>
                        <a:t>800 </a:t>
                      </a:r>
                      <a:r>
                        <a:rPr lang="en-IE" baseline="0" dirty="0" err="1"/>
                        <a:t>Bq</a:t>
                      </a:r>
                      <a:r>
                        <a:rPr lang="en-IE" baseline="0" dirty="0"/>
                        <a:t>/m</a:t>
                      </a:r>
                      <a:r>
                        <a:rPr lang="en-IE" baseline="30000" dirty="0"/>
                        <a:t>3</a:t>
                      </a:r>
                    </a:p>
                  </a:txBody>
                  <a:tcPr anchor="ctr"/>
                </a:tc>
                <a:tc>
                  <a:txBody>
                    <a:bodyPr/>
                    <a:lstStyle/>
                    <a:p>
                      <a:pPr algn="ctr"/>
                      <a:r>
                        <a:rPr lang="en-IE" dirty="0"/>
                        <a:t>3 Chest X-rays per day</a:t>
                      </a:r>
                    </a:p>
                  </a:txBody>
                  <a:tcPr anchor="ctr"/>
                </a:tc>
                <a:extLst>
                  <a:ext uri="{0D108BD9-81ED-4DB2-BD59-A6C34878D82A}">
                    <a16:rowId xmlns:a16="http://schemas.microsoft.com/office/drawing/2014/main" val="10003"/>
                  </a:ext>
                </a:extLst>
              </a:tr>
              <a:tr h="696248">
                <a:tc>
                  <a:txBody>
                    <a:bodyPr/>
                    <a:lstStyle/>
                    <a:p>
                      <a:pPr algn="ctr"/>
                      <a:r>
                        <a:rPr lang="en-IE" baseline="0" dirty="0"/>
                        <a:t>2 000 </a:t>
                      </a:r>
                      <a:r>
                        <a:rPr lang="en-IE" baseline="0" dirty="0" err="1"/>
                        <a:t>Bq</a:t>
                      </a:r>
                      <a:r>
                        <a:rPr lang="en-IE" baseline="0" dirty="0"/>
                        <a:t>/m</a:t>
                      </a:r>
                      <a:r>
                        <a:rPr lang="en-IE" baseline="30000" dirty="0"/>
                        <a:t>3</a:t>
                      </a:r>
                    </a:p>
                  </a:txBody>
                  <a:tcPr anchor="ctr"/>
                </a:tc>
                <a:tc>
                  <a:txBody>
                    <a:bodyPr/>
                    <a:lstStyle/>
                    <a:p>
                      <a:pPr algn="ctr"/>
                      <a:r>
                        <a:rPr lang="en-IE" baseline="0" dirty="0"/>
                        <a:t>7 Chest X-rays per day</a:t>
                      </a:r>
                      <a:endParaRPr lang="en-IE" baseline="3000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0363242"/>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IAEA_Logo_&amp;_Slogan</Template>
  <TotalTime>0</TotalTime>
  <Words>2940</Words>
  <Application>Microsoft Office PowerPoint</Application>
  <PresentationFormat>On-screen Show (4:3)</PresentationFormat>
  <Paragraphs>218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 </vt:lpstr>
      <vt:lpstr>Arial</vt:lpstr>
      <vt:lpstr>Calibri</vt:lpstr>
      <vt:lpstr>Wingdings</vt:lpstr>
      <vt:lpstr>Office Theme</vt:lpstr>
      <vt:lpstr>International Atomic Energy Agency Learning programme on: Radon gas</vt:lpstr>
      <vt:lpstr>Content</vt:lpstr>
      <vt:lpstr>What is radon?</vt:lpstr>
      <vt:lpstr>PowerPoint Presentation</vt:lpstr>
      <vt:lpstr>National Average Radon – UNSCEAR 2006</vt:lpstr>
      <vt:lpstr>National Average Radon – UNSCEAR 2006 cont’d</vt:lpstr>
      <vt:lpstr>Health effects of radon exposure</vt:lpstr>
      <vt:lpstr>PowerPoint Presentation</vt:lpstr>
      <vt:lpstr>Radiation dose from indoor radon: a comparison</vt:lpstr>
      <vt:lpstr>History of health effects of radon</vt:lpstr>
      <vt:lpstr>PowerPoint Presentation</vt:lpstr>
      <vt:lpstr>PowerPoint Presentation</vt:lpstr>
      <vt:lpstr>Radon levels in buildings </vt:lpstr>
      <vt:lpstr>Temporal variation of indoor radon concentration</vt:lpstr>
      <vt:lpstr>Temporal variation of indoor radon concentration</vt:lpstr>
      <vt:lpstr>Summary Learning Points</vt:lpstr>
      <vt:lpstr>Further Reading</vt:lpstr>
      <vt:lpstr>Further Reading</vt:lpstr>
      <vt:lpstr>July 2018</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Atomic Energy Agency E-learning programme on Radon gas</dc:title>
  <dc:creator>GRUBER, Allison</dc:creator>
  <cp:lastModifiedBy>DOJCANOVA, Lenka</cp:lastModifiedBy>
  <cp:revision>40</cp:revision>
  <cp:lastPrinted>2015-12-18T15:27:41Z</cp:lastPrinted>
  <dcterms:created xsi:type="dcterms:W3CDTF">2018-02-09T12:18:21Z</dcterms:created>
  <dcterms:modified xsi:type="dcterms:W3CDTF">2018-10-24T13:24:10Z</dcterms:modified>
</cp:coreProperties>
</file>